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theme/theme2.xml" ContentType="application/vnd.openxmlformats-officedocument.theme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theme/theme3.xml" ContentType="application/vnd.openxmlformats-officedocument.theme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1.xml" ContentType="application/vnd.openxmlformats-officedocument.themeOverride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theme/themeOverride2.xml" ContentType="application/vnd.openxmlformats-officedocument.themeOverride+xml"/>
  <Override PartName="/ppt/drawings/drawing2.xml" ContentType="application/vnd.openxmlformats-officedocument.drawingml.chartshapes+xml"/>
  <Override PartName="/ppt/notesSlides/notesSlide2.xml" ContentType="application/vnd.openxmlformats-officedocument.presentationml.notesSl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theme/themeOverride3.xml" ContentType="application/vnd.openxmlformats-officedocument.themeOverride+xml"/>
  <Override PartName="/ppt/drawings/drawing3.xml" ContentType="application/vnd.openxmlformats-officedocument.drawingml.chartshapes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theme/themeOverride4.xml" ContentType="application/vnd.openxmlformats-officedocument.themeOverride+xml"/>
  <Override PartName="/ppt/drawings/drawing4.xml" ContentType="application/vnd.openxmlformats-officedocument.drawingml.chartshapes+xml"/>
  <Override PartName="/ppt/notesSlides/notesSlide3.xml" ContentType="application/vnd.openxmlformats-officedocument.presentationml.notesSlid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theme/themeOverride5.xml" ContentType="application/vnd.openxmlformats-officedocument.themeOverride+xml"/>
  <Override PartName="/ppt/drawings/drawing5.xml" ContentType="application/vnd.openxmlformats-officedocument.drawingml.chartshapes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theme/themeOverride6.xml" ContentType="application/vnd.openxmlformats-officedocument.themeOverride+xml"/>
  <Override PartName="/ppt/drawings/drawing6.xml" ContentType="application/vnd.openxmlformats-officedocument.drawingml.chartshapes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theme/themeOverride7.xml" ContentType="application/vnd.openxmlformats-officedocument.themeOverride+xml"/>
  <Override PartName="/ppt/drawings/drawing7.xml" ContentType="application/vnd.openxmlformats-officedocument.drawingml.chartshapes+xml"/>
  <Override PartName="/ppt/notesSlides/notesSlide4.xml" ContentType="application/vnd.openxmlformats-officedocument.presentationml.notesSlid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theme/themeOverride8.xml" ContentType="application/vnd.openxmlformats-officedocument.themeOverrid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theme/themeOverride9.xml" ContentType="application/vnd.openxmlformats-officedocument.themeOverride+xml"/>
  <Override PartName="/ppt/drawings/drawing8.xml" ContentType="application/vnd.openxmlformats-officedocument.drawingml.chartshapes+xml"/>
  <Override PartName="/ppt/notesSlides/notesSlide5.xml" ContentType="application/vnd.openxmlformats-officedocument.presentationml.notesSlide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theme/themeOverride10.xml" ContentType="application/vnd.openxmlformats-officedocument.themeOverride+xml"/>
  <Override PartName="/ppt/drawings/drawing9.xml" ContentType="application/vnd.openxmlformats-officedocument.drawingml.chartshapes+xml"/>
  <Override PartName="/ppt/notesSlides/notesSlide6.xml" ContentType="application/vnd.openxmlformats-officedocument.presentationml.notesSlide+xml"/>
  <Override PartName="/ppt/charts/chart11.xml" ContentType="application/vnd.openxmlformats-officedocument.drawingml.chart+xml"/>
  <Override PartName="/ppt/charts/style11.xml" ContentType="application/vnd.ms-office.chartstyle+xml"/>
  <Override PartName="/ppt/charts/colors11.xml" ContentType="application/vnd.ms-office.chartcolorstyle+xml"/>
  <Override PartName="/ppt/theme/themeOverride11.xml" ContentType="application/vnd.openxmlformats-officedocument.themeOverride+xml"/>
  <Override PartName="/ppt/drawings/drawing10.xml" ContentType="application/vnd.openxmlformats-officedocument.drawingml.chartshapes+xml"/>
  <Override PartName="/ppt/charts/chart12.xml" ContentType="application/vnd.openxmlformats-officedocument.drawingml.chart+xml"/>
  <Override PartName="/ppt/charts/style12.xml" ContentType="application/vnd.ms-office.chartstyle+xml"/>
  <Override PartName="/ppt/charts/colors12.xml" ContentType="application/vnd.ms-office.chartcolorstyle+xml"/>
  <Override PartName="/ppt/theme/themeOverride12.xml" ContentType="application/vnd.openxmlformats-officedocument.themeOverride+xml"/>
  <Override PartName="/ppt/drawings/drawing11.xml" ContentType="application/vnd.openxmlformats-officedocument.drawingml.chartshapes+xml"/>
  <Override PartName="/ppt/charts/chart13.xml" ContentType="application/vnd.openxmlformats-officedocument.drawingml.chart+xml"/>
  <Override PartName="/ppt/charts/style13.xml" ContentType="application/vnd.ms-office.chartstyle+xml"/>
  <Override PartName="/ppt/charts/colors13.xml" ContentType="application/vnd.ms-office.chartcolorstyle+xml"/>
  <Override PartName="/ppt/drawings/drawing12.xml" ContentType="application/vnd.openxmlformats-officedocument.drawingml.chartshapes+xml"/>
  <Override PartName="/ppt/notesSlides/notesSlide7.xml" ContentType="application/vnd.openxmlformats-officedocument.presentationml.notesSlide+xml"/>
  <Override PartName="/ppt/charts/chart14.xml" ContentType="application/vnd.openxmlformats-officedocument.drawingml.chart+xml"/>
  <Override PartName="/ppt/charts/style14.xml" ContentType="application/vnd.ms-office.chartstyle+xml"/>
  <Override PartName="/ppt/charts/colors14.xml" ContentType="application/vnd.ms-office.chartcolorstyle+xml"/>
  <Override PartName="/ppt/theme/themeOverride13.xml" ContentType="application/vnd.openxmlformats-officedocument.themeOverride+xml"/>
  <Override PartName="/ppt/drawings/drawing13.xml" ContentType="application/vnd.openxmlformats-officedocument.drawingml.chartshapes+xml"/>
  <Override PartName="/ppt/charts/chart15.xml" ContentType="application/vnd.openxmlformats-officedocument.drawingml.chart+xml"/>
  <Override PartName="/ppt/charts/style15.xml" ContentType="application/vnd.ms-office.chartstyle+xml"/>
  <Override PartName="/ppt/charts/colors15.xml" ContentType="application/vnd.ms-office.chartcolorstyle+xml"/>
  <Override PartName="/ppt/theme/themeOverride14.xml" ContentType="application/vnd.openxmlformats-officedocument.themeOverride+xml"/>
  <Override PartName="/ppt/drawings/drawing14.xml" ContentType="application/vnd.openxmlformats-officedocument.drawingml.chartshapes+xml"/>
  <Override PartName="/ppt/charts/chart16.xml" ContentType="application/vnd.openxmlformats-officedocument.drawingml.chart+xml"/>
  <Override PartName="/ppt/charts/style16.xml" ContentType="application/vnd.ms-office.chartstyle+xml"/>
  <Override PartName="/ppt/charts/colors16.xml" ContentType="application/vnd.ms-office.chartcolorstyle+xml"/>
  <Override PartName="/ppt/theme/themeOverride15.xml" ContentType="application/vnd.openxmlformats-officedocument.themeOverride+xml"/>
  <Override PartName="/ppt/drawings/drawing15.xml" ContentType="application/vnd.openxmlformats-officedocument.drawingml.chartshapes+xml"/>
  <Override PartName="/ppt/notesSlides/notesSlide8.xml" ContentType="application/vnd.openxmlformats-officedocument.presentationml.notesSlide+xml"/>
  <Override PartName="/ppt/charts/chart17.xml" ContentType="application/vnd.openxmlformats-officedocument.drawingml.chart+xml"/>
  <Override PartName="/ppt/charts/style17.xml" ContentType="application/vnd.ms-office.chartstyle+xml"/>
  <Override PartName="/ppt/charts/colors17.xml" ContentType="application/vnd.ms-office.chartcolorstyle+xml"/>
  <Override PartName="/ppt/drawings/drawing16.xml" ContentType="application/vnd.openxmlformats-officedocument.drawingml.chartshapes+xml"/>
  <Override PartName="/ppt/charts/chart18.xml" ContentType="application/vnd.openxmlformats-officedocument.drawingml.chart+xml"/>
  <Override PartName="/ppt/charts/style18.xml" ContentType="application/vnd.ms-office.chartstyle+xml"/>
  <Override PartName="/ppt/charts/colors18.xml" ContentType="application/vnd.ms-office.chartcolorstyle+xml"/>
  <Override PartName="/ppt/notesSlides/notesSlide9.xml" ContentType="application/vnd.openxmlformats-officedocument.presentationml.notesSlide+xml"/>
  <Override PartName="/ppt/charts/chart19.xml" ContentType="application/vnd.openxmlformats-officedocument.drawingml.chart+xml"/>
  <Override PartName="/ppt/charts/style19.xml" ContentType="application/vnd.ms-office.chartstyle+xml"/>
  <Override PartName="/ppt/charts/colors19.xml" ContentType="application/vnd.ms-office.chartcolorstyle+xml"/>
  <Override PartName="/ppt/theme/themeOverride16.xml" ContentType="application/vnd.openxmlformats-officedocument.themeOverride+xml"/>
  <Override PartName="/ppt/drawings/drawing17.xml" ContentType="application/vnd.openxmlformats-officedocument.drawingml.chartshapes+xml"/>
  <Override PartName="/ppt/notesSlides/notesSlide10.xml" ContentType="application/vnd.openxmlformats-officedocument.presentationml.notesSlide+xml"/>
  <Override PartName="/ppt/charts/chart20.xml" ContentType="application/vnd.openxmlformats-officedocument.drawingml.chart+xml"/>
  <Override PartName="/ppt/charts/style20.xml" ContentType="application/vnd.ms-office.chartstyle+xml"/>
  <Override PartName="/ppt/charts/colors20.xml" ContentType="application/vnd.ms-office.chartcolorstyle+xml"/>
  <Override PartName="/ppt/theme/themeOverride17.xml" ContentType="application/vnd.openxmlformats-officedocument.themeOverride+xml"/>
  <Override PartName="/ppt/drawings/drawing18.xml" ContentType="application/vnd.openxmlformats-officedocument.drawingml.chartshapes+xml"/>
  <Override PartName="/ppt/charts/chart21.xml" ContentType="application/vnd.openxmlformats-officedocument.drawingml.chart+xml"/>
  <Override PartName="/ppt/charts/style21.xml" ContentType="application/vnd.ms-office.chartstyle+xml"/>
  <Override PartName="/ppt/charts/colors21.xml" ContentType="application/vnd.ms-office.chartcolorstyle+xml"/>
  <Override PartName="/ppt/theme/themeOverride18.xml" ContentType="application/vnd.openxmlformats-officedocument.themeOverride+xml"/>
  <Override PartName="/ppt/drawings/drawing19.xml" ContentType="application/vnd.openxmlformats-officedocument.drawingml.chartshapes+xml"/>
  <Override PartName="/ppt/notesSlides/notesSlide11.xml" ContentType="application/vnd.openxmlformats-officedocument.presentationml.notesSlide+xml"/>
  <Override PartName="/ppt/charts/chart22.xml" ContentType="application/vnd.openxmlformats-officedocument.drawingml.chart+xml"/>
  <Override PartName="/ppt/charts/style22.xml" ContentType="application/vnd.ms-office.chartstyle+xml"/>
  <Override PartName="/ppt/charts/colors22.xml" ContentType="application/vnd.ms-office.chartcolorstyle+xml"/>
  <Override PartName="/ppt/theme/themeOverride19.xml" ContentType="application/vnd.openxmlformats-officedocument.themeOverride+xml"/>
  <Override PartName="/ppt/drawings/drawing20.xml" ContentType="application/vnd.openxmlformats-officedocument.drawingml.chartshapes+xml"/>
  <Override PartName="/ppt/charts/chart23.xml" ContentType="application/vnd.openxmlformats-officedocument.drawingml.chart+xml"/>
  <Override PartName="/ppt/charts/style23.xml" ContentType="application/vnd.ms-office.chartstyle+xml"/>
  <Override PartName="/ppt/charts/colors23.xml" ContentType="application/vnd.ms-office.chartcolorstyle+xml"/>
  <Override PartName="/ppt/theme/themeOverride20.xml" ContentType="application/vnd.openxmlformats-officedocument.themeOverride+xml"/>
  <Override PartName="/ppt/drawings/drawing21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5" r:id="rId1"/>
    <p:sldMasterId id="2147485276" r:id="rId2"/>
    <p:sldMasterId id="2147485294" r:id="rId3"/>
    <p:sldMasterId id="2147485310" r:id="rId4"/>
  </p:sldMasterIdLst>
  <p:notesMasterIdLst>
    <p:notesMasterId r:id="rId18"/>
  </p:notesMasterIdLst>
  <p:handoutMasterIdLst>
    <p:handoutMasterId r:id="rId19"/>
  </p:handoutMasterIdLst>
  <p:sldIdLst>
    <p:sldId id="282" r:id="rId5"/>
    <p:sldId id="269" r:id="rId6"/>
    <p:sldId id="341" r:id="rId7"/>
    <p:sldId id="292" r:id="rId8"/>
    <p:sldId id="361" r:id="rId9"/>
    <p:sldId id="296" r:id="rId10"/>
    <p:sldId id="295" r:id="rId11"/>
    <p:sldId id="297" r:id="rId12"/>
    <p:sldId id="323" r:id="rId13"/>
    <p:sldId id="360" r:id="rId14"/>
    <p:sldId id="355" r:id="rId15"/>
    <p:sldId id="349" r:id="rId16"/>
    <p:sldId id="303" r:id="rId17"/>
  </p:sldIdLst>
  <p:sldSz cx="9144000" cy="5143500" type="screen16x9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  <p15:guide id="3" orient="horz" pos="162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4">
          <p15:clr>
            <a:srgbClr val="A4A3A4"/>
          </p15:clr>
        </p15:guide>
        <p15:guide id="2" pos="2200">
          <p15:clr>
            <a:srgbClr val="A4A3A4"/>
          </p15:clr>
        </p15:guide>
        <p15:guide id="3" orient="horz" pos="2928">
          <p15:clr>
            <a:srgbClr val="A4A3A4"/>
          </p15:clr>
        </p15:guide>
        <p15:guide id="4" pos="2208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awrence, Kirby" initials="LK" lastIdx="8" clrIdx="0">
    <p:extLst>
      <p:ext uri="{19B8F6BF-5375-455C-9EA6-DF929625EA0E}">
        <p15:presenceInfo xmlns:p15="http://schemas.microsoft.com/office/powerpoint/2012/main" userId="S-1-5-21-2005352356-2018378189-366286951-43491" providerId="AD"/>
      </p:ext>
    </p:extLst>
  </p:cmAuthor>
  <p:cmAuthor id="2" name="Sourmehi, Courtney" initials="SC" lastIdx="7" clrIdx="1">
    <p:extLst>
      <p:ext uri="{19B8F6BF-5375-455C-9EA6-DF929625EA0E}">
        <p15:presenceInfo xmlns:p15="http://schemas.microsoft.com/office/powerpoint/2012/main" userId="S-1-5-21-2005352356-2018378189-366286951-40372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0096D7"/>
    <a:srgbClr val="169DD8"/>
    <a:srgbClr val="C5600D"/>
    <a:srgbClr val="3333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340" autoAdjust="0"/>
    <p:restoredTop sz="86067" autoAdjust="0"/>
  </p:normalViewPr>
  <p:slideViewPr>
    <p:cSldViewPr snapToGrid="0">
      <p:cViewPr varScale="1">
        <p:scale>
          <a:sx n="117" d="100"/>
          <a:sy n="117" d="100"/>
        </p:scale>
        <p:origin x="760" y="72"/>
      </p:cViewPr>
      <p:guideLst>
        <p:guide orient="horz" pos="2160"/>
        <p:guide pos="2880"/>
        <p:guide orient="horz" pos="1620"/>
      </p:guideLst>
    </p:cSldViewPr>
  </p:slideViewPr>
  <p:outlineViewPr>
    <p:cViewPr>
      <p:scale>
        <a:sx n="33" d="100"/>
        <a:sy n="33" d="100"/>
      </p:scale>
      <p:origin x="0" y="-2706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>
        <p:scale>
          <a:sx n="100" d="100"/>
          <a:sy n="100" d="100"/>
        </p:scale>
        <p:origin x="2058" y="-1158"/>
      </p:cViewPr>
      <p:guideLst>
        <p:guide orient="horz" pos="2924"/>
        <p:guide pos="2200"/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notesMaster" Target="notesMasters/notesMaster1.xml"/><Relationship Id="rId3" Type="http://schemas.openxmlformats.org/officeDocument/2006/relationships/slideMaster" Target="slideMasters/slideMaster3.xml"/><Relationship Id="rId21" Type="http://schemas.openxmlformats.org/officeDocument/2006/relationships/presProps" Target="pres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handoutMaster" Target="handoutMasters/handoutMaster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1.xml"/><Relationship Id="rId1" Type="http://schemas.microsoft.com/office/2011/relationships/chartStyle" Target="style1.xml"/><Relationship Id="rId5" Type="http://schemas.openxmlformats.org/officeDocument/2006/relationships/chartUserShapes" Target="../drawings/drawing1.xml"/><Relationship Id="rId4" Type="http://schemas.openxmlformats.org/officeDocument/2006/relationships/package" Target="../embeddings/Microsoft_Excel_Worksheet1.xlsx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0.xml"/><Relationship Id="rId2" Type="http://schemas.microsoft.com/office/2011/relationships/chartColorStyle" Target="colors10.xml"/><Relationship Id="rId1" Type="http://schemas.microsoft.com/office/2011/relationships/chartStyle" Target="style10.xml"/><Relationship Id="rId5" Type="http://schemas.openxmlformats.org/officeDocument/2006/relationships/chartUserShapes" Target="../drawings/drawing9.xml"/><Relationship Id="rId4" Type="http://schemas.openxmlformats.org/officeDocument/2006/relationships/package" Target="../embeddings/Microsoft_Excel_Worksheet10.xlsx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1.xml"/><Relationship Id="rId2" Type="http://schemas.microsoft.com/office/2011/relationships/chartColorStyle" Target="colors11.xml"/><Relationship Id="rId1" Type="http://schemas.microsoft.com/office/2011/relationships/chartStyle" Target="style11.xml"/><Relationship Id="rId5" Type="http://schemas.openxmlformats.org/officeDocument/2006/relationships/chartUserShapes" Target="../drawings/drawing10.xml"/><Relationship Id="rId4" Type="http://schemas.openxmlformats.org/officeDocument/2006/relationships/package" Target="../embeddings/Microsoft_Excel_Worksheet11.xlsx"/></Relationships>
</file>

<file path=ppt/charts/_rels/chart12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2.xml"/><Relationship Id="rId2" Type="http://schemas.microsoft.com/office/2011/relationships/chartColorStyle" Target="colors12.xml"/><Relationship Id="rId1" Type="http://schemas.microsoft.com/office/2011/relationships/chartStyle" Target="style12.xml"/><Relationship Id="rId5" Type="http://schemas.openxmlformats.org/officeDocument/2006/relationships/chartUserShapes" Target="../drawings/drawing11.xml"/><Relationship Id="rId4" Type="http://schemas.openxmlformats.org/officeDocument/2006/relationships/package" Target="../embeddings/Microsoft_Excel_Worksheet12.xlsx"/></Relationships>
</file>

<file path=ppt/charts/_rels/chart1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3.xlsx"/><Relationship Id="rId2" Type="http://schemas.microsoft.com/office/2011/relationships/chartColorStyle" Target="colors13.xml"/><Relationship Id="rId1" Type="http://schemas.microsoft.com/office/2011/relationships/chartStyle" Target="style13.xml"/><Relationship Id="rId4" Type="http://schemas.openxmlformats.org/officeDocument/2006/relationships/chartUserShapes" Target="../drawings/drawing12.xml"/></Relationships>
</file>

<file path=ppt/charts/_rels/chart14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3.xml"/><Relationship Id="rId2" Type="http://schemas.microsoft.com/office/2011/relationships/chartColorStyle" Target="colors14.xml"/><Relationship Id="rId1" Type="http://schemas.microsoft.com/office/2011/relationships/chartStyle" Target="style14.xml"/><Relationship Id="rId5" Type="http://schemas.openxmlformats.org/officeDocument/2006/relationships/chartUserShapes" Target="../drawings/drawing13.xml"/><Relationship Id="rId4" Type="http://schemas.openxmlformats.org/officeDocument/2006/relationships/package" Target="../embeddings/Microsoft_Excel_Worksheet14.xlsx"/></Relationships>
</file>

<file path=ppt/charts/_rels/chart15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4.xml"/><Relationship Id="rId2" Type="http://schemas.microsoft.com/office/2011/relationships/chartColorStyle" Target="colors15.xml"/><Relationship Id="rId1" Type="http://schemas.microsoft.com/office/2011/relationships/chartStyle" Target="style15.xml"/><Relationship Id="rId5" Type="http://schemas.openxmlformats.org/officeDocument/2006/relationships/chartUserShapes" Target="../drawings/drawing14.xml"/><Relationship Id="rId4" Type="http://schemas.openxmlformats.org/officeDocument/2006/relationships/package" Target="../embeddings/Microsoft_Excel_Worksheet15.xlsx"/></Relationships>
</file>

<file path=ppt/charts/_rels/chart16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5.xml"/><Relationship Id="rId2" Type="http://schemas.microsoft.com/office/2011/relationships/chartColorStyle" Target="colors16.xml"/><Relationship Id="rId1" Type="http://schemas.microsoft.com/office/2011/relationships/chartStyle" Target="style16.xml"/><Relationship Id="rId5" Type="http://schemas.openxmlformats.org/officeDocument/2006/relationships/chartUserShapes" Target="../drawings/drawing15.xml"/><Relationship Id="rId4" Type="http://schemas.openxmlformats.org/officeDocument/2006/relationships/package" Target="../embeddings/Microsoft_Excel_Worksheet16.xlsx"/></Relationships>
</file>

<file path=ppt/charts/_rels/chart1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7.xlsx"/><Relationship Id="rId2" Type="http://schemas.microsoft.com/office/2011/relationships/chartColorStyle" Target="colors17.xml"/><Relationship Id="rId1" Type="http://schemas.microsoft.com/office/2011/relationships/chartStyle" Target="style17.xml"/><Relationship Id="rId4" Type="http://schemas.openxmlformats.org/officeDocument/2006/relationships/chartUserShapes" Target="../drawings/drawing16.xml"/></Relationships>
</file>

<file path=ppt/charts/_rels/chart1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8.xlsx"/><Relationship Id="rId2" Type="http://schemas.microsoft.com/office/2011/relationships/chartColorStyle" Target="colors18.xml"/><Relationship Id="rId1" Type="http://schemas.microsoft.com/office/2011/relationships/chartStyle" Target="style18.xml"/></Relationships>
</file>

<file path=ppt/charts/_rels/chart19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6.xml"/><Relationship Id="rId2" Type="http://schemas.microsoft.com/office/2011/relationships/chartColorStyle" Target="colors19.xml"/><Relationship Id="rId1" Type="http://schemas.microsoft.com/office/2011/relationships/chartStyle" Target="style19.xml"/><Relationship Id="rId5" Type="http://schemas.openxmlformats.org/officeDocument/2006/relationships/chartUserShapes" Target="../drawings/drawing17.xml"/><Relationship Id="rId4" Type="http://schemas.openxmlformats.org/officeDocument/2006/relationships/package" Target="../embeddings/Microsoft_Excel_Worksheet19.xlsx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2.xml"/><Relationship Id="rId2" Type="http://schemas.microsoft.com/office/2011/relationships/chartColorStyle" Target="colors2.xml"/><Relationship Id="rId1" Type="http://schemas.microsoft.com/office/2011/relationships/chartStyle" Target="style2.xml"/><Relationship Id="rId5" Type="http://schemas.openxmlformats.org/officeDocument/2006/relationships/chartUserShapes" Target="../drawings/drawing2.xml"/><Relationship Id="rId4" Type="http://schemas.openxmlformats.org/officeDocument/2006/relationships/package" Target="../embeddings/Microsoft_Excel_Worksheet2.xlsx"/></Relationships>
</file>

<file path=ppt/charts/_rels/chart20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7.xml"/><Relationship Id="rId2" Type="http://schemas.microsoft.com/office/2011/relationships/chartColorStyle" Target="colors20.xml"/><Relationship Id="rId1" Type="http://schemas.microsoft.com/office/2011/relationships/chartStyle" Target="style20.xml"/><Relationship Id="rId5" Type="http://schemas.openxmlformats.org/officeDocument/2006/relationships/chartUserShapes" Target="../drawings/drawing18.xml"/><Relationship Id="rId4" Type="http://schemas.openxmlformats.org/officeDocument/2006/relationships/package" Target="../embeddings/Microsoft_Excel_Worksheet20.xlsx"/></Relationships>
</file>

<file path=ppt/charts/_rels/chart2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8.xml"/><Relationship Id="rId2" Type="http://schemas.microsoft.com/office/2011/relationships/chartColorStyle" Target="colors21.xml"/><Relationship Id="rId1" Type="http://schemas.microsoft.com/office/2011/relationships/chartStyle" Target="style21.xml"/><Relationship Id="rId5" Type="http://schemas.openxmlformats.org/officeDocument/2006/relationships/chartUserShapes" Target="../drawings/drawing19.xml"/><Relationship Id="rId4" Type="http://schemas.openxmlformats.org/officeDocument/2006/relationships/package" Target="../embeddings/Microsoft_Excel_Worksheet21.xlsx"/></Relationships>
</file>

<file path=ppt/charts/_rels/chart22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9.xml"/><Relationship Id="rId2" Type="http://schemas.microsoft.com/office/2011/relationships/chartColorStyle" Target="colors22.xml"/><Relationship Id="rId1" Type="http://schemas.microsoft.com/office/2011/relationships/chartStyle" Target="style22.xml"/><Relationship Id="rId5" Type="http://schemas.openxmlformats.org/officeDocument/2006/relationships/chartUserShapes" Target="../drawings/drawing20.xml"/><Relationship Id="rId4" Type="http://schemas.openxmlformats.org/officeDocument/2006/relationships/package" Target="../embeddings/Microsoft_Excel_Worksheet22.xlsx"/></Relationships>
</file>

<file path=ppt/charts/_rels/chart23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20.xml"/><Relationship Id="rId2" Type="http://schemas.microsoft.com/office/2011/relationships/chartColorStyle" Target="colors23.xml"/><Relationship Id="rId1" Type="http://schemas.microsoft.com/office/2011/relationships/chartStyle" Target="style23.xml"/><Relationship Id="rId5" Type="http://schemas.openxmlformats.org/officeDocument/2006/relationships/chartUserShapes" Target="../drawings/drawing21.xml"/><Relationship Id="rId4" Type="http://schemas.openxmlformats.org/officeDocument/2006/relationships/package" Target="../embeddings/Microsoft_Excel_Worksheet23.xlsx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3.xml"/><Relationship Id="rId2" Type="http://schemas.microsoft.com/office/2011/relationships/chartColorStyle" Target="colors3.xml"/><Relationship Id="rId1" Type="http://schemas.microsoft.com/office/2011/relationships/chartStyle" Target="style3.xml"/><Relationship Id="rId5" Type="http://schemas.openxmlformats.org/officeDocument/2006/relationships/chartUserShapes" Target="../drawings/drawing3.xml"/><Relationship Id="rId4" Type="http://schemas.openxmlformats.org/officeDocument/2006/relationships/package" Target="../embeddings/Microsoft_Excel_Worksheet3.xlsx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4.xml"/><Relationship Id="rId2" Type="http://schemas.microsoft.com/office/2011/relationships/chartColorStyle" Target="colors4.xml"/><Relationship Id="rId1" Type="http://schemas.microsoft.com/office/2011/relationships/chartStyle" Target="style4.xml"/><Relationship Id="rId5" Type="http://schemas.openxmlformats.org/officeDocument/2006/relationships/chartUserShapes" Target="../drawings/drawing4.xml"/><Relationship Id="rId4" Type="http://schemas.openxmlformats.org/officeDocument/2006/relationships/package" Target="../embeddings/Microsoft_Excel_Worksheet4.xlsx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5.xml"/><Relationship Id="rId2" Type="http://schemas.microsoft.com/office/2011/relationships/chartColorStyle" Target="colors5.xml"/><Relationship Id="rId1" Type="http://schemas.microsoft.com/office/2011/relationships/chartStyle" Target="style5.xml"/><Relationship Id="rId5" Type="http://schemas.openxmlformats.org/officeDocument/2006/relationships/chartUserShapes" Target="../drawings/drawing5.xml"/><Relationship Id="rId4" Type="http://schemas.openxmlformats.org/officeDocument/2006/relationships/package" Target="../embeddings/Microsoft_Excel_Worksheet5.xlsx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6.xml"/><Relationship Id="rId2" Type="http://schemas.microsoft.com/office/2011/relationships/chartColorStyle" Target="colors6.xml"/><Relationship Id="rId1" Type="http://schemas.microsoft.com/office/2011/relationships/chartStyle" Target="style6.xml"/><Relationship Id="rId5" Type="http://schemas.openxmlformats.org/officeDocument/2006/relationships/chartUserShapes" Target="../drawings/drawing6.xml"/><Relationship Id="rId4" Type="http://schemas.openxmlformats.org/officeDocument/2006/relationships/package" Target="../embeddings/Microsoft_Excel_Worksheet6.xlsx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7.xml"/><Relationship Id="rId2" Type="http://schemas.microsoft.com/office/2011/relationships/chartColorStyle" Target="colors7.xml"/><Relationship Id="rId1" Type="http://schemas.microsoft.com/office/2011/relationships/chartStyle" Target="style7.xml"/><Relationship Id="rId5" Type="http://schemas.openxmlformats.org/officeDocument/2006/relationships/chartUserShapes" Target="../drawings/drawing7.xml"/><Relationship Id="rId4" Type="http://schemas.openxmlformats.org/officeDocument/2006/relationships/package" Target="../embeddings/Microsoft_Excel_Worksheet7.xlsx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8.xml"/><Relationship Id="rId2" Type="http://schemas.microsoft.com/office/2011/relationships/chartColorStyle" Target="colors8.xml"/><Relationship Id="rId1" Type="http://schemas.microsoft.com/office/2011/relationships/chartStyle" Target="style8.xml"/><Relationship Id="rId4" Type="http://schemas.openxmlformats.org/officeDocument/2006/relationships/package" Target="../embeddings/Microsoft_Excel_Worksheet8.xlsx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9.xml"/><Relationship Id="rId2" Type="http://schemas.microsoft.com/office/2011/relationships/chartColorStyle" Target="colors9.xml"/><Relationship Id="rId1" Type="http://schemas.microsoft.com/office/2011/relationships/chartStyle" Target="style9.xml"/><Relationship Id="rId5" Type="http://schemas.openxmlformats.org/officeDocument/2006/relationships/chartUserShapes" Target="../drawings/drawing8.xml"/><Relationship Id="rId4" Type="http://schemas.openxmlformats.org/officeDocument/2006/relationships/package" Target="../embeddings/Microsoft_Excel_Worksheet9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3.99631296087989E-2"/>
          <c:y val="6.2042875320489743E-2"/>
          <c:w val="0.69157523817810063"/>
          <c:h val="0.84711803805550345"/>
        </c:manualLayout>
      </c:layout>
      <c:lineChart>
        <c:grouping val="standard"/>
        <c:varyColors val="0"/>
        <c:ser>
          <c:idx val="2"/>
          <c:order val="0"/>
          <c:tx>
            <c:strRef>
              <c:f>Sheet1!$B$1</c:f>
              <c:strCache>
                <c:ptCount val="1"/>
                <c:pt idx="0">
                  <c:v>Low Oil Price</c:v>
                </c:pt>
              </c:strCache>
            </c:strRef>
          </c:tx>
          <c:spPr>
            <a:ln w="22225" cap="rnd">
              <a:solidFill>
                <a:srgbClr val="A33340">
                  <a:lumMod val="40000"/>
                  <a:lumOff val="60000"/>
                </a:srgbClr>
              </a:solidFill>
              <a:round/>
            </a:ln>
            <a:effectLst/>
          </c:spPr>
          <c:marker>
            <c:symbol val="none"/>
          </c:marker>
          <c:cat>
            <c:numRef>
              <c:f>Sheet1!$A$2:$A$42</c:f>
              <c:numCache>
                <c:formatCode>General</c:formatCode>
                <c:ptCount val="4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  <c:pt idx="16">
                  <c:v>2026</c:v>
                </c:pt>
                <c:pt idx="17">
                  <c:v>2027</c:v>
                </c:pt>
                <c:pt idx="18">
                  <c:v>2028</c:v>
                </c:pt>
                <c:pt idx="19">
                  <c:v>2029</c:v>
                </c:pt>
                <c:pt idx="20">
                  <c:v>2030</c:v>
                </c:pt>
                <c:pt idx="21">
                  <c:v>2031</c:v>
                </c:pt>
                <c:pt idx="22">
                  <c:v>2032</c:v>
                </c:pt>
                <c:pt idx="23">
                  <c:v>2033</c:v>
                </c:pt>
                <c:pt idx="24">
                  <c:v>2034</c:v>
                </c:pt>
                <c:pt idx="25">
                  <c:v>2035</c:v>
                </c:pt>
                <c:pt idx="26">
                  <c:v>2036</c:v>
                </c:pt>
                <c:pt idx="27">
                  <c:v>2037</c:v>
                </c:pt>
                <c:pt idx="28">
                  <c:v>2038</c:v>
                </c:pt>
                <c:pt idx="29">
                  <c:v>2039</c:v>
                </c:pt>
                <c:pt idx="30">
                  <c:v>2040</c:v>
                </c:pt>
                <c:pt idx="31">
                  <c:v>2041</c:v>
                </c:pt>
                <c:pt idx="32">
                  <c:v>2042</c:v>
                </c:pt>
                <c:pt idx="33">
                  <c:v>2043</c:v>
                </c:pt>
                <c:pt idx="34">
                  <c:v>2044</c:v>
                </c:pt>
                <c:pt idx="35">
                  <c:v>2045</c:v>
                </c:pt>
                <c:pt idx="36">
                  <c:v>2046</c:v>
                </c:pt>
                <c:pt idx="37">
                  <c:v>2047</c:v>
                </c:pt>
                <c:pt idx="38">
                  <c:v>2048</c:v>
                </c:pt>
                <c:pt idx="39">
                  <c:v>2049</c:v>
                </c:pt>
                <c:pt idx="40">
                  <c:v>2050</c:v>
                </c:pt>
              </c:numCache>
            </c:numRef>
          </c:cat>
          <c:val>
            <c:numRef>
              <c:f>Sheet1!$B$2:$B$42</c:f>
              <c:numCache>
                <c:formatCode>General</c:formatCode>
                <c:ptCount val="41"/>
                <c:pt idx="0">
                  <c:v>5.4843990000000007</c:v>
                </c:pt>
                <c:pt idx="1">
                  <c:v>5.6672320000000003</c:v>
                </c:pt>
                <c:pt idx="2">
                  <c:v>6.5205860000000007</c:v>
                </c:pt>
                <c:pt idx="3">
                  <c:v>7.4941209999999998</c:v>
                </c:pt>
                <c:pt idx="4">
                  <c:v>8.7893889999999999</c:v>
                </c:pt>
                <c:pt idx="5">
                  <c:v>9.4464930000000003</c:v>
                </c:pt>
                <c:pt idx="6">
                  <c:v>8.851521</c:v>
                </c:pt>
                <c:pt idx="7">
                  <c:v>9.3713560000000005</c:v>
                </c:pt>
                <c:pt idx="8">
                  <c:v>10.964088</c:v>
                </c:pt>
                <c:pt idx="9">
                  <c:v>12.248023</c:v>
                </c:pt>
                <c:pt idx="10">
                  <c:v>11.470048</c:v>
                </c:pt>
                <c:pt idx="11">
                  <c:v>10.966141</c:v>
                </c:pt>
                <c:pt idx="12">
                  <c:v>10.499541000000001</c:v>
                </c:pt>
                <c:pt idx="13">
                  <c:v>10.914921</c:v>
                </c:pt>
                <c:pt idx="14">
                  <c:v>11.331443999999999</c:v>
                </c:pt>
                <c:pt idx="15">
                  <c:v>11.670527999999999</c:v>
                </c:pt>
                <c:pt idx="16">
                  <c:v>11.834462</c:v>
                </c:pt>
                <c:pt idx="17">
                  <c:v>11.860718</c:v>
                </c:pt>
                <c:pt idx="18">
                  <c:v>11.811869</c:v>
                </c:pt>
                <c:pt idx="19">
                  <c:v>11.749787</c:v>
                </c:pt>
                <c:pt idx="20">
                  <c:v>11.676268</c:v>
                </c:pt>
                <c:pt idx="21">
                  <c:v>11.466646000000001</c:v>
                </c:pt>
                <c:pt idx="22">
                  <c:v>11.297852000000001</c:v>
                </c:pt>
                <c:pt idx="23">
                  <c:v>11.133796999999999</c:v>
                </c:pt>
                <c:pt idx="24">
                  <c:v>10.943906999999999</c:v>
                </c:pt>
                <c:pt idx="25">
                  <c:v>10.752890000000001</c:v>
                </c:pt>
                <c:pt idx="26">
                  <c:v>10.570223</c:v>
                </c:pt>
                <c:pt idx="27">
                  <c:v>10.430491</c:v>
                </c:pt>
                <c:pt idx="28">
                  <c:v>10.389424</c:v>
                </c:pt>
                <c:pt idx="29">
                  <c:v>10.240026</c:v>
                </c:pt>
                <c:pt idx="30">
                  <c:v>10.037944</c:v>
                </c:pt>
                <c:pt idx="31">
                  <c:v>9.9800620000000002</c:v>
                </c:pt>
                <c:pt idx="32">
                  <c:v>9.8733830000000005</c:v>
                </c:pt>
                <c:pt idx="33">
                  <c:v>9.7000720000000005</c:v>
                </c:pt>
                <c:pt idx="34">
                  <c:v>9.5990599999999997</c:v>
                </c:pt>
                <c:pt idx="35">
                  <c:v>9.4881609999999998</c:v>
                </c:pt>
                <c:pt idx="36">
                  <c:v>9.3310370000000002</c:v>
                </c:pt>
                <c:pt idx="37">
                  <c:v>9.2749729999999992</c:v>
                </c:pt>
                <c:pt idx="38">
                  <c:v>9.1545369999999995</c:v>
                </c:pt>
                <c:pt idx="39">
                  <c:v>9.0571179999999991</c:v>
                </c:pt>
                <c:pt idx="40">
                  <c:v>8.8383610000000008</c:v>
                </c:pt>
              </c:numCache>
            </c:numRef>
          </c:val>
          <c:smooth val="0"/>
        </c:ser>
        <c:ser>
          <c:idx val="3"/>
          <c:order val="1"/>
          <c:tx>
            <c:strRef>
              <c:f>Sheet1!$C$1</c:f>
              <c:strCache>
                <c:ptCount val="1"/>
                <c:pt idx="0">
                  <c:v>High Oil Price</c:v>
                </c:pt>
              </c:strCache>
            </c:strRef>
          </c:tx>
          <c:spPr>
            <a:ln w="22225" cap="rnd">
              <a:solidFill>
                <a:srgbClr val="A33340">
                  <a:lumMod val="75000"/>
                </a:srgbClr>
              </a:solidFill>
              <a:round/>
            </a:ln>
            <a:effectLst/>
          </c:spPr>
          <c:marker>
            <c:symbol val="none"/>
          </c:marker>
          <c:cat>
            <c:numRef>
              <c:f>Sheet1!$A$2:$A$42</c:f>
              <c:numCache>
                <c:formatCode>General</c:formatCode>
                <c:ptCount val="4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  <c:pt idx="16">
                  <c:v>2026</c:v>
                </c:pt>
                <c:pt idx="17">
                  <c:v>2027</c:v>
                </c:pt>
                <c:pt idx="18">
                  <c:v>2028</c:v>
                </c:pt>
                <c:pt idx="19">
                  <c:v>2029</c:v>
                </c:pt>
                <c:pt idx="20">
                  <c:v>2030</c:v>
                </c:pt>
                <c:pt idx="21">
                  <c:v>2031</c:v>
                </c:pt>
                <c:pt idx="22">
                  <c:v>2032</c:v>
                </c:pt>
                <c:pt idx="23">
                  <c:v>2033</c:v>
                </c:pt>
                <c:pt idx="24">
                  <c:v>2034</c:v>
                </c:pt>
                <c:pt idx="25">
                  <c:v>2035</c:v>
                </c:pt>
                <c:pt idx="26">
                  <c:v>2036</c:v>
                </c:pt>
                <c:pt idx="27">
                  <c:v>2037</c:v>
                </c:pt>
                <c:pt idx="28">
                  <c:v>2038</c:v>
                </c:pt>
                <c:pt idx="29">
                  <c:v>2039</c:v>
                </c:pt>
                <c:pt idx="30">
                  <c:v>2040</c:v>
                </c:pt>
                <c:pt idx="31">
                  <c:v>2041</c:v>
                </c:pt>
                <c:pt idx="32">
                  <c:v>2042</c:v>
                </c:pt>
                <c:pt idx="33">
                  <c:v>2043</c:v>
                </c:pt>
                <c:pt idx="34">
                  <c:v>2044</c:v>
                </c:pt>
                <c:pt idx="35">
                  <c:v>2045</c:v>
                </c:pt>
                <c:pt idx="36">
                  <c:v>2046</c:v>
                </c:pt>
                <c:pt idx="37">
                  <c:v>2047</c:v>
                </c:pt>
                <c:pt idx="38">
                  <c:v>2048</c:v>
                </c:pt>
                <c:pt idx="39">
                  <c:v>2049</c:v>
                </c:pt>
                <c:pt idx="40">
                  <c:v>2050</c:v>
                </c:pt>
              </c:numCache>
            </c:numRef>
          </c:cat>
          <c:val>
            <c:numRef>
              <c:f>Sheet1!$C$2:$C$42</c:f>
              <c:numCache>
                <c:formatCode>General</c:formatCode>
                <c:ptCount val="41"/>
                <c:pt idx="0">
                  <c:v>5.4843990000000007</c:v>
                </c:pt>
                <c:pt idx="1">
                  <c:v>5.6672320000000003</c:v>
                </c:pt>
                <c:pt idx="2">
                  <c:v>6.5205860000000007</c:v>
                </c:pt>
                <c:pt idx="3">
                  <c:v>7.4941209999999998</c:v>
                </c:pt>
                <c:pt idx="4">
                  <c:v>8.7893889999999999</c:v>
                </c:pt>
                <c:pt idx="5">
                  <c:v>9.4464930000000003</c:v>
                </c:pt>
                <c:pt idx="6">
                  <c:v>8.851521</c:v>
                </c:pt>
                <c:pt idx="7">
                  <c:v>9.3713560000000005</c:v>
                </c:pt>
                <c:pt idx="8">
                  <c:v>10.964088</c:v>
                </c:pt>
                <c:pt idx="9">
                  <c:v>12.248023</c:v>
                </c:pt>
                <c:pt idx="10">
                  <c:v>11.470048</c:v>
                </c:pt>
                <c:pt idx="11">
                  <c:v>12.693241</c:v>
                </c:pt>
                <c:pt idx="12">
                  <c:v>13.950590999999999</c:v>
                </c:pt>
                <c:pt idx="13">
                  <c:v>14.869344999999999</c:v>
                </c:pt>
                <c:pt idx="14">
                  <c:v>15.567302</c:v>
                </c:pt>
                <c:pt idx="15">
                  <c:v>16.102340999999999</c:v>
                </c:pt>
                <c:pt idx="16">
                  <c:v>16.674399999999999</c:v>
                </c:pt>
                <c:pt idx="17">
                  <c:v>17.047350000000002</c:v>
                </c:pt>
                <c:pt idx="18">
                  <c:v>17.441020999999999</c:v>
                </c:pt>
                <c:pt idx="19">
                  <c:v>17.720735999999999</c:v>
                </c:pt>
                <c:pt idx="20">
                  <c:v>18.082335</c:v>
                </c:pt>
                <c:pt idx="21">
                  <c:v>18.398499000000001</c:v>
                </c:pt>
                <c:pt idx="22">
                  <c:v>18.607092000000002</c:v>
                </c:pt>
                <c:pt idx="23">
                  <c:v>18.970963999999999</c:v>
                </c:pt>
                <c:pt idx="24">
                  <c:v>19.275414999999999</c:v>
                </c:pt>
                <c:pt idx="25">
                  <c:v>19.489159000000001</c:v>
                </c:pt>
                <c:pt idx="26">
                  <c:v>19.484179999999999</c:v>
                </c:pt>
                <c:pt idx="27">
                  <c:v>19.475939</c:v>
                </c:pt>
                <c:pt idx="28">
                  <c:v>19.678906999999999</c:v>
                </c:pt>
                <c:pt idx="29">
                  <c:v>19.855855999999999</c:v>
                </c:pt>
                <c:pt idx="30">
                  <c:v>19.956505</c:v>
                </c:pt>
                <c:pt idx="31">
                  <c:v>19.749153</c:v>
                </c:pt>
                <c:pt idx="32">
                  <c:v>19.685113999999999</c:v>
                </c:pt>
                <c:pt idx="33">
                  <c:v>19.511268999999999</c:v>
                </c:pt>
                <c:pt idx="34">
                  <c:v>19.234217000000001</c:v>
                </c:pt>
                <c:pt idx="35">
                  <c:v>18.995543999999999</c:v>
                </c:pt>
                <c:pt idx="36">
                  <c:v>18.662136</c:v>
                </c:pt>
                <c:pt idx="37">
                  <c:v>18.292846999999998</c:v>
                </c:pt>
                <c:pt idx="38">
                  <c:v>17.896937999999999</c:v>
                </c:pt>
                <c:pt idx="39">
                  <c:v>17.745522000000001</c:v>
                </c:pt>
                <c:pt idx="40">
                  <c:v>17.489172</c:v>
                </c:pt>
              </c:numCache>
            </c:numRef>
          </c:val>
          <c:smooth val="0"/>
        </c:ser>
        <c:ser>
          <c:idx val="0"/>
          <c:order val="2"/>
          <c:tx>
            <c:strRef>
              <c:f>Sheet1!$F$1</c:f>
              <c:strCache>
                <c:ptCount val="1"/>
                <c:pt idx="0">
                  <c:v>High Oil 
and Gas 
Resource 
and 
Technology
</c:v>
                </c:pt>
              </c:strCache>
            </c:strRef>
          </c:tx>
          <c:spPr>
            <a:ln w="22225" cap="rnd">
              <a:solidFill>
                <a:srgbClr val="BD732A">
                  <a:lumMod val="75000"/>
                </a:srgbClr>
              </a:solidFill>
              <a:round/>
            </a:ln>
            <a:effectLst/>
          </c:spPr>
          <c:marker>
            <c:symbol val="none"/>
          </c:marker>
          <c:cat>
            <c:numRef>
              <c:f>Sheet1!$A$2:$A$42</c:f>
              <c:numCache>
                <c:formatCode>General</c:formatCode>
                <c:ptCount val="4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  <c:pt idx="16">
                  <c:v>2026</c:v>
                </c:pt>
                <c:pt idx="17">
                  <c:v>2027</c:v>
                </c:pt>
                <c:pt idx="18">
                  <c:v>2028</c:v>
                </c:pt>
                <c:pt idx="19">
                  <c:v>2029</c:v>
                </c:pt>
                <c:pt idx="20">
                  <c:v>2030</c:v>
                </c:pt>
                <c:pt idx="21">
                  <c:v>2031</c:v>
                </c:pt>
                <c:pt idx="22">
                  <c:v>2032</c:v>
                </c:pt>
                <c:pt idx="23">
                  <c:v>2033</c:v>
                </c:pt>
                <c:pt idx="24">
                  <c:v>2034</c:v>
                </c:pt>
                <c:pt idx="25">
                  <c:v>2035</c:v>
                </c:pt>
                <c:pt idx="26">
                  <c:v>2036</c:v>
                </c:pt>
                <c:pt idx="27">
                  <c:v>2037</c:v>
                </c:pt>
                <c:pt idx="28">
                  <c:v>2038</c:v>
                </c:pt>
                <c:pt idx="29">
                  <c:v>2039</c:v>
                </c:pt>
                <c:pt idx="30">
                  <c:v>2040</c:v>
                </c:pt>
                <c:pt idx="31">
                  <c:v>2041</c:v>
                </c:pt>
                <c:pt idx="32">
                  <c:v>2042</c:v>
                </c:pt>
                <c:pt idx="33">
                  <c:v>2043</c:v>
                </c:pt>
                <c:pt idx="34">
                  <c:v>2044</c:v>
                </c:pt>
                <c:pt idx="35">
                  <c:v>2045</c:v>
                </c:pt>
                <c:pt idx="36">
                  <c:v>2046</c:v>
                </c:pt>
                <c:pt idx="37">
                  <c:v>2047</c:v>
                </c:pt>
                <c:pt idx="38">
                  <c:v>2048</c:v>
                </c:pt>
                <c:pt idx="39">
                  <c:v>2049</c:v>
                </c:pt>
                <c:pt idx="40">
                  <c:v>2050</c:v>
                </c:pt>
              </c:numCache>
            </c:numRef>
          </c:cat>
          <c:val>
            <c:numRef>
              <c:f>Sheet1!$F$2:$F$42</c:f>
              <c:numCache>
                <c:formatCode>General</c:formatCode>
                <c:ptCount val="41"/>
                <c:pt idx="0">
                  <c:v>5.4843990000000007</c:v>
                </c:pt>
                <c:pt idx="1">
                  <c:v>5.6672320000000003</c:v>
                </c:pt>
                <c:pt idx="2">
                  <c:v>6.5205860000000007</c:v>
                </c:pt>
                <c:pt idx="3">
                  <c:v>7.4941209999999998</c:v>
                </c:pt>
                <c:pt idx="4">
                  <c:v>8.7893889999999999</c:v>
                </c:pt>
                <c:pt idx="5">
                  <c:v>9.4464930000000003</c:v>
                </c:pt>
                <c:pt idx="6">
                  <c:v>8.851521</c:v>
                </c:pt>
                <c:pt idx="7">
                  <c:v>9.3713560000000005</c:v>
                </c:pt>
                <c:pt idx="8">
                  <c:v>10.964088</c:v>
                </c:pt>
                <c:pt idx="9">
                  <c:v>12.248023</c:v>
                </c:pt>
                <c:pt idx="10">
                  <c:v>11.470048</c:v>
                </c:pt>
                <c:pt idx="11">
                  <c:v>11.393803</c:v>
                </c:pt>
                <c:pt idx="12">
                  <c:v>11.802375</c:v>
                </c:pt>
                <c:pt idx="13">
                  <c:v>13.463839</c:v>
                </c:pt>
                <c:pt idx="14">
                  <c:v>14.764208999999999</c:v>
                </c:pt>
                <c:pt idx="15">
                  <c:v>15.909644</c:v>
                </c:pt>
                <c:pt idx="16">
                  <c:v>16.658766</c:v>
                </c:pt>
                <c:pt idx="17">
                  <c:v>17.065017999999998</c:v>
                </c:pt>
                <c:pt idx="18">
                  <c:v>17.395396999999999</c:v>
                </c:pt>
                <c:pt idx="19">
                  <c:v>17.593847</c:v>
                </c:pt>
                <c:pt idx="20">
                  <c:v>17.711957999999999</c:v>
                </c:pt>
                <c:pt idx="21">
                  <c:v>17.862158000000001</c:v>
                </c:pt>
                <c:pt idx="22">
                  <c:v>18.046313999999999</c:v>
                </c:pt>
                <c:pt idx="23">
                  <c:v>18.076929</c:v>
                </c:pt>
                <c:pt idx="24">
                  <c:v>18.215654000000001</c:v>
                </c:pt>
                <c:pt idx="25">
                  <c:v>18.377293000000002</c:v>
                </c:pt>
                <c:pt idx="26">
                  <c:v>18.469908</c:v>
                </c:pt>
                <c:pt idx="27">
                  <c:v>18.521104999999999</c:v>
                </c:pt>
                <c:pt idx="28">
                  <c:v>18.442879000000001</c:v>
                </c:pt>
                <c:pt idx="29">
                  <c:v>18.536311999999999</c:v>
                </c:pt>
                <c:pt idx="30">
                  <c:v>18.643000000000001</c:v>
                </c:pt>
                <c:pt idx="31">
                  <c:v>18.699743000000002</c:v>
                </c:pt>
                <c:pt idx="32">
                  <c:v>18.727302999999999</c:v>
                </c:pt>
                <c:pt idx="33">
                  <c:v>18.785596999999999</c:v>
                </c:pt>
                <c:pt idx="34">
                  <c:v>18.724299999999999</c:v>
                </c:pt>
                <c:pt idx="35">
                  <c:v>18.783881999999998</c:v>
                </c:pt>
                <c:pt idx="36">
                  <c:v>18.666398999999998</c:v>
                </c:pt>
                <c:pt idx="37">
                  <c:v>18.600128000000002</c:v>
                </c:pt>
                <c:pt idx="38">
                  <c:v>18.491758000000001</c:v>
                </c:pt>
                <c:pt idx="39">
                  <c:v>18.308938999999999</c:v>
                </c:pt>
                <c:pt idx="40">
                  <c:v>18.083735000000001</c:v>
                </c:pt>
              </c:numCache>
            </c:numRef>
          </c:val>
          <c:smooth val="0"/>
        </c:ser>
        <c:ser>
          <c:idx val="6"/>
          <c:order val="3"/>
          <c:tx>
            <c:strRef>
              <c:f>Sheet1!$G$1</c:f>
              <c:strCache>
                <c:ptCount val="1"/>
                <c:pt idx="0">
                  <c:v>Low Oil and Gas Supply</c:v>
                </c:pt>
              </c:strCache>
            </c:strRef>
          </c:tx>
          <c:spPr>
            <a:ln w="22225" cap="rnd">
              <a:solidFill>
                <a:srgbClr val="BD732A">
                  <a:lumMod val="40000"/>
                  <a:lumOff val="60000"/>
                </a:srgbClr>
              </a:solidFill>
              <a:round/>
            </a:ln>
            <a:effectLst/>
          </c:spPr>
          <c:marker>
            <c:symbol val="none"/>
          </c:marker>
          <c:cat>
            <c:numRef>
              <c:f>Sheet1!$A$2:$A$42</c:f>
              <c:numCache>
                <c:formatCode>General</c:formatCode>
                <c:ptCount val="4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  <c:pt idx="16">
                  <c:v>2026</c:v>
                </c:pt>
                <c:pt idx="17">
                  <c:v>2027</c:v>
                </c:pt>
                <c:pt idx="18">
                  <c:v>2028</c:v>
                </c:pt>
                <c:pt idx="19">
                  <c:v>2029</c:v>
                </c:pt>
                <c:pt idx="20">
                  <c:v>2030</c:v>
                </c:pt>
                <c:pt idx="21">
                  <c:v>2031</c:v>
                </c:pt>
                <c:pt idx="22">
                  <c:v>2032</c:v>
                </c:pt>
                <c:pt idx="23">
                  <c:v>2033</c:v>
                </c:pt>
                <c:pt idx="24">
                  <c:v>2034</c:v>
                </c:pt>
                <c:pt idx="25">
                  <c:v>2035</c:v>
                </c:pt>
                <c:pt idx="26">
                  <c:v>2036</c:v>
                </c:pt>
                <c:pt idx="27">
                  <c:v>2037</c:v>
                </c:pt>
                <c:pt idx="28">
                  <c:v>2038</c:v>
                </c:pt>
                <c:pt idx="29">
                  <c:v>2039</c:v>
                </c:pt>
                <c:pt idx="30">
                  <c:v>2040</c:v>
                </c:pt>
                <c:pt idx="31">
                  <c:v>2041</c:v>
                </c:pt>
                <c:pt idx="32">
                  <c:v>2042</c:v>
                </c:pt>
                <c:pt idx="33">
                  <c:v>2043</c:v>
                </c:pt>
                <c:pt idx="34">
                  <c:v>2044</c:v>
                </c:pt>
                <c:pt idx="35">
                  <c:v>2045</c:v>
                </c:pt>
                <c:pt idx="36">
                  <c:v>2046</c:v>
                </c:pt>
                <c:pt idx="37">
                  <c:v>2047</c:v>
                </c:pt>
                <c:pt idx="38">
                  <c:v>2048</c:v>
                </c:pt>
                <c:pt idx="39">
                  <c:v>2049</c:v>
                </c:pt>
                <c:pt idx="40">
                  <c:v>2050</c:v>
                </c:pt>
              </c:numCache>
            </c:numRef>
          </c:cat>
          <c:val>
            <c:numRef>
              <c:f>Sheet1!$G$2:$G$42</c:f>
              <c:numCache>
                <c:formatCode>General</c:formatCode>
                <c:ptCount val="41"/>
                <c:pt idx="0">
                  <c:v>5.4843990000000007</c:v>
                </c:pt>
                <c:pt idx="1">
                  <c:v>5.6672320000000003</c:v>
                </c:pt>
                <c:pt idx="2">
                  <c:v>6.5205860000000007</c:v>
                </c:pt>
                <c:pt idx="3">
                  <c:v>7.4941209999999998</c:v>
                </c:pt>
                <c:pt idx="4">
                  <c:v>8.7893889999999999</c:v>
                </c:pt>
                <c:pt idx="5">
                  <c:v>9.4464930000000003</c:v>
                </c:pt>
                <c:pt idx="6">
                  <c:v>8.851521</c:v>
                </c:pt>
                <c:pt idx="7">
                  <c:v>9.3713560000000005</c:v>
                </c:pt>
                <c:pt idx="8">
                  <c:v>10.964088</c:v>
                </c:pt>
                <c:pt idx="9">
                  <c:v>12.248023</c:v>
                </c:pt>
                <c:pt idx="10">
                  <c:v>11.470048</c:v>
                </c:pt>
                <c:pt idx="11">
                  <c:v>10.901429</c:v>
                </c:pt>
                <c:pt idx="12">
                  <c:v>10.929163000000001</c:v>
                </c:pt>
                <c:pt idx="13">
                  <c:v>11.008663</c:v>
                </c:pt>
                <c:pt idx="14">
                  <c:v>10.968062</c:v>
                </c:pt>
                <c:pt idx="15">
                  <c:v>11.117753</c:v>
                </c:pt>
                <c:pt idx="16">
                  <c:v>11.219884</c:v>
                </c:pt>
                <c:pt idx="17">
                  <c:v>11.061356999999999</c:v>
                </c:pt>
                <c:pt idx="18">
                  <c:v>10.905416000000001</c:v>
                </c:pt>
                <c:pt idx="19">
                  <c:v>10.693432</c:v>
                </c:pt>
                <c:pt idx="20">
                  <c:v>10.505184</c:v>
                </c:pt>
                <c:pt idx="21">
                  <c:v>10.317064999999999</c:v>
                </c:pt>
                <c:pt idx="22">
                  <c:v>10.013864</c:v>
                </c:pt>
                <c:pt idx="23">
                  <c:v>9.7287199999999991</c:v>
                </c:pt>
                <c:pt idx="24">
                  <c:v>9.4742759999999997</c:v>
                </c:pt>
                <c:pt idx="25">
                  <c:v>9.4247069999999997</c:v>
                </c:pt>
                <c:pt idx="26">
                  <c:v>9.3401530000000008</c:v>
                </c:pt>
                <c:pt idx="27">
                  <c:v>9.2556379999999994</c:v>
                </c:pt>
                <c:pt idx="28">
                  <c:v>9.1152429999999995</c:v>
                </c:pt>
                <c:pt idx="29">
                  <c:v>9.0351049999999997</c:v>
                </c:pt>
                <c:pt idx="30">
                  <c:v>9.0219850000000008</c:v>
                </c:pt>
                <c:pt idx="31">
                  <c:v>9.1107279999999999</c:v>
                </c:pt>
                <c:pt idx="32">
                  <c:v>9.147043</c:v>
                </c:pt>
                <c:pt idx="33">
                  <c:v>8.9881609999999998</c:v>
                </c:pt>
                <c:pt idx="34">
                  <c:v>8.9637510000000002</c:v>
                </c:pt>
                <c:pt idx="35">
                  <c:v>8.8195110000000003</c:v>
                </c:pt>
                <c:pt idx="36">
                  <c:v>8.8143440000000002</c:v>
                </c:pt>
                <c:pt idx="37">
                  <c:v>8.7556220000000007</c:v>
                </c:pt>
                <c:pt idx="38">
                  <c:v>8.7311040000000002</c:v>
                </c:pt>
                <c:pt idx="39">
                  <c:v>8.6585029999999996</c:v>
                </c:pt>
                <c:pt idx="40">
                  <c:v>8.6035179999999993</c:v>
                </c:pt>
              </c:numCache>
            </c:numRef>
          </c:val>
          <c:smooth val="0"/>
        </c:ser>
        <c:ser>
          <c:idx val="1"/>
          <c:order val="4"/>
          <c:tx>
            <c:strRef>
              <c:f>Sheet1!$H$1</c:f>
              <c:strCache>
                <c:ptCount val="1"/>
                <c:pt idx="0">
                  <c:v>Reference</c:v>
                </c:pt>
              </c:strCache>
            </c:strRef>
          </c:tx>
          <c:spPr>
            <a:ln w="22225" cap="rnd">
              <a:solidFill>
                <a:srgbClr val="000000"/>
              </a:solidFill>
              <a:round/>
            </a:ln>
            <a:effectLst/>
          </c:spPr>
          <c:marker>
            <c:symbol val="none"/>
          </c:marker>
          <c:cat>
            <c:numRef>
              <c:f>Sheet1!$A$2:$A$42</c:f>
              <c:numCache>
                <c:formatCode>General</c:formatCode>
                <c:ptCount val="4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  <c:pt idx="16">
                  <c:v>2026</c:v>
                </c:pt>
                <c:pt idx="17">
                  <c:v>2027</c:v>
                </c:pt>
                <c:pt idx="18">
                  <c:v>2028</c:v>
                </c:pt>
                <c:pt idx="19">
                  <c:v>2029</c:v>
                </c:pt>
                <c:pt idx="20">
                  <c:v>2030</c:v>
                </c:pt>
                <c:pt idx="21">
                  <c:v>2031</c:v>
                </c:pt>
                <c:pt idx="22">
                  <c:v>2032</c:v>
                </c:pt>
                <c:pt idx="23">
                  <c:v>2033</c:v>
                </c:pt>
                <c:pt idx="24">
                  <c:v>2034</c:v>
                </c:pt>
                <c:pt idx="25">
                  <c:v>2035</c:v>
                </c:pt>
                <c:pt idx="26">
                  <c:v>2036</c:v>
                </c:pt>
                <c:pt idx="27">
                  <c:v>2037</c:v>
                </c:pt>
                <c:pt idx="28">
                  <c:v>2038</c:v>
                </c:pt>
                <c:pt idx="29">
                  <c:v>2039</c:v>
                </c:pt>
                <c:pt idx="30">
                  <c:v>2040</c:v>
                </c:pt>
                <c:pt idx="31">
                  <c:v>2041</c:v>
                </c:pt>
                <c:pt idx="32">
                  <c:v>2042</c:v>
                </c:pt>
                <c:pt idx="33">
                  <c:v>2043</c:v>
                </c:pt>
                <c:pt idx="34">
                  <c:v>2044</c:v>
                </c:pt>
                <c:pt idx="35">
                  <c:v>2045</c:v>
                </c:pt>
                <c:pt idx="36">
                  <c:v>2046</c:v>
                </c:pt>
                <c:pt idx="37">
                  <c:v>2047</c:v>
                </c:pt>
                <c:pt idx="38">
                  <c:v>2048</c:v>
                </c:pt>
                <c:pt idx="39">
                  <c:v>2049</c:v>
                </c:pt>
                <c:pt idx="40">
                  <c:v>2050</c:v>
                </c:pt>
              </c:numCache>
            </c:numRef>
          </c:cat>
          <c:val>
            <c:numRef>
              <c:f>Sheet1!$H$2:$H$42</c:f>
              <c:numCache>
                <c:formatCode>General</c:formatCode>
                <c:ptCount val="41"/>
                <c:pt idx="0">
                  <c:v>5.4843990000000007</c:v>
                </c:pt>
                <c:pt idx="1">
                  <c:v>5.6672320000000003</c:v>
                </c:pt>
                <c:pt idx="2">
                  <c:v>6.5205860000000007</c:v>
                </c:pt>
                <c:pt idx="3">
                  <c:v>7.4941209999999998</c:v>
                </c:pt>
                <c:pt idx="4">
                  <c:v>8.7893889999999999</c:v>
                </c:pt>
                <c:pt idx="5">
                  <c:v>9.4464930000000003</c:v>
                </c:pt>
                <c:pt idx="6">
                  <c:v>8.851521</c:v>
                </c:pt>
                <c:pt idx="7">
                  <c:v>9.3713560000000005</c:v>
                </c:pt>
                <c:pt idx="8">
                  <c:v>10.964088</c:v>
                </c:pt>
                <c:pt idx="9">
                  <c:v>12.248023</c:v>
                </c:pt>
                <c:pt idx="10">
                  <c:v>11.470048</c:v>
                </c:pt>
                <c:pt idx="11">
                  <c:v>11.166155</c:v>
                </c:pt>
                <c:pt idx="12">
                  <c:v>11.626638</c:v>
                </c:pt>
                <c:pt idx="13">
                  <c:v>12.329649</c:v>
                </c:pt>
                <c:pt idx="14">
                  <c:v>12.74404</c:v>
                </c:pt>
                <c:pt idx="15">
                  <c:v>13.231529</c:v>
                </c:pt>
                <c:pt idx="16">
                  <c:v>13.497977000000001</c:v>
                </c:pt>
                <c:pt idx="17">
                  <c:v>13.594147</c:v>
                </c:pt>
                <c:pt idx="18">
                  <c:v>13.710074000000001</c:v>
                </c:pt>
                <c:pt idx="19">
                  <c:v>13.718638</c:v>
                </c:pt>
                <c:pt idx="20">
                  <c:v>13.76896</c:v>
                </c:pt>
                <c:pt idx="21">
                  <c:v>13.795833999999999</c:v>
                </c:pt>
                <c:pt idx="22">
                  <c:v>13.768938</c:v>
                </c:pt>
                <c:pt idx="23">
                  <c:v>13.861969</c:v>
                </c:pt>
                <c:pt idx="24">
                  <c:v>13.883383</c:v>
                </c:pt>
                <c:pt idx="25">
                  <c:v>13.763157</c:v>
                </c:pt>
                <c:pt idx="26">
                  <c:v>13.566243</c:v>
                </c:pt>
                <c:pt idx="27">
                  <c:v>13.451651</c:v>
                </c:pt>
                <c:pt idx="28">
                  <c:v>13.348973000000001</c:v>
                </c:pt>
                <c:pt idx="29">
                  <c:v>13.283369</c:v>
                </c:pt>
                <c:pt idx="30">
                  <c:v>13.173889000000001</c:v>
                </c:pt>
                <c:pt idx="31">
                  <c:v>13.118857</c:v>
                </c:pt>
                <c:pt idx="32">
                  <c:v>13.146461</c:v>
                </c:pt>
                <c:pt idx="33">
                  <c:v>13.310509</c:v>
                </c:pt>
                <c:pt idx="34">
                  <c:v>13.351305</c:v>
                </c:pt>
                <c:pt idx="35">
                  <c:v>13.223972</c:v>
                </c:pt>
                <c:pt idx="36">
                  <c:v>13.249136</c:v>
                </c:pt>
                <c:pt idx="37">
                  <c:v>13.294786</c:v>
                </c:pt>
                <c:pt idx="38">
                  <c:v>13.227971</c:v>
                </c:pt>
                <c:pt idx="39">
                  <c:v>13.159329</c:v>
                </c:pt>
                <c:pt idx="40">
                  <c:v>12.872949999999999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845325856"/>
        <c:axId val="1845324224"/>
        <c:extLst/>
      </c:lineChart>
      <c:catAx>
        <c:axId val="184532585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845324224"/>
        <c:crosses val="autoZero"/>
        <c:auto val="1"/>
        <c:lblAlgn val="ctr"/>
        <c:lblOffset val="100"/>
        <c:tickLblSkip val="10"/>
        <c:tickMarkSkip val="10"/>
        <c:noMultiLvlLbl val="0"/>
      </c:catAx>
      <c:valAx>
        <c:axId val="1845324224"/>
        <c:scaling>
          <c:orientation val="minMax"/>
          <c:max val="25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low"/>
        <c:spPr>
          <a:noFill/>
          <a:ln w="22225">
            <a:solidFill>
              <a:schemeClr val="bg1">
                <a:lumMod val="65000"/>
              </a:schemeClr>
            </a:solidFill>
            <a:prstDash val="lgDash"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845325856"/>
        <c:crossesAt val="11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  <c:userShapes r:id="rId5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3.1146106736657918E-2"/>
          <c:y val="7.213165774522011E-2"/>
          <c:w val="0.65146981627296585"/>
          <c:h val="0.83646707468058057"/>
        </c:manualLayout>
      </c:layout>
      <c:lineChart>
        <c:grouping val="standard"/>
        <c:varyColors val="0"/>
        <c:ser>
          <c:idx val="2"/>
          <c:order val="0"/>
          <c:tx>
            <c:strRef>
              <c:f>Sheet1!$B$1</c:f>
              <c:strCache>
                <c:ptCount val="1"/>
                <c:pt idx="0">
                  <c:v>East</c:v>
                </c:pt>
              </c:strCache>
            </c:strRef>
          </c:tx>
          <c:spPr>
            <a:ln w="22225" cap="rnd">
              <a:solidFill>
                <a:schemeClr val="accent3">
                  <a:lumMod val="50000"/>
                </a:schemeClr>
              </a:solidFill>
              <a:round/>
            </a:ln>
            <a:effectLst/>
          </c:spPr>
          <c:marker>
            <c:symbol val="none"/>
          </c:marker>
          <c:cat>
            <c:numRef>
              <c:f>Sheet1!$A$2:$A$52</c:f>
              <c:numCache>
                <c:formatCode>General</c:formatCode>
                <c:ptCount val="51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  <c:pt idx="24">
                  <c:v>2024</c:v>
                </c:pt>
                <c:pt idx="25">
                  <c:v>2025</c:v>
                </c:pt>
                <c:pt idx="26">
                  <c:v>2026</c:v>
                </c:pt>
                <c:pt idx="27">
                  <c:v>2027</c:v>
                </c:pt>
                <c:pt idx="28">
                  <c:v>2028</c:v>
                </c:pt>
                <c:pt idx="29">
                  <c:v>2029</c:v>
                </c:pt>
                <c:pt idx="30">
                  <c:v>2030</c:v>
                </c:pt>
                <c:pt idx="31">
                  <c:v>2031</c:v>
                </c:pt>
                <c:pt idx="32">
                  <c:v>2032</c:v>
                </c:pt>
                <c:pt idx="33">
                  <c:v>2033</c:v>
                </c:pt>
                <c:pt idx="34">
                  <c:v>2034</c:v>
                </c:pt>
                <c:pt idx="35">
                  <c:v>2035</c:v>
                </c:pt>
                <c:pt idx="36">
                  <c:v>2036</c:v>
                </c:pt>
                <c:pt idx="37">
                  <c:v>2037</c:v>
                </c:pt>
                <c:pt idx="38">
                  <c:v>2038</c:v>
                </c:pt>
                <c:pt idx="39">
                  <c:v>2039</c:v>
                </c:pt>
                <c:pt idx="40">
                  <c:v>2040</c:v>
                </c:pt>
                <c:pt idx="41">
                  <c:v>2041</c:v>
                </c:pt>
                <c:pt idx="42">
                  <c:v>2042</c:v>
                </c:pt>
                <c:pt idx="43">
                  <c:v>2043</c:v>
                </c:pt>
                <c:pt idx="44">
                  <c:v>2044</c:v>
                </c:pt>
                <c:pt idx="45">
                  <c:v>2045</c:v>
                </c:pt>
                <c:pt idx="46">
                  <c:v>2046</c:v>
                </c:pt>
                <c:pt idx="47">
                  <c:v>2047</c:v>
                </c:pt>
                <c:pt idx="48">
                  <c:v>2048</c:v>
                </c:pt>
                <c:pt idx="49">
                  <c:v>2049</c:v>
                </c:pt>
                <c:pt idx="50">
                  <c:v>2050</c:v>
                </c:pt>
              </c:numCache>
            </c:numRef>
          </c:cat>
          <c:val>
            <c:numRef>
              <c:f>Sheet1!$B$2:$B$52</c:f>
              <c:numCache>
                <c:formatCode>General</c:formatCode>
                <c:ptCount val="51"/>
                <c:pt idx="0">
                  <c:v>9.8000000000000004E-2</c:v>
                </c:pt>
                <c:pt idx="1">
                  <c:v>8.6999999999999994E-2</c:v>
                </c:pt>
                <c:pt idx="2">
                  <c:v>0.09</c:v>
                </c:pt>
                <c:pt idx="3">
                  <c:v>8.8999999999999996E-2</c:v>
                </c:pt>
                <c:pt idx="4">
                  <c:v>8.6999999999999994E-2</c:v>
                </c:pt>
                <c:pt idx="5">
                  <c:v>8.4000000000000005E-2</c:v>
                </c:pt>
                <c:pt idx="6">
                  <c:v>8.4000000000000005E-2</c:v>
                </c:pt>
                <c:pt idx="7">
                  <c:v>8.3000000000000004E-2</c:v>
                </c:pt>
                <c:pt idx="8">
                  <c:v>8.5000000000000006E-2</c:v>
                </c:pt>
                <c:pt idx="9">
                  <c:v>8.1000000000000003E-2</c:v>
                </c:pt>
                <c:pt idx="10">
                  <c:v>8.5000000000000006E-2</c:v>
                </c:pt>
                <c:pt idx="11">
                  <c:v>8.5999999999999993E-2</c:v>
                </c:pt>
                <c:pt idx="12">
                  <c:v>9.7000000000000003E-2</c:v>
                </c:pt>
                <c:pt idx="13">
                  <c:v>0.11899999999999999</c:v>
                </c:pt>
                <c:pt idx="14">
                  <c:v>0.151</c:v>
                </c:pt>
                <c:pt idx="15">
                  <c:v>0.184</c:v>
                </c:pt>
                <c:pt idx="16">
                  <c:v>0.14899999999999999</c:v>
                </c:pt>
                <c:pt idx="17">
                  <c:v>0.15</c:v>
                </c:pt>
                <c:pt idx="18">
                  <c:v>0.16300000000000001</c:v>
                </c:pt>
                <c:pt idx="19">
                  <c:v>0.188</c:v>
                </c:pt>
                <c:pt idx="20">
                  <c:v>0.16403599999999999</c:v>
                </c:pt>
                <c:pt idx="21">
                  <c:v>0.171154</c:v>
                </c:pt>
                <c:pt idx="22">
                  <c:v>0.19384100000000001</c:v>
                </c:pt>
                <c:pt idx="23">
                  <c:v>0.26722400000000002</c:v>
                </c:pt>
                <c:pt idx="24">
                  <c:v>0.28487400000000002</c:v>
                </c:pt>
                <c:pt idx="25">
                  <c:v>0.28680800000000001</c:v>
                </c:pt>
                <c:pt idx="26">
                  <c:v>0.28825099999999998</c:v>
                </c:pt>
                <c:pt idx="27">
                  <c:v>0.28952800000000001</c:v>
                </c:pt>
                <c:pt idx="28">
                  <c:v>0.29282399999999997</c:v>
                </c:pt>
                <c:pt idx="29">
                  <c:v>0.29484199999999999</c:v>
                </c:pt>
                <c:pt idx="30">
                  <c:v>0.29243999999999998</c:v>
                </c:pt>
                <c:pt idx="31">
                  <c:v>0.28939999999999999</c:v>
                </c:pt>
                <c:pt idx="32">
                  <c:v>0.28941600000000001</c:v>
                </c:pt>
                <c:pt idx="33">
                  <c:v>0.28922300000000001</c:v>
                </c:pt>
                <c:pt idx="34">
                  <c:v>0.28847200000000001</c:v>
                </c:pt>
                <c:pt idx="35">
                  <c:v>0.29125099999999998</c:v>
                </c:pt>
                <c:pt idx="36">
                  <c:v>0.29466100000000001</c:v>
                </c:pt>
                <c:pt idx="37">
                  <c:v>0.29653099999999999</c:v>
                </c:pt>
                <c:pt idx="38">
                  <c:v>0.309334</c:v>
                </c:pt>
                <c:pt idx="39">
                  <c:v>0.31620599999999999</c:v>
                </c:pt>
                <c:pt idx="40">
                  <c:v>0.31889699999999999</c:v>
                </c:pt>
                <c:pt idx="41">
                  <c:v>0.32167699999999999</c:v>
                </c:pt>
                <c:pt idx="42">
                  <c:v>0.325681</c:v>
                </c:pt>
                <c:pt idx="43">
                  <c:v>0.32583699999999999</c:v>
                </c:pt>
                <c:pt idx="44">
                  <c:v>0.32956200000000002</c:v>
                </c:pt>
                <c:pt idx="45">
                  <c:v>0.33345200000000003</c:v>
                </c:pt>
                <c:pt idx="46">
                  <c:v>0.33580500000000002</c:v>
                </c:pt>
                <c:pt idx="47">
                  <c:v>0.33727299999999999</c:v>
                </c:pt>
                <c:pt idx="48">
                  <c:v>0.339111</c:v>
                </c:pt>
                <c:pt idx="49">
                  <c:v>0.341777</c:v>
                </c:pt>
                <c:pt idx="50">
                  <c:v>0.34338000000000002</c:v>
                </c:pt>
              </c:numCache>
            </c:numRef>
          </c:val>
          <c:smooth val="0"/>
        </c:ser>
        <c:ser>
          <c:idx val="0"/>
          <c:order val="1"/>
          <c:tx>
            <c:strRef>
              <c:f>Sheet1!$C$1</c:f>
              <c:strCache>
                <c:ptCount val="1"/>
                <c:pt idx="0">
                  <c:v>Gulf Coast</c:v>
                </c:pt>
              </c:strCache>
            </c:strRef>
          </c:tx>
          <c:spPr>
            <a:ln w="22225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cat>
            <c:numRef>
              <c:f>Sheet1!$A$2:$A$52</c:f>
              <c:numCache>
                <c:formatCode>General</c:formatCode>
                <c:ptCount val="51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  <c:pt idx="24">
                  <c:v>2024</c:v>
                </c:pt>
                <c:pt idx="25">
                  <c:v>2025</c:v>
                </c:pt>
                <c:pt idx="26">
                  <c:v>2026</c:v>
                </c:pt>
                <c:pt idx="27">
                  <c:v>2027</c:v>
                </c:pt>
                <c:pt idx="28">
                  <c:v>2028</c:v>
                </c:pt>
                <c:pt idx="29">
                  <c:v>2029</c:v>
                </c:pt>
                <c:pt idx="30">
                  <c:v>2030</c:v>
                </c:pt>
                <c:pt idx="31">
                  <c:v>2031</c:v>
                </c:pt>
                <c:pt idx="32">
                  <c:v>2032</c:v>
                </c:pt>
                <c:pt idx="33">
                  <c:v>2033</c:v>
                </c:pt>
                <c:pt idx="34">
                  <c:v>2034</c:v>
                </c:pt>
                <c:pt idx="35">
                  <c:v>2035</c:v>
                </c:pt>
                <c:pt idx="36">
                  <c:v>2036</c:v>
                </c:pt>
                <c:pt idx="37">
                  <c:v>2037</c:v>
                </c:pt>
                <c:pt idx="38">
                  <c:v>2038</c:v>
                </c:pt>
                <c:pt idx="39">
                  <c:v>2039</c:v>
                </c:pt>
                <c:pt idx="40">
                  <c:v>2040</c:v>
                </c:pt>
                <c:pt idx="41">
                  <c:v>2041</c:v>
                </c:pt>
                <c:pt idx="42">
                  <c:v>2042</c:v>
                </c:pt>
                <c:pt idx="43">
                  <c:v>2043</c:v>
                </c:pt>
                <c:pt idx="44">
                  <c:v>2044</c:v>
                </c:pt>
                <c:pt idx="45">
                  <c:v>2045</c:v>
                </c:pt>
                <c:pt idx="46">
                  <c:v>2046</c:v>
                </c:pt>
                <c:pt idx="47">
                  <c:v>2047</c:v>
                </c:pt>
                <c:pt idx="48">
                  <c:v>2048</c:v>
                </c:pt>
                <c:pt idx="49">
                  <c:v>2049</c:v>
                </c:pt>
                <c:pt idx="50">
                  <c:v>2050</c:v>
                </c:pt>
              </c:numCache>
            </c:numRef>
          </c:cat>
          <c:val>
            <c:numRef>
              <c:f>Sheet1!$C$2:$C$52</c:f>
              <c:numCache>
                <c:formatCode>General</c:formatCode>
                <c:ptCount val="51"/>
                <c:pt idx="0">
                  <c:v>0.64400000000000002</c:v>
                </c:pt>
                <c:pt idx="1">
                  <c:v>0.62</c:v>
                </c:pt>
                <c:pt idx="2">
                  <c:v>0.57799999999999996</c:v>
                </c:pt>
                <c:pt idx="3">
                  <c:v>0.56000000000000005</c:v>
                </c:pt>
                <c:pt idx="4">
                  <c:v>0.53600000000000003</c:v>
                </c:pt>
                <c:pt idx="5">
                  <c:v>0.51800000000000002</c:v>
                </c:pt>
                <c:pt idx="6">
                  <c:v>0.51600000000000001</c:v>
                </c:pt>
                <c:pt idx="7">
                  <c:v>0.52600000000000002</c:v>
                </c:pt>
                <c:pt idx="8">
                  <c:v>0.52200000000000002</c:v>
                </c:pt>
                <c:pt idx="9">
                  <c:v>0.49399999999999999</c:v>
                </c:pt>
                <c:pt idx="10">
                  <c:v>0.52700000000000002</c:v>
                </c:pt>
                <c:pt idx="11">
                  <c:v>0.70099999999999996</c:v>
                </c:pt>
                <c:pt idx="12">
                  <c:v>1.0680000000000001</c:v>
                </c:pt>
                <c:pt idx="13">
                  <c:v>1.4990000000000001</c:v>
                </c:pt>
                <c:pt idx="14">
                  <c:v>1.907</c:v>
                </c:pt>
                <c:pt idx="15">
                  <c:v>2.016</c:v>
                </c:pt>
                <c:pt idx="16">
                  <c:v>1.6140000000000001</c:v>
                </c:pt>
                <c:pt idx="17">
                  <c:v>1.528</c:v>
                </c:pt>
                <c:pt idx="18">
                  <c:v>1.643</c:v>
                </c:pt>
                <c:pt idx="19">
                  <c:v>1.6759999999999999</c:v>
                </c:pt>
                <c:pt idx="20">
                  <c:v>1.446313</c:v>
                </c:pt>
                <c:pt idx="21">
                  <c:v>1.34995</c:v>
                </c:pt>
                <c:pt idx="22">
                  <c:v>1.4036310000000001</c:v>
                </c:pt>
                <c:pt idx="23">
                  <c:v>1.6862619999999999</c:v>
                </c:pt>
                <c:pt idx="24">
                  <c:v>1.682734</c:v>
                </c:pt>
                <c:pt idx="25">
                  <c:v>1.721741</c:v>
                </c:pt>
                <c:pt idx="26">
                  <c:v>1.7444850000000001</c:v>
                </c:pt>
                <c:pt idx="27">
                  <c:v>1.735654</c:v>
                </c:pt>
                <c:pt idx="28">
                  <c:v>1.7231959999999999</c:v>
                </c:pt>
                <c:pt idx="29">
                  <c:v>1.7102360000000001</c:v>
                </c:pt>
                <c:pt idx="30">
                  <c:v>1.696345</c:v>
                </c:pt>
                <c:pt idx="31">
                  <c:v>1.6930069999999999</c:v>
                </c:pt>
                <c:pt idx="32">
                  <c:v>1.6875249999999999</c:v>
                </c:pt>
                <c:pt idx="33">
                  <c:v>1.6815690000000001</c:v>
                </c:pt>
                <c:pt idx="34">
                  <c:v>1.6729860000000001</c:v>
                </c:pt>
                <c:pt idx="35">
                  <c:v>1.667381</c:v>
                </c:pt>
                <c:pt idx="36">
                  <c:v>1.6643479999999999</c:v>
                </c:pt>
                <c:pt idx="37">
                  <c:v>1.660509</c:v>
                </c:pt>
                <c:pt idx="38">
                  <c:v>1.654633</c:v>
                </c:pt>
                <c:pt idx="39">
                  <c:v>1.6513930000000001</c:v>
                </c:pt>
                <c:pt idx="40">
                  <c:v>1.6493139999999999</c:v>
                </c:pt>
                <c:pt idx="41">
                  <c:v>1.646838</c:v>
                </c:pt>
                <c:pt idx="42">
                  <c:v>1.6466700000000001</c:v>
                </c:pt>
                <c:pt idx="43">
                  <c:v>1.6602619999999999</c:v>
                </c:pt>
                <c:pt idx="44">
                  <c:v>1.6656230000000001</c:v>
                </c:pt>
                <c:pt idx="45">
                  <c:v>1.6705559999999999</c:v>
                </c:pt>
                <c:pt idx="46">
                  <c:v>1.6707920000000001</c:v>
                </c:pt>
                <c:pt idx="47">
                  <c:v>1.6760820000000001</c:v>
                </c:pt>
                <c:pt idx="48">
                  <c:v>1.6868540000000001</c:v>
                </c:pt>
                <c:pt idx="49">
                  <c:v>1.705676</c:v>
                </c:pt>
                <c:pt idx="50">
                  <c:v>1.7157530000000001</c:v>
                </c:pt>
              </c:numCache>
            </c:numRef>
          </c:val>
          <c:smooth val="0"/>
        </c:ser>
        <c:ser>
          <c:idx val="1"/>
          <c:order val="2"/>
          <c:tx>
            <c:strRef>
              <c:f>Sheet1!$D$1</c:f>
              <c:strCache>
                <c:ptCount val="1"/>
                <c:pt idx="0">
                  <c:v>Midcontinent</c:v>
                </c:pt>
              </c:strCache>
            </c:strRef>
          </c:tx>
          <c:spPr>
            <a:ln w="22225" cap="rnd">
              <a:solidFill>
                <a:schemeClr val="accent4"/>
              </a:solidFill>
              <a:round/>
            </a:ln>
            <a:effectLst/>
          </c:spPr>
          <c:marker>
            <c:symbol val="none"/>
          </c:marker>
          <c:cat>
            <c:numRef>
              <c:f>Sheet1!$A$2:$A$52</c:f>
              <c:numCache>
                <c:formatCode>General</c:formatCode>
                <c:ptCount val="51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  <c:pt idx="24">
                  <c:v>2024</c:v>
                </c:pt>
                <c:pt idx="25">
                  <c:v>2025</c:v>
                </c:pt>
                <c:pt idx="26">
                  <c:v>2026</c:v>
                </c:pt>
                <c:pt idx="27">
                  <c:v>2027</c:v>
                </c:pt>
                <c:pt idx="28">
                  <c:v>2028</c:v>
                </c:pt>
                <c:pt idx="29">
                  <c:v>2029</c:v>
                </c:pt>
                <c:pt idx="30">
                  <c:v>2030</c:v>
                </c:pt>
                <c:pt idx="31">
                  <c:v>2031</c:v>
                </c:pt>
                <c:pt idx="32">
                  <c:v>2032</c:v>
                </c:pt>
                <c:pt idx="33">
                  <c:v>2033</c:v>
                </c:pt>
                <c:pt idx="34">
                  <c:v>2034</c:v>
                </c:pt>
                <c:pt idx="35">
                  <c:v>2035</c:v>
                </c:pt>
                <c:pt idx="36">
                  <c:v>2036</c:v>
                </c:pt>
                <c:pt idx="37">
                  <c:v>2037</c:v>
                </c:pt>
                <c:pt idx="38">
                  <c:v>2038</c:v>
                </c:pt>
                <c:pt idx="39">
                  <c:v>2039</c:v>
                </c:pt>
                <c:pt idx="40">
                  <c:v>2040</c:v>
                </c:pt>
                <c:pt idx="41">
                  <c:v>2041</c:v>
                </c:pt>
                <c:pt idx="42">
                  <c:v>2042</c:v>
                </c:pt>
                <c:pt idx="43">
                  <c:v>2043</c:v>
                </c:pt>
                <c:pt idx="44">
                  <c:v>2044</c:v>
                </c:pt>
                <c:pt idx="45">
                  <c:v>2045</c:v>
                </c:pt>
                <c:pt idx="46">
                  <c:v>2046</c:v>
                </c:pt>
                <c:pt idx="47">
                  <c:v>2047</c:v>
                </c:pt>
                <c:pt idx="48">
                  <c:v>2048</c:v>
                </c:pt>
                <c:pt idx="49">
                  <c:v>2049</c:v>
                </c:pt>
                <c:pt idx="50">
                  <c:v>2050</c:v>
                </c:pt>
              </c:numCache>
            </c:numRef>
          </c:cat>
          <c:val>
            <c:numRef>
              <c:f>Sheet1!$D$2:$D$52</c:f>
              <c:numCache>
                <c:formatCode>General</c:formatCode>
                <c:ptCount val="51"/>
                <c:pt idx="0">
                  <c:v>0.33500000000000002</c:v>
                </c:pt>
                <c:pt idx="1">
                  <c:v>0.33100000000000002</c:v>
                </c:pt>
                <c:pt idx="2">
                  <c:v>0.32100000000000001</c:v>
                </c:pt>
                <c:pt idx="3">
                  <c:v>0.318</c:v>
                </c:pt>
                <c:pt idx="4">
                  <c:v>0.313</c:v>
                </c:pt>
                <c:pt idx="5">
                  <c:v>0.307</c:v>
                </c:pt>
                <c:pt idx="6">
                  <c:v>0.32500000000000001</c:v>
                </c:pt>
                <c:pt idx="7">
                  <c:v>0.32700000000000001</c:v>
                </c:pt>
                <c:pt idx="8">
                  <c:v>0.35199999999999998</c:v>
                </c:pt>
                <c:pt idx="9">
                  <c:v>0.35599999999999998</c:v>
                </c:pt>
                <c:pt idx="10">
                  <c:v>0.377</c:v>
                </c:pt>
                <c:pt idx="11">
                  <c:v>0.439</c:v>
                </c:pt>
                <c:pt idx="12">
                  <c:v>0.52800000000000002</c:v>
                </c:pt>
                <c:pt idx="13">
                  <c:v>0.61099999999999999</c:v>
                </c:pt>
                <c:pt idx="14">
                  <c:v>0.68400000000000005</c:v>
                </c:pt>
                <c:pt idx="15">
                  <c:v>0.69799999999999995</c:v>
                </c:pt>
                <c:pt idx="16">
                  <c:v>0.61299999999999999</c:v>
                </c:pt>
                <c:pt idx="17">
                  <c:v>0.627</c:v>
                </c:pt>
                <c:pt idx="18">
                  <c:v>0.72199999999999998</c:v>
                </c:pt>
                <c:pt idx="19">
                  <c:v>0.74</c:v>
                </c:pt>
                <c:pt idx="20">
                  <c:v>0.61713399999999996</c:v>
                </c:pt>
                <c:pt idx="21">
                  <c:v>0.57936699999999997</c:v>
                </c:pt>
                <c:pt idx="22">
                  <c:v>0.59342300000000003</c:v>
                </c:pt>
                <c:pt idx="23">
                  <c:v>0.55701400000000001</c:v>
                </c:pt>
                <c:pt idx="24">
                  <c:v>0.55513900000000005</c:v>
                </c:pt>
                <c:pt idx="25">
                  <c:v>0.54673099999999997</c:v>
                </c:pt>
                <c:pt idx="26">
                  <c:v>0.53167799999999998</c:v>
                </c:pt>
                <c:pt idx="27">
                  <c:v>0.52113699999999996</c:v>
                </c:pt>
                <c:pt idx="28">
                  <c:v>0.51595199999999997</c:v>
                </c:pt>
                <c:pt idx="29">
                  <c:v>0.51897199999999999</c:v>
                </c:pt>
                <c:pt idx="30">
                  <c:v>0.51911499999999999</c:v>
                </c:pt>
                <c:pt idx="31">
                  <c:v>0.51428300000000005</c:v>
                </c:pt>
                <c:pt idx="32">
                  <c:v>0.51180000000000003</c:v>
                </c:pt>
                <c:pt idx="33">
                  <c:v>0.50579399999999997</c:v>
                </c:pt>
                <c:pt idx="34">
                  <c:v>0.50714499999999996</c:v>
                </c:pt>
                <c:pt idx="35">
                  <c:v>0.510297</c:v>
                </c:pt>
                <c:pt idx="36">
                  <c:v>0.51588900000000004</c:v>
                </c:pt>
                <c:pt idx="37">
                  <c:v>0.52131799999999995</c:v>
                </c:pt>
                <c:pt idx="38">
                  <c:v>0.52835100000000002</c:v>
                </c:pt>
                <c:pt idx="39">
                  <c:v>0.53533799999999998</c:v>
                </c:pt>
                <c:pt idx="40">
                  <c:v>0.54733100000000001</c:v>
                </c:pt>
                <c:pt idx="41">
                  <c:v>0.55846600000000002</c:v>
                </c:pt>
                <c:pt idx="42">
                  <c:v>0.56657599999999997</c:v>
                </c:pt>
                <c:pt idx="43">
                  <c:v>0.56974499999999995</c:v>
                </c:pt>
                <c:pt idx="44">
                  <c:v>0.57040999999999997</c:v>
                </c:pt>
                <c:pt idx="45">
                  <c:v>0.56905799999999995</c:v>
                </c:pt>
                <c:pt idx="46">
                  <c:v>0.56442400000000004</c:v>
                </c:pt>
                <c:pt idx="47">
                  <c:v>0.56005199999999999</c:v>
                </c:pt>
                <c:pt idx="48">
                  <c:v>0.55607099999999998</c:v>
                </c:pt>
                <c:pt idx="49">
                  <c:v>0.55427700000000002</c:v>
                </c:pt>
                <c:pt idx="50">
                  <c:v>0.55230000000000001</c:v>
                </c:pt>
              </c:numCache>
            </c:numRef>
          </c:val>
          <c:smooth val="0"/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Southwest</c:v>
                </c:pt>
              </c:strCache>
            </c:strRef>
          </c:tx>
          <c:spPr>
            <a:ln w="2222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numRef>
              <c:f>Sheet1!$A$2:$A$52</c:f>
              <c:numCache>
                <c:formatCode>General</c:formatCode>
                <c:ptCount val="51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  <c:pt idx="24">
                  <c:v>2024</c:v>
                </c:pt>
                <c:pt idx="25">
                  <c:v>2025</c:v>
                </c:pt>
                <c:pt idx="26">
                  <c:v>2026</c:v>
                </c:pt>
                <c:pt idx="27">
                  <c:v>2027</c:v>
                </c:pt>
                <c:pt idx="28">
                  <c:v>2028</c:v>
                </c:pt>
                <c:pt idx="29">
                  <c:v>2029</c:v>
                </c:pt>
                <c:pt idx="30">
                  <c:v>2030</c:v>
                </c:pt>
                <c:pt idx="31">
                  <c:v>2031</c:v>
                </c:pt>
                <c:pt idx="32">
                  <c:v>2032</c:v>
                </c:pt>
                <c:pt idx="33">
                  <c:v>2033</c:v>
                </c:pt>
                <c:pt idx="34">
                  <c:v>2034</c:v>
                </c:pt>
                <c:pt idx="35">
                  <c:v>2035</c:v>
                </c:pt>
                <c:pt idx="36">
                  <c:v>2036</c:v>
                </c:pt>
                <c:pt idx="37">
                  <c:v>2037</c:v>
                </c:pt>
                <c:pt idx="38">
                  <c:v>2038</c:v>
                </c:pt>
                <c:pt idx="39">
                  <c:v>2039</c:v>
                </c:pt>
                <c:pt idx="40">
                  <c:v>2040</c:v>
                </c:pt>
                <c:pt idx="41">
                  <c:v>2041</c:v>
                </c:pt>
                <c:pt idx="42">
                  <c:v>2042</c:v>
                </c:pt>
                <c:pt idx="43">
                  <c:v>2043</c:v>
                </c:pt>
                <c:pt idx="44">
                  <c:v>2044</c:v>
                </c:pt>
                <c:pt idx="45">
                  <c:v>2045</c:v>
                </c:pt>
                <c:pt idx="46">
                  <c:v>2046</c:v>
                </c:pt>
                <c:pt idx="47">
                  <c:v>2047</c:v>
                </c:pt>
                <c:pt idx="48">
                  <c:v>2048</c:v>
                </c:pt>
                <c:pt idx="49">
                  <c:v>2049</c:v>
                </c:pt>
                <c:pt idx="50">
                  <c:v>2050</c:v>
                </c:pt>
              </c:numCache>
            </c:numRef>
          </c:cat>
          <c:val>
            <c:numRef>
              <c:f>Sheet1!$E$2:$E$52</c:f>
              <c:numCache>
                <c:formatCode>General</c:formatCode>
                <c:ptCount val="51"/>
                <c:pt idx="0">
                  <c:v>1.056</c:v>
                </c:pt>
                <c:pt idx="1">
                  <c:v>1.026</c:v>
                </c:pt>
                <c:pt idx="2">
                  <c:v>0.98899999999999999</c:v>
                </c:pt>
                <c:pt idx="3">
                  <c:v>0.97399999999999998</c:v>
                </c:pt>
                <c:pt idx="4">
                  <c:v>0.95299999999999996</c:v>
                </c:pt>
                <c:pt idx="5">
                  <c:v>0.94599999999999995</c:v>
                </c:pt>
                <c:pt idx="6">
                  <c:v>0.93600000000000005</c:v>
                </c:pt>
                <c:pt idx="7">
                  <c:v>0.93200000000000005</c:v>
                </c:pt>
                <c:pt idx="8">
                  <c:v>0.96399999999999997</c:v>
                </c:pt>
                <c:pt idx="9">
                  <c:v>0.96499999999999997</c:v>
                </c:pt>
                <c:pt idx="10">
                  <c:v>1.0089999999999999</c:v>
                </c:pt>
                <c:pt idx="11">
                  <c:v>1.117</c:v>
                </c:pt>
                <c:pt idx="12">
                  <c:v>1.294</c:v>
                </c:pt>
                <c:pt idx="13">
                  <c:v>1.466</c:v>
                </c:pt>
                <c:pt idx="14">
                  <c:v>1.744</c:v>
                </c:pt>
                <c:pt idx="15">
                  <c:v>1.9730000000000001</c:v>
                </c:pt>
                <c:pt idx="16">
                  <c:v>2.1</c:v>
                </c:pt>
                <c:pt idx="17">
                  <c:v>2.544</c:v>
                </c:pt>
                <c:pt idx="18">
                  <c:v>3.5470000000000002</c:v>
                </c:pt>
                <c:pt idx="19">
                  <c:v>4.4160000000000004</c:v>
                </c:pt>
                <c:pt idx="20">
                  <c:v>4.5519860000000003</c:v>
                </c:pt>
                <c:pt idx="21">
                  <c:v>4.2652859999999997</c:v>
                </c:pt>
                <c:pt idx="22">
                  <c:v>4.4861500000000003</c:v>
                </c:pt>
                <c:pt idx="23">
                  <c:v>4.611529</c:v>
                </c:pt>
                <c:pt idx="24">
                  <c:v>4.8467750000000001</c:v>
                </c:pt>
                <c:pt idx="25">
                  <c:v>5.2205839999999997</c:v>
                </c:pt>
                <c:pt idx="26">
                  <c:v>5.3538740000000002</c:v>
                </c:pt>
                <c:pt idx="27">
                  <c:v>5.3532169999999999</c:v>
                </c:pt>
                <c:pt idx="28">
                  <c:v>5.377103</c:v>
                </c:pt>
                <c:pt idx="29">
                  <c:v>5.3565630000000004</c:v>
                </c:pt>
                <c:pt idx="30">
                  <c:v>5.3492350000000002</c:v>
                </c:pt>
                <c:pt idx="31">
                  <c:v>5.3344550000000002</c:v>
                </c:pt>
                <c:pt idx="32">
                  <c:v>5.3222149999999999</c:v>
                </c:pt>
                <c:pt idx="33">
                  <c:v>5.3119829999999997</c:v>
                </c:pt>
                <c:pt idx="34">
                  <c:v>5.2932889999999997</c:v>
                </c:pt>
                <c:pt idx="35">
                  <c:v>5.2713210000000004</c:v>
                </c:pt>
                <c:pt idx="36">
                  <c:v>5.2713130000000001</c:v>
                </c:pt>
                <c:pt idx="37">
                  <c:v>5.271585</c:v>
                </c:pt>
                <c:pt idx="38">
                  <c:v>5.2640929999999999</c:v>
                </c:pt>
                <c:pt idx="39">
                  <c:v>5.2460199999999997</c:v>
                </c:pt>
                <c:pt idx="40">
                  <c:v>5.2403279999999999</c:v>
                </c:pt>
                <c:pt idx="41">
                  <c:v>5.2250059999999996</c:v>
                </c:pt>
                <c:pt idx="42">
                  <c:v>5.2076370000000001</c:v>
                </c:pt>
                <c:pt idx="43">
                  <c:v>5.2313099999999997</c:v>
                </c:pt>
                <c:pt idx="44">
                  <c:v>5.2541270000000004</c:v>
                </c:pt>
                <c:pt idx="45">
                  <c:v>5.2530599999999996</c:v>
                </c:pt>
                <c:pt idx="46">
                  <c:v>5.2630129999999999</c:v>
                </c:pt>
                <c:pt idx="47">
                  <c:v>5.2696360000000002</c:v>
                </c:pt>
                <c:pt idx="48">
                  <c:v>5.3013029999999999</c:v>
                </c:pt>
                <c:pt idx="49">
                  <c:v>5.3236679999999996</c:v>
                </c:pt>
                <c:pt idx="50">
                  <c:v>5.32578</c:v>
                </c:pt>
              </c:numCache>
            </c:numRef>
          </c:val>
          <c:smooth val="0"/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Rocky Mountains</c:v>
                </c:pt>
              </c:strCache>
            </c:strRef>
          </c:tx>
          <c:spPr>
            <a:ln w="2222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numRef>
              <c:f>Sheet1!$A$2:$A$52</c:f>
              <c:numCache>
                <c:formatCode>General</c:formatCode>
                <c:ptCount val="51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  <c:pt idx="24">
                  <c:v>2024</c:v>
                </c:pt>
                <c:pt idx="25">
                  <c:v>2025</c:v>
                </c:pt>
                <c:pt idx="26">
                  <c:v>2026</c:v>
                </c:pt>
                <c:pt idx="27">
                  <c:v>2027</c:v>
                </c:pt>
                <c:pt idx="28">
                  <c:v>2028</c:v>
                </c:pt>
                <c:pt idx="29">
                  <c:v>2029</c:v>
                </c:pt>
                <c:pt idx="30">
                  <c:v>2030</c:v>
                </c:pt>
                <c:pt idx="31">
                  <c:v>2031</c:v>
                </c:pt>
                <c:pt idx="32">
                  <c:v>2032</c:v>
                </c:pt>
                <c:pt idx="33">
                  <c:v>2033</c:v>
                </c:pt>
                <c:pt idx="34">
                  <c:v>2034</c:v>
                </c:pt>
                <c:pt idx="35">
                  <c:v>2035</c:v>
                </c:pt>
                <c:pt idx="36">
                  <c:v>2036</c:v>
                </c:pt>
                <c:pt idx="37">
                  <c:v>2037</c:v>
                </c:pt>
                <c:pt idx="38">
                  <c:v>2038</c:v>
                </c:pt>
                <c:pt idx="39">
                  <c:v>2039</c:v>
                </c:pt>
                <c:pt idx="40">
                  <c:v>2040</c:v>
                </c:pt>
                <c:pt idx="41">
                  <c:v>2041</c:v>
                </c:pt>
                <c:pt idx="42">
                  <c:v>2042</c:v>
                </c:pt>
                <c:pt idx="43">
                  <c:v>2043</c:v>
                </c:pt>
                <c:pt idx="44">
                  <c:v>2044</c:v>
                </c:pt>
                <c:pt idx="45">
                  <c:v>2045</c:v>
                </c:pt>
                <c:pt idx="46">
                  <c:v>2046</c:v>
                </c:pt>
                <c:pt idx="47">
                  <c:v>2047</c:v>
                </c:pt>
                <c:pt idx="48">
                  <c:v>2048</c:v>
                </c:pt>
                <c:pt idx="49">
                  <c:v>2049</c:v>
                </c:pt>
                <c:pt idx="50">
                  <c:v>2050</c:v>
                </c:pt>
              </c:numCache>
            </c:numRef>
          </c:cat>
          <c:val>
            <c:numRef>
              <c:f>Sheet1!$F$2:$F$52</c:f>
              <c:numCache>
                <c:formatCode>General</c:formatCode>
                <c:ptCount val="51"/>
                <c:pt idx="0">
                  <c:v>0.27</c:v>
                </c:pt>
                <c:pt idx="1">
                  <c:v>0.255</c:v>
                </c:pt>
                <c:pt idx="2">
                  <c:v>0.254</c:v>
                </c:pt>
                <c:pt idx="3">
                  <c:v>0.249</c:v>
                </c:pt>
                <c:pt idx="4">
                  <c:v>0.253</c:v>
                </c:pt>
                <c:pt idx="5">
                  <c:v>0.26</c:v>
                </c:pt>
                <c:pt idx="6">
                  <c:v>0.27</c:v>
                </c:pt>
                <c:pt idx="7">
                  <c:v>0.28199999999999997</c:v>
                </c:pt>
                <c:pt idx="8">
                  <c:v>0.29499999999999998</c:v>
                </c:pt>
                <c:pt idx="9">
                  <c:v>0.29499999999999998</c:v>
                </c:pt>
                <c:pt idx="10">
                  <c:v>0.313</c:v>
                </c:pt>
                <c:pt idx="11">
                  <c:v>0.33700000000000002</c:v>
                </c:pt>
                <c:pt idx="12">
                  <c:v>0.38400000000000001</c:v>
                </c:pt>
                <c:pt idx="13">
                  <c:v>0.46200000000000002</c:v>
                </c:pt>
                <c:pt idx="14">
                  <c:v>0.60099999999999998</c:v>
                </c:pt>
                <c:pt idx="15">
                  <c:v>0.70299999999999996</c:v>
                </c:pt>
                <c:pt idx="16">
                  <c:v>0.626</c:v>
                </c:pt>
                <c:pt idx="17">
                  <c:v>0.68899999999999995</c:v>
                </c:pt>
                <c:pt idx="18">
                  <c:v>0.85299999999999998</c:v>
                </c:pt>
                <c:pt idx="19">
                  <c:v>0.91900000000000004</c:v>
                </c:pt>
                <c:pt idx="20">
                  <c:v>0.81717700000000004</c:v>
                </c:pt>
                <c:pt idx="21">
                  <c:v>0.82808199999999998</c:v>
                </c:pt>
                <c:pt idx="22">
                  <c:v>0.91364400000000001</c:v>
                </c:pt>
                <c:pt idx="23">
                  <c:v>0.934562</c:v>
                </c:pt>
                <c:pt idx="24">
                  <c:v>0.95396300000000001</c:v>
                </c:pt>
                <c:pt idx="25">
                  <c:v>0.98777000000000004</c:v>
                </c:pt>
                <c:pt idx="26">
                  <c:v>0.99971600000000005</c:v>
                </c:pt>
                <c:pt idx="27">
                  <c:v>1.0067759999999999</c:v>
                </c:pt>
                <c:pt idx="28">
                  <c:v>1.0096860000000001</c:v>
                </c:pt>
                <c:pt idx="29">
                  <c:v>1.011188</c:v>
                </c:pt>
                <c:pt idx="30">
                  <c:v>1.0115989999999999</c:v>
                </c:pt>
                <c:pt idx="31">
                  <c:v>1.007806</c:v>
                </c:pt>
                <c:pt idx="32">
                  <c:v>1.01691</c:v>
                </c:pt>
                <c:pt idx="33">
                  <c:v>1.025692</c:v>
                </c:pt>
                <c:pt idx="34">
                  <c:v>1.0361009999999999</c:v>
                </c:pt>
                <c:pt idx="35">
                  <c:v>1.040081</c:v>
                </c:pt>
                <c:pt idx="36">
                  <c:v>1.0475570000000001</c:v>
                </c:pt>
                <c:pt idx="37">
                  <c:v>1.051601</c:v>
                </c:pt>
                <c:pt idx="38">
                  <c:v>1.053742</c:v>
                </c:pt>
                <c:pt idx="39">
                  <c:v>1.0904499999999999</c:v>
                </c:pt>
                <c:pt idx="40">
                  <c:v>1.1046689999999999</c:v>
                </c:pt>
                <c:pt idx="41">
                  <c:v>1.113102</c:v>
                </c:pt>
                <c:pt idx="42">
                  <c:v>1.1213120000000001</c:v>
                </c:pt>
                <c:pt idx="43">
                  <c:v>1.1271690000000001</c:v>
                </c:pt>
                <c:pt idx="44">
                  <c:v>1.1301410000000001</c:v>
                </c:pt>
                <c:pt idx="45">
                  <c:v>1.1319889999999999</c:v>
                </c:pt>
                <c:pt idx="46">
                  <c:v>1.1344069999999999</c:v>
                </c:pt>
                <c:pt idx="47">
                  <c:v>1.1376379999999999</c:v>
                </c:pt>
                <c:pt idx="48">
                  <c:v>1.139051</c:v>
                </c:pt>
                <c:pt idx="49">
                  <c:v>1.137761</c:v>
                </c:pt>
                <c:pt idx="50">
                  <c:v>1.137947</c:v>
                </c:pt>
              </c:numCache>
            </c:numRef>
          </c:val>
          <c:smooth val="0"/>
        </c:ser>
        <c:ser>
          <c:idx val="5"/>
          <c:order val="5"/>
          <c:tx>
            <c:strRef>
              <c:f>Sheet1!$G$1</c:f>
              <c:strCache>
                <c:ptCount val="1"/>
                <c:pt idx="0">
                  <c:v>West Coast</c:v>
                </c:pt>
              </c:strCache>
            </c:strRef>
          </c:tx>
          <c:spPr>
            <a:ln w="22225" cap="rnd">
              <a:solidFill>
                <a:schemeClr val="accent5"/>
              </a:solidFill>
              <a:round/>
            </a:ln>
            <a:effectLst/>
          </c:spPr>
          <c:marker>
            <c:symbol val="none"/>
          </c:marker>
          <c:cat>
            <c:numRef>
              <c:f>Sheet1!$A$2:$A$52</c:f>
              <c:numCache>
                <c:formatCode>General</c:formatCode>
                <c:ptCount val="51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  <c:pt idx="24">
                  <c:v>2024</c:v>
                </c:pt>
                <c:pt idx="25">
                  <c:v>2025</c:v>
                </c:pt>
                <c:pt idx="26">
                  <c:v>2026</c:v>
                </c:pt>
                <c:pt idx="27">
                  <c:v>2027</c:v>
                </c:pt>
                <c:pt idx="28">
                  <c:v>2028</c:v>
                </c:pt>
                <c:pt idx="29">
                  <c:v>2029</c:v>
                </c:pt>
                <c:pt idx="30">
                  <c:v>2030</c:v>
                </c:pt>
                <c:pt idx="31">
                  <c:v>2031</c:v>
                </c:pt>
                <c:pt idx="32">
                  <c:v>2032</c:v>
                </c:pt>
                <c:pt idx="33">
                  <c:v>2033</c:v>
                </c:pt>
                <c:pt idx="34">
                  <c:v>2034</c:v>
                </c:pt>
                <c:pt idx="35">
                  <c:v>2035</c:v>
                </c:pt>
                <c:pt idx="36">
                  <c:v>2036</c:v>
                </c:pt>
                <c:pt idx="37">
                  <c:v>2037</c:v>
                </c:pt>
                <c:pt idx="38">
                  <c:v>2038</c:v>
                </c:pt>
                <c:pt idx="39">
                  <c:v>2039</c:v>
                </c:pt>
                <c:pt idx="40">
                  <c:v>2040</c:v>
                </c:pt>
                <c:pt idx="41">
                  <c:v>2041</c:v>
                </c:pt>
                <c:pt idx="42">
                  <c:v>2042</c:v>
                </c:pt>
                <c:pt idx="43">
                  <c:v>2043</c:v>
                </c:pt>
                <c:pt idx="44">
                  <c:v>2044</c:v>
                </c:pt>
                <c:pt idx="45">
                  <c:v>2045</c:v>
                </c:pt>
                <c:pt idx="46">
                  <c:v>2046</c:v>
                </c:pt>
                <c:pt idx="47">
                  <c:v>2047</c:v>
                </c:pt>
                <c:pt idx="48">
                  <c:v>2048</c:v>
                </c:pt>
                <c:pt idx="49">
                  <c:v>2049</c:v>
                </c:pt>
                <c:pt idx="50">
                  <c:v>2050</c:v>
                </c:pt>
              </c:numCache>
            </c:numRef>
          </c:cat>
          <c:val>
            <c:numRef>
              <c:f>Sheet1!$G$2:$G$52</c:f>
              <c:numCache>
                <c:formatCode>General</c:formatCode>
                <c:ptCount val="51"/>
                <c:pt idx="0">
                  <c:v>0.69099999999999995</c:v>
                </c:pt>
                <c:pt idx="1">
                  <c:v>0.66800000000000004</c:v>
                </c:pt>
                <c:pt idx="2">
                  <c:v>0.66200000000000003</c:v>
                </c:pt>
                <c:pt idx="3">
                  <c:v>0.63600000000000001</c:v>
                </c:pt>
                <c:pt idx="4">
                  <c:v>0.61299999999999999</c:v>
                </c:pt>
                <c:pt idx="5">
                  <c:v>0.58899999999999997</c:v>
                </c:pt>
                <c:pt idx="6">
                  <c:v>0.56999999999999995</c:v>
                </c:pt>
                <c:pt idx="7">
                  <c:v>0.56100000000000005</c:v>
                </c:pt>
                <c:pt idx="8">
                  <c:v>0.54800000000000004</c:v>
                </c:pt>
                <c:pt idx="9">
                  <c:v>0.53</c:v>
                </c:pt>
                <c:pt idx="10">
                  <c:v>0.51300000000000001</c:v>
                </c:pt>
                <c:pt idx="11">
                  <c:v>0.503</c:v>
                </c:pt>
                <c:pt idx="12">
                  <c:v>0.503</c:v>
                </c:pt>
                <c:pt idx="13">
                  <c:v>0.50600000000000001</c:v>
                </c:pt>
                <c:pt idx="14">
                  <c:v>0.52200000000000002</c:v>
                </c:pt>
                <c:pt idx="15">
                  <c:v>0.51600000000000001</c:v>
                </c:pt>
                <c:pt idx="16">
                  <c:v>0.47699999999999998</c:v>
                </c:pt>
                <c:pt idx="17">
                  <c:v>0.44600000000000001</c:v>
                </c:pt>
                <c:pt idx="18">
                  <c:v>0.45500000000000002</c:v>
                </c:pt>
                <c:pt idx="19">
                  <c:v>0.439</c:v>
                </c:pt>
                <c:pt idx="20">
                  <c:v>0.36908000000000002</c:v>
                </c:pt>
                <c:pt idx="21">
                  <c:v>0.32759100000000002</c:v>
                </c:pt>
                <c:pt idx="22">
                  <c:v>0.29957800000000001</c:v>
                </c:pt>
                <c:pt idx="23">
                  <c:v>0.26016800000000001</c:v>
                </c:pt>
                <c:pt idx="24">
                  <c:v>0.25152000000000002</c:v>
                </c:pt>
                <c:pt idx="25">
                  <c:v>0.24432100000000001</c:v>
                </c:pt>
                <c:pt idx="26">
                  <c:v>0.23749999999999999</c:v>
                </c:pt>
                <c:pt idx="27">
                  <c:v>0.23239799999999999</c:v>
                </c:pt>
                <c:pt idx="28">
                  <c:v>0.22767799999999999</c:v>
                </c:pt>
                <c:pt idx="29">
                  <c:v>0.22527800000000001</c:v>
                </c:pt>
                <c:pt idx="30">
                  <c:v>0.22095999999999999</c:v>
                </c:pt>
                <c:pt idx="31">
                  <c:v>0.21781</c:v>
                </c:pt>
                <c:pt idx="32">
                  <c:v>0.21490699999999999</c:v>
                </c:pt>
                <c:pt idx="33">
                  <c:v>0.21430099999999999</c:v>
                </c:pt>
                <c:pt idx="34">
                  <c:v>0.21262200000000001</c:v>
                </c:pt>
                <c:pt idx="35">
                  <c:v>0.21107300000000001</c:v>
                </c:pt>
                <c:pt idx="36">
                  <c:v>0.20632</c:v>
                </c:pt>
                <c:pt idx="37">
                  <c:v>0.20241799999999999</c:v>
                </c:pt>
                <c:pt idx="38">
                  <c:v>0.20036100000000001</c:v>
                </c:pt>
                <c:pt idx="39">
                  <c:v>0.19386</c:v>
                </c:pt>
                <c:pt idx="40">
                  <c:v>0.19276599999999999</c:v>
                </c:pt>
                <c:pt idx="41">
                  <c:v>0.18775</c:v>
                </c:pt>
                <c:pt idx="42">
                  <c:v>0.18370700000000001</c:v>
                </c:pt>
                <c:pt idx="43">
                  <c:v>0.17865600000000001</c:v>
                </c:pt>
                <c:pt idx="44">
                  <c:v>0.17383000000000001</c:v>
                </c:pt>
                <c:pt idx="45">
                  <c:v>0.169326</c:v>
                </c:pt>
                <c:pt idx="46">
                  <c:v>0.16519700000000001</c:v>
                </c:pt>
                <c:pt idx="47">
                  <c:v>0.15834999999999999</c:v>
                </c:pt>
                <c:pt idx="48">
                  <c:v>0.151617</c:v>
                </c:pt>
                <c:pt idx="49">
                  <c:v>0.14263200000000001</c:v>
                </c:pt>
                <c:pt idx="50">
                  <c:v>0.13650899999999999</c:v>
                </c:pt>
              </c:numCache>
            </c:numRef>
          </c:val>
          <c:smooth val="0"/>
        </c:ser>
        <c:ser>
          <c:idx val="6"/>
          <c:order val="6"/>
          <c:tx>
            <c:strRef>
              <c:f>Sheet1!$H$1</c:f>
              <c:strCache>
                <c:ptCount val="1"/>
                <c:pt idx="0">
                  <c:v>Northern Great Plains</c:v>
                </c:pt>
              </c:strCache>
            </c:strRef>
          </c:tx>
          <c:spPr>
            <a:ln w="22225" cap="rnd">
              <a:solidFill>
                <a:schemeClr val="accent2">
                  <a:lumMod val="60000"/>
                  <a:lumOff val="40000"/>
                </a:schemeClr>
              </a:solidFill>
              <a:round/>
            </a:ln>
            <a:effectLst/>
          </c:spPr>
          <c:marker>
            <c:symbol val="none"/>
          </c:marker>
          <c:cat>
            <c:numRef>
              <c:f>Sheet1!$A$2:$A$52</c:f>
              <c:numCache>
                <c:formatCode>General</c:formatCode>
                <c:ptCount val="51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  <c:pt idx="24">
                  <c:v>2024</c:v>
                </c:pt>
                <c:pt idx="25">
                  <c:v>2025</c:v>
                </c:pt>
                <c:pt idx="26">
                  <c:v>2026</c:v>
                </c:pt>
                <c:pt idx="27">
                  <c:v>2027</c:v>
                </c:pt>
                <c:pt idx="28">
                  <c:v>2028</c:v>
                </c:pt>
                <c:pt idx="29">
                  <c:v>2029</c:v>
                </c:pt>
                <c:pt idx="30">
                  <c:v>2030</c:v>
                </c:pt>
                <c:pt idx="31">
                  <c:v>2031</c:v>
                </c:pt>
                <c:pt idx="32">
                  <c:v>2032</c:v>
                </c:pt>
                <c:pt idx="33">
                  <c:v>2033</c:v>
                </c:pt>
                <c:pt idx="34">
                  <c:v>2034</c:v>
                </c:pt>
                <c:pt idx="35">
                  <c:v>2035</c:v>
                </c:pt>
                <c:pt idx="36">
                  <c:v>2036</c:v>
                </c:pt>
                <c:pt idx="37">
                  <c:v>2037</c:v>
                </c:pt>
                <c:pt idx="38">
                  <c:v>2038</c:v>
                </c:pt>
                <c:pt idx="39">
                  <c:v>2039</c:v>
                </c:pt>
                <c:pt idx="40">
                  <c:v>2040</c:v>
                </c:pt>
                <c:pt idx="41">
                  <c:v>2041</c:v>
                </c:pt>
                <c:pt idx="42">
                  <c:v>2042</c:v>
                </c:pt>
                <c:pt idx="43">
                  <c:v>2043</c:v>
                </c:pt>
                <c:pt idx="44">
                  <c:v>2044</c:v>
                </c:pt>
                <c:pt idx="45">
                  <c:v>2045</c:v>
                </c:pt>
                <c:pt idx="46">
                  <c:v>2046</c:v>
                </c:pt>
                <c:pt idx="47">
                  <c:v>2047</c:v>
                </c:pt>
                <c:pt idx="48">
                  <c:v>2048</c:v>
                </c:pt>
                <c:pt idx="49">
                  <c:v>2049</c:v>
                </c:pt>
                <c:pt idx="50">
                  <c:v>2050</c:v>
                </c:pt>
              </c:numCache>
            </c:numRef>
          </c:cat>
          <c:val>
            <c:numRef>
              <c:f>Sheet1!$H$2:$H$52</c:f>
              <c:numCache>
                <c:formatCode>General</c:formatCode>
                <c:ptCount val="51"/>
                <c:pt idx="0">
                  <c:v>0.13500000000000001</c:v>
                </c:pt>
                <c:pt idx="1">
                  <c:v>0.13400000000000001</c:v>
                </c:pt>
                <c:pt idx="2">
                  <c:v>0.13400000000000001</c:v>
                </c:pt>
                <c:pt idx="3">
                  <c:v>0.13700000000000001</c:v>
                </c:pt>
                <c:pt idx="4">
                  <c:v>0.156</c:v>
                </c:pt>
                <c:pt idx="5">
                  <c:v>0.191</c:v>
                </c:pt>
                <c:pt idx="6">
                  <c:v>0.21199999999999999</c:v>
                </c:pt>
                <c:pt idx="7">
                  <c:v>0.223</c:v>
                </c:pt>
                <c:pt idx="8">
                  <c:v>0.26100000000000001</c:v>
                </c:pt>
                <c:pt idx="9">
                  <c:v>0.29899999999999999</c:v>
                </c:pt>
                <c:pt idx="10">
                  <c:v>0.38200000000000001</c:v>
                </c:pt>
                <c:pt idx="11">
                  <c:v>0.48799999999999999</c:v>
                </c:pt>
                <c:pt idx="12">
                  <c:v>0.73899999999999999</c:v>
                </c:pt>
                <c:pt idx="13">
                  <c:v>0.94099999999999995</c:v>
                </c:pt>
                <c:pt idx="14">
                  <c:v>1.1679999999999999</c:v>
                </c:pt>
                <c:pt idx="15">
                  <c:v>1.26</c:v>
                </c:pt>
                <c:pt idx="16">
                  <c:v>1.099</c:v>
                </c:pt>
                <c:pt idx="17">
                  <c:v>1.131</c:v>
                </c:pt>
                <c:pt idx="18">
                  <c:v>1.327</c:v>
                </c:pt>
                <c:pt idx="19">
                  <c:v>1.47</c:v>
                </c:pt>
                <c:pt idx="20">
                  <c:v>1.2172639999999999</c:v>
                </c:pt>
                <c:pt idx="21">
                  <c:v>1.238448</c:v>
                </c:pt>
                <c:pt idx="22">
                  <c:v>1.268383</c:v>
                </c:pt>
                <c:pt idx="23">
                  <c:v>1.392247</c:v>
                </c:pt>
                <c:pt idx="24">
                  <c:v>1.5529440000000001</c:v>
                </c:pt>
                <c:pt idx="25">
                  <c:v>1.651421</c:v>
                </c:pt>
                <c:pt idx="26">
                  <c:v>1.6674420000000001</c:v>
                </c:pt>
                <c:pt idx="27">
                  <c:v>1.6742060000000001</c:v>
                </c:pt>
                <c:pt idx="28">
                  <c:v>1.6655850000000001</c:v>
                </c:pt>
                <c:pt idx="29">
                  <c:v>1.676007</c:v>
                </c:pt>
                <c:pt idx="30">
                  <c:v>1.6787300000000001</c:v>
                </c:pt>
                <c:pt idx="31">
                  <c:v>1.695913</c:v>
                </c:pt>
                <c:pt idx="32">
                  <c:v>1.7169479999999999</c:v>
                </c:pt>
                <c:pt idx="33">
                  <c:v>1.7559959999999999</c:v>
                </c:pt>
                <c:pt idx="34">
                  <c:v>1.7899689999999999</c:v>
                </c:pt>
                <c:pt idx="35">
                  <c:v>1.7969889999999999</c:v>
                </c:pt>
                <c:pt idx="36">
                  <c:v>1.7913330000000001</c:v>
                </c:pt>
                <c:pt idx="37">
                  <c:v>1.777123</c:v>
                </c:pt>
                <c:pt idx="38">
                  <c:v>1.760043</c:v>
                </c:pt>
                <c:pt idx="39">
                  <c:v>1.7644949999999999</c:v>
                </c:pt>
                <c:pt idx="40">
                  <c:v>1.7520100000000001</c:v>
                </c:pt>
                <c:pt idx="41">
                  <c:v>1.739689</c:v>
                </c:pt>
                <c:pt idx="42">
                  <c:v>1.7402120000000001</c:v>
                </c:pt>
                <c:pt idx="43">
                  <c:v>1.7480819999999999</c:v>
                </c:pt>
                <c:pt idx="44">
                  <c:v>1.7477210000000001</c:v>
                </c:pt>
                <c:pt idx="45">
                  <c:v>1.7622910000000001</c:v>
                </c:pt>
                <c:pt idx="46">
                  <c:v>1.7687090000000001</c:v>
                </c:pt>
                <c:pt idx="47">
                  <c:v>1.7771809999999999</c:v>
                </c:pt>
                <c:pt idx="48">
                  <c:v>1.8028770000000001</c:v>
                </c:pt>
                <c:pt idx="49">
                  <c:v>1.7933680000000001</c:v>
                </c:pt>
                <c:pt idx="50">
                  <c:v>1.695033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982506512"/>
        <c:axId val="1982510320"/>
      </c:lineChart>
      <c:catAx>
        <c:axId val="198250651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lang="en-US" sz="12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982510320"/>
        <c:crosses val="autoZero"/>
        <c:auto val="1"/>
        <c:lblAlgn val="ctr"/>
        <c:lblOffset val="100"/>
        <c:tickLblSkip val="10"/>
        <c:tickMarkSkip val="10"/>
        <c:noMultiLvlLbl val="0"/>
      </c:catAx>
      <c:valAx>
        <c:axId val="1982510320"/>
        <c:scaling>
          <c:orientation val="minMax"/>
          <c:max val="6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0"/>
        <c:majorTickMark val="none"/>
        <c:minorTickMark val="none"/>
        <c:tickLblPos val="low"/>
        <c:spPr>
          <a:noFill/>
          <a:ln w="22225">
            <a:solidFill>
              <a:schemeClr val="bg1">
                <a:lumMod val="65000"/>
              </a:schemeClr>
            </a:solidFill>
            <a:prstDash val="lgDash"/>
          </a:ln>
          <a:effectLst/>
        </c:spPr>
        <c:txPr>
          <a:bodyPr rot="-60000000" spcFirstLastPara="1" vertOverflow="ellipsis" vert="horz" wrap="square" anchor="ctr" anchorCtr="1"/>
          <a:lstStyle/>
          <a:p>
            <a:pPr algn="ctr">
              <a:defRPr lang="en-US" sz="12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982506512"/>
        <c:crossesAt val="21"/>
        <c:crossBetween val="midCat"/>
      </c:valAx>
      <c:spPr>
        <a:noFill/>
        <a:ln>
          <a:noFill/>
        </a:ln>
        <a:effectLst/>
      </c:spPr>
    </c:plotArea>
    <c:plotVisOnly val="1"/>
    <c:dispBlanksAs val="zero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 algn="ctr">
        <a:defRPr lang="en-US" sz="1200" b="0" i="0" u="none" strike="noStrike" kern="1200" baseline="0">
          <a:solidFill>
            <a:sysClr val="windowText" lastClr="000000"/>
          </a:solidFill>
          <a:latin typeface="+mn-lt"/>
          <a:ea typeface="+mn-ea"/>
          <a:cs typeface="+mn-cs"/>
        </a:defRPr>
      </a:pPr>
      <a:endParaRPr lang="en-US"/>
    </a:p>
  </c:txPr>
  <c:externalData r:id="rId4">
    <c:autoUpdate val="0"/>
  </c:externalData>
  <c:userShapes r:id="rId5"/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6.4968091961880234E-2"/>
          <c:y val="0.21395045211069341"/>
          <c:w val="0.69685507337043184"/>
          <c:h val="0.69719549258949065"/>
        </c:manualLayout>
      </c:layout>
      <c:areaChart>
        <c:grouping val="stacked"/>
        <c:varyColors val="0"/>
        <c:ser>
          <c:idx val="3"/>
          <c:order val="1"/>
          <c:tx>
            <c:strRef>
              <c:f>Sheet1!$B$1</c:f>
              <c:strCache>
                <c:ptCount val="1"/>
                <c:pt idx="0">
                  <c:v>Other U.S. </c:v>
                </c:pt>
              </c:strCache>
            </c:strRef>
          </c:tx>
          <c:spPr>
            <a:solidFill>
              <a:schemeClr val="bg2">
                <a:lumMod val="40000"/>
                <a:lumOff val="60000"/>
              </a:schemeClr>
            </a:solidFill>
            <a:ln>
              <a:noFill/>
            </a:ln>
            <a:effectLst/>
          </c:spPr>
          <c:cat>
            <c:numRef>
              <c:f>Sheet1!$A$2:$A$52</c:f>
              <c:numCache>
                <c:formatCode>General</c:formatCode>
                <c:ptCount val="51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  <c:pt idx="24">
                  <c:v>2024</c:v>
                </c:pt>
                <c:pt idx="25">
                  <c:v>2025</c:v>
                </c:pt>
                <c:pt idx="26">
                  <c:v>2026</c:v>
                </c:pt>
                <c:pt idx="27">
                  <c:v>2027</c:v>
                </c:pt>
                <c:pt idx="28">
                  <c:v>2028</c:v>
                </c:pt>
                <c:pt idx="29">
                  <c:v>2029</c:v>
                </c:pt>
                <c:pt idx="30">
                  <c:v>2030</c:v>
                </c:pt>
                <c:pt idx="31">
                  <c:v>2031</c:v>
                </c:pt>
                <c:pt idx="32">
                  <c:v>2032</c:v>
                </c:pt>
                <c:pt idx="33">
                  <c:v>2033</c:v>
                </c:pt>
                <c:pt idx="34">
                  <c:v>2034</c:v>
                </c:pt>
                <c:pt idx="35">
                  <c:v>2035</c:v>
                </c:pt>
                <c:pt idx="36">
                  <c:v>2036</c:v>
                </c:pt>
                <c:pt idx="37">
                  <c:v>2037</c:v>
                </c:pt>
                <c:pt idx="38">
                  <c:v>2038</c:v>
                </c:pt>
                <c:pt idx="39">
                  <c:v>2039</c:v>
                </c:pt>
                <c:pt idx="40">
                  <c:v>2040</c:v>
                </c:pt>
                <c:pt idx="41">
                  <c:v>2041</c:v>
                </c:pt>
                <c:pt idx="42">
                  <c:v>2042</c:v>
                </c:pt>
                <c:pt idx="43">
                  <c:v>2043</c:v>
                </c:pt>
                <c:pt idx="44">
                  <c:v>2044</c:v>
                </c:pt>
                <c:pt idx="45">
                  <c:v>2045</c:v>
                </c:pt>
                <c:pt idx="46">
                  <c:v>2046</c:v>
                </c:pt>
                <c:pt idx="47">
                  <c:v>2047</c:v>
                </c:pt>
                <c:pt idx="48">
                  <c:v>2048</c:v>
                </c:pt>
                <c:pt idx="49">
                  <c:v>2049</c:v>
                </c:pt>
                <c:pt idx="50">
                  <c:v>2050</c:v>
                </c:pt>
              </c:numCache>
            </c:numRef>
          </c:cat>
          <c:val>
            <c:numRef>
              <c:f>Sheet1!$B$2:$B$52</c:f>
              <c:numCache>
                <c:formatCode>General</c:formatCode>
                <c:ptCount val="51"/>
                <c:pt idx="0">
                  <c:v>1.3931830000000001</c:v>
                </c:pt>
                <c:pt idx="1">
                  <c:v>1.3195460000000001</c:v>
                </c:pt>
                <c:pt idx="2">
                  <c:v>1.3094049999999999</c:v>
                </c:pt>
                <c:pt idx="3">
                  <c:v>1.167149</c:v>
                </c:pt>
                <c:pt idx="4">
                  <c:v>1.2399200000000001</c:v>
                </c:pt>
                <c:pt idx="5">
                  <c:v>1.1602190000000001</c:v>
                </c:pt>
                <c:pt idx="6">
                  <c:v>1.1735409999999999</c:v>
                </c:pt>
                <c:pt idx="7">
                  <c:v>1.207757</c:v>
                </c:pt>
                <c:pt idx="8">
                  <c:v>1.2114509999999998</c:v>
                </c:pt>
                <c:pt idx="9">
                  <c:v>1.286778</c:v>
                </c:pt>
                <c:pt idx="10">
                  <c:v>1.3988959999999997</c:v>
                </c:pt>
                <c:pt idx="11">
                  <c:v>1.4933899999999998</c:v>
                </c:pt>
                <c:pt idx="12">
                  <c:v>1.5918460000000001</c:v>
                </c:pt>
                <c:pt idx="13">
                  <c:v>1.7382300000000002</c:v>
                </c:pt>
                <c:pt idx="14">
                  <c:v>1.9374170000000002</c:v>
                </c:pt>
                <c:pt idx="15">
                  <c:v>2.1263559999999999</c:v>
                </c:pt>
                <c:pt idx="16">
                  <c:v>2.188183</c:v>
                </c:pt>
                <c:pt idx="17">
                  <c:v>2.2225080000000004</c:v>
                </c:pt>
                <c:pt idx="18">
                  <c:v>2.3969870000000002</c:v>
                </c:pt>
                <c:pt idx="19">
                  <c:v>2.5750889999999993</c:v>
                </c:pt>
                <c:pt idx="20">
                  <c:v>2.6903969999999999</c:v>
                </c:pt>
                <c:pt idx="21">
                  <c:v>2.7980219999999996</c:v>
                </c:pt>
                <c:pt idx="22">
                  <c:v>2.9576740000000008</c:v>
                </c:pt>
                <c:pt idx="23">
                  <c:v>2.8606830000000008</c:v>
                </c:pt>
                <c:pt idx="24">
                  <c:v>2.7768549999999994</c:v>
                </c:pt>
                <c:pt idx="25">
                  <c:v>2.7081230000000005</c:v>
                </c:pt>
                <c:pt idx="26">
                  <c:v>2.6764699999999992</c:v>
                </c:pt>
                <c:pt idx="27">
                  <c:v>2.6506280000000002</c:v>
                </c:pt>
                <c:pt idx="28">
                  <c:v>2.6076839999999994</c:v>
                </c:pt>
                <c:pt idx="29">
                  <c:v>2.6035360000000001</c:v>
                </c:pt>
                <c:pt idx="30">
                  <c:v>2.6206580000000002</c:v>
                </c:pt>
                <c:pt idx="31">
                  <c:v>2.6043440000000011</c:v>
                </c:pt>
                <c:pt idx="32">
                  <c:v>2.5740359999999995</c:v>
                </c:pt>
                <c:pt idx="33">
                  <c:v>2.583609</c:v>
                </c:pt>
                <c:pt idx="34">
                  <c:v>2.586589</c:v>
                </c:pt>
                <c:pt idx="35">
                  <c:v>2.5494190000000003</c:v>
                </c:pt>
                <c:pt idx="36">
                  <c:v>2.5141480000000005</c:v>
                </c:pt>
                <c:pt idx="37">
                  <c:v>2.4785330000000001</c:v>
                </c:pt>
                <c:pt idx="38">
                  <c:v>2.4579309999999994</c:v>
                </c:pt>
                <c:pt idx="39">
                  <c:v>2.4574180000000005</c:v>
                </c:pt>
                <c:pt idx="40">
                  <c:v>2.450272</c:v>
                </c:pt>
                <c:pt idx="41">
                  <c:v>2.4300079999999991</c:v>
                </c:pt>
                <c:pt idx="42">
                  <c:v>2.4629050000000001</c:v>
                </c:pt>
                <c:pt idx="43">
                  <c:v>2.4939079999999993</c:v>
                </c:pt>
                <c:pt idx="44">
                  <c:v>2.5190360000000003</c:v>
                </c:pt>
                <c:pt idx="45">
                  <c:v>2.5143869999999997</c:v>
                </c:pt>
                <c:pt idx="46">
                  <c:v>2.4861730000000009</c:v>
                </c:pt>
                <c:pt idx="47">
                  <c:v>2.4562520000000001</c:v>
                </c:pt>
                <c:pt idx="48">
                  <c:v>2.4455649999999993</c:v>
                </c:pt>
                <c:pt idx="49">
                  <c:v>2.4389799999999999</c:v>
                </c:pt>
                <c:pt idx="50">
                  <c:v>2.422946</c:v>
                </c:pt>
              </c:numCache>
            </c:numRef>
          </c:val>
        </c:ser>
        <c:ser>
          <c:idx val="2"/>
          <c:order val="2"/>
          <c:tx>
            <c:strRef>
              <c:f>Sheet1!$C$1</c:f>
              <c:strCache>
                <c:ptCount val="1"/>
                <c:pt idx="0">
                  <c:v>Southwest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cat>
            <c:numRef>
              <c:f>Sheet1!$A$2:$A$52</c:f>
              <c:numCache>
                <c:formatCode>General</c:formatCode>
                <c:ptCount val="51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  <c:pt idx="24">
                  <c:v>2024</c:v>
                </c:pt>
                <c:pt idx="25">
                  <c:v>2025</c:v>
                </c:pt>
                <c:pt idx="26">
                  <c:v>2026</c:v>
                </c:pt>
                <c:pt idx="27">
                  <c:v>2027</c:v>
                </c:pt>
                <c:pt idx="28">
                  <c:v>2028</c:v>
                </c:pt>
                <c:pt idx="29">
                  <c:v>2029</c:v>
                </c:pt>
                <c:pt idx="30">
                  <c:v>2030</c:v>
                </c:pt>
                <c:pt idx="31">
                  <c:v>2031</c:v>
                </c:pt>
                <c:pt idx="32">
                  <c:v>2032</c:v>
                </c:pt>
                <c:pt idx="33">
                  <c:v>2033</c:v>
                </c:pt>
                <c:pt idx="34">
                  <c:v>2034</c:v>
                </c:pt>
                <c:pt idx="35">
                  <c:v>2035</c:v>
                </c:pt>
                <c:pt idx="36">
                  <c:v>2036</c:v>
                </c:pt>
                <c:pt idx="37">
                  <c:v>2037</c:v>
                </c:pt>
                <c:pt idx="38">
                  <c:v>2038</c:v>
                </c:pt>
                <c:pt idx="39">
                  <c:v>2039</c:v>
                </c:pt>
                <c:pt idx="40">
                  <c:v>2040</c:v>
                </c:pt>
                <c:pt idx="41">
                  <c:v>2041</c:v>
                </c:pt>
                <c:pt idx="42">
                  <c:v>2042</c:v>
                </c:pt>
                <c:pt idx="43">
                  <c:v>2043</c:v>
                </c:pt>
                <c:pt idx="44">
                  <c:v>2044</c:v>
                </c:pt>
                <c:pt idx="45">
                  <c:v>2045</c:v>
                </c:pt>
                <c:pt idx="46">
                  <c:v>2046</c:v>
                </c:pt>
                <c:pt idx="47">
                  <c:v>2047</c:v>
                </c:pt>
                <c:pt idx="48">
                  <c:v>2048</c:v>
                </c:pt>
                <c:pt idx="49">
                  <c:v>2049</c:v>
                </c:pt>
                <c:pt idx="50">
                  <c:v>2050</c:v>
                </c:pt>
              </c:numCache>
            </c:numRef>
          </c:cat>
          <c:val>
            <c:numRef>
              <c:f>Sheet1!$C$2:$C$52</c:f>
              <c:numCache>
                <c:formatCode>General</c:formatCode>
                <c:ptCount val="51"/>
                <c:pt idx="0">
                  <c:v>0.481817</c:v>
                </c:pt>
                <c:pt idx="1">
                  <c:v>0.46745399999999998</c:v>
                </c:pt>
                <c:pt idx="2">
                  <c:v>0.483595</c:v>
                </c:pt>
                <c:pt idx="3">
                  <c:v>0.46985100000000002</c:v>
                </c:pt>
                <c:pt idx="4">
                  <c:v>0.47508</c:v>
                </c:pt>
                <c:pt idx="5">
                  <c:v>0.466781</c:v>
                </c:pt>
                <c:pt idx="6">
                  <c:v>0.47345900000000002</c:v>
                </c:pt>
                <c:pt idx="7">
                  <c:v>0.48124299999999998</c:v>
                </c:pt>
                <c:pt idx="8">
                  <c:v>0.48654900000000001</c:v>
                </c:pt>
                <c:pt idx="9">
                  <c:v>0.52822199999999997</c:v>
                </c:pt>
                <c:pt idx="10">
                  <c:v>0.56410400000000005</c:v>
                </c:pt>
                <c:pt idx="11">
                  <c:v>0.59660999999999997</c:v>
                </c:pt>
                <c:pt idx="12">
                  <c:v>0.68915400000000004</c:v>
                </c:pt>
                <c:pt idx="13">
                  <c:v>0.69677</c:v>
                </c:pt>
                <c:pt idx="14">
                  <c:v>0.750583</c:v>
                </c:pt>
                <c:pt idx="15">
                  <c:v>0.76164399999999999</c:v>
                </c:pt>
                <c:pt idx="16">
                  <c:v>0.76681699999999997</c:v>
                </c:pt>
                <c:pt idx="17">
                  <c:v>0.93549199999999999</c:v>
                </c:pt>
                <c:pt idx="18">
                  <c:v>1.289013</c:v>
                </c:pt>
                <c:pt idx="19">
                  <c:v>1.513911</c:v>
                </c:pt>
                <c:pt idx="20">
                  <c:v>1.5794870000000001</c:v>
                </c:pt>
                <c:pt idx="21">
                  <c:v>1.646128</c:v>
                </c:pt>
                <c:pt idx="22">
                  <c:v>1.7405250000000001</c:v>
                </c:pt>
                <c:pt idx="23">
                  <c:v>1.793614</c:v>
                </c:pt>
                <c:pt idx="24">
                  <c:v>1.8236079999999999</c:v>
                </c:pt>
                <c:pt idx="25">
                  <c:v>1.915456</c:v>
                </c:pt>
                <c:pt idx="26">
                  <c:v>1.9535910000000001</c:v>
                </c:pt>
                <c:pt idx="27">
                  <c:v>1.939487</c:v>
                </c:pt>
                <c:pt idx="28">
                  <c:v>1.924407</c:v>
                </c:pt>
                <c:pt idx="29">
                  <c:v>1.89706</c:v>
                </c:pt>
                <c:pt idx="30">
                  <c:v>1.8759950000000001</c:v>
                </c:pt>
                <c:pt idx="31">
                  <c:v>1.854322</c:v>
                </c:pt>
                <c:pt idx="32">
                  <c:v>1.839634</c:v>
                </c:pt>
                <c:pt idx="33">
                  <c:v>1.8277369999999999</c:v>
                </c:pt>
                <c:pt idx="34">
                  <c:v>1.8155950000000001</c:v>
                </c:pt>
                <c:pt idx="35">
                  <c:v>1.801139</c:v>
                </c:pt>
                <c:pt idx="36">
                  <c:v>1.7927820000000001</c:v>
                </c:pt>
                <c:pt idx="37">
                  <c:v>1.7963960000000001</c:v>
                </c:pt>
                <c:pt idx="38">
                  <c:v>1.7972950000000001</c:v>
                </c:pt>
                <c:pt idx="39">
                  <c:v>1.7844629999999999</c:v>
                </c:pt>
                <c:pt idx="40">
                  <c:v>1.7787010000000001</c:v>
                </c:pt>
                <c:pt idx="41">
                  <c:v>1.7742359999999999</c:v>
                </c:pt>
                <c:pt idx="42">
                  <c:v>1.769163</c:v>
                </c:pt>
                <c:pt idx="43">
                  <c:v>1.778348</c:v>
                </c:pt>
                <c:pt idx="44">
                  <c:v>1.7871950000000001</c:v>
                </c:pt>
                <c:pt idx="45">
                  <c:v>1.7862979999999999</c:v>
                </c:pt>
                <c:pt idx="46">
                  <c:v>1.7884420000000001</c:v>
                </c:pt>
                <c:pt idx="47">
                  <c:v>1.785196</c:v>
                </c:pt>
                <c:pt idx="48">
                  <c:v>1.794875</c:v>
                </c:pt>
                <c:pt idx="49">
                  <c:v>1.805274</c:v>
                </c:pt>
                <c:pt idx="50">
                  <c:v>1.823985</c:v>
                </c:pt>
              </c:numCache>
            </c:numRef>
          </c:val>
        </c:ser>
        <c:ser>
          <c:idx val="1"/>
          <c:order val="3"/>
          <c:tx>
            <c:strRef>
              <c:f>Sheet1!$D$1</c:f>
              <c:strCache>
                <c:ptCount val="1"/>
                <c:pt idx="0">
                  <c:v>East</c:v>
                </c:pt>
              </c:strCache>
            </c:strRef>
          </c:tx>
          <c:spPr>
            <a:solidFill>
              <a:schemeClr val="accent3">
                <a:lumMod val="50000"/>
              </a:schemeClr>
            </a:solidFill>
            <a:ln>
              <a:noFill/>
            </a:ln>
            <a:effectLst/>
          </c:spPr>
          <c:cat>
            <c:numRef>
              <c:f>Sheet1!$A$2:$A$52</c:f>
              <c:numCache>
                <c:formatCode>General</c:formatCode>
                <c:ptCount val="51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  <c:pt idx="24">
                  <c:v>2024</c:v>
                </c:pt>
                <c:pt idx="25">
                  <c:v>2025</c:v>
                </c:pt>
                <c:pt idx="26">
                  <c:v>2026</c:v>
                </c:pt>
                <c:pt idx="27">
                  <c:v>2027</c:v>
                </c:pt>
                <c:pt idx="28">
                  <c:v>2028</c:v>
                </c:pt>
                <c:pt idx="29">
                  <c:v>2029</c:v>
                </c:pt>
                <c:pt idx="30">
                  <c:v>2030</c:v>
                </c:pt>
                <c:pt idx="31">
                  <c:v>2031</c:v>
                </c:pt>
                <c:pt idx="32">
                  <c:v>2032</c:v>
                </c:pt>
                <c:pt idx="33">
                  <c:v>2033</c:v>
                </c:pt>
                <c:pt idx="34">
                  <c:v>2034</c:v>
                </c:pt>
                <c:pt idx="35">
                  <c:v>2035</c:v>
                </c:pt>
                <c:pt idx="36">
                  <c:v>2036</c:v>
                </c:pt>
                <c:pt idx="37">
                  <c:v>2037</c:v>
                </c:pt>
                <c:pt idx="38">
                  <c:v>2038</c:v>
                </c:pt>
                <c:pt idx="39">
                  <c:v>2039</c:v>
                </c:pt>
                <c:pt idx="40">
                  <c:v>2040</c:v>
                </c:pt>
                <c:pt idx="41">
                  <c:v>2041</c:v>
                </c:pt>
                <c:pt idx="42">
                  <c:v>2042</c:v>
                </c:pt>
                <c:pt idx="43">
                  <c:v>2043</c:v>
                </c:pt>
                <c:pt idx="44">
                  <c:v>2044</c:v>
                </c:pt>
                <c:pt idx="45">
                  <c:v>2045</c:v>
                </c:pt>
                <c:pt idx="46">
                  <c:v>2046</c:v>
                </c:pt>
                <c:pt idx="47">
                  <c:v>2047</c:v>
                </c:pt>
                <c:pt idx="48">
                  <c:v>2048</c:v>
                </c:pt>
                <c:pt idx="49">
                  <c:v>2049</c:v>
                </c:pt>
                <c:pt idx="50">
                  <c:v>2050</c:v>
                </c:pt>
              </c:numCache>
            </c:numRef>
          </c:cat>
          <c:val>
            <c:numRef>
              <c:f>Sheet1!$D$2:$D$52</c:f>
              <c:numCache>
                <c:formatCode>General</c:formatCode>
                <c:ptCount val="51"/>
                <c:pt idx="0">
                  <c:v>3.5999999999999997E-2</c:v>
                </c:pt>
                <c:pt idx="1">
                  <c:v>7.9000000000000001E-2</c:v>
                </c:pt>
                <c:pt idx="2">
                  <c:v>8.5999999999999993E-2</c:v>
                </c:pt>
                <c:pt idx="3">
                  <c:v>8.5000000000000006E-2</c:v>
                </c:pt>
                <c:pt idx="4">
                  <c:v>9.5000000000000001E-2</c:v>
                </c:pt>
                <c:pt idx="5">
                  <c:v>9.0999999999999998E-2</c:v>
                </c:pt>
                <c:pt idx="6">
                  <c:v>9.5000000000000001E-2</c:v>
                </c:pt>
                <c:pt idx="7">
                  <c:v>9.2999999999999999E-2</c:v>
                </c:pt>
                <c:pt idx="8">
                  <c:v>8.5000000000000006E-2</c:v>
                </c:pt>
                <c:pt idx="9">
                  <c:v>9.6000000000000002E-2</c:v>
                </c:pt>
                <c:pt idx="10">
                  <c:v>0.111</c:v>
                </c:pt>
                <c:pt idx="11">
                  <c:v>0.123</c:v>
                </c:pt>
                <c:pt idx="12">
                  <c:v>0.13</c:v>
                </c:pt>
                <c:pt idx="13">
                  <c:v>0.17100000000000001</c:v>
                </c:pt>
                <c:pt idx="14">
                  <c:v>0.32700000000000001</c:v>
                </c:pt>
                <c:pt idx="15">
                  <c:v>0.45100000000000001</c:v>
                </c:pt>
                <c:pt idx="16">
                  <c:v>0.55200000000000005</c:v>
                </c:pt>
                <c:pt idx="17">
                  <c:v>0.61899999999999999</c:v>
                </c:pt>
                <c:pt idx="18">
                  <c:v>0.68200000000000005</c:v>
                </c:pt>
                <c:pt idx="19">
                  <c:v>0.72699999999999998</c:v>
                </c:pt>
                <c:pt idx="20">
                  <c:v>0.75614599999999998</c:v>
                </c:pt>
                <c:pt idx="21">
                  <c:v>0.75636800000000004</c:v>
                </c:pt>
                <c:pt idx="22">
                  <c:v>0.78318500000000002</c:v>
                </c:pt>
                <c:pt idx="23">
                  <c:v>1.1027389999999999</c:v>
                </c:pt>
                <c:pt idx="24">
                  <c:v>1.2600169999999999</c:v>
                </c:pt>
                <c:pt idx="25">
                  <c:v>1.263933</c:v>
                </c:pt>
                <c:pt idx="26">
                  <c:v>1.334138</c:v>
                </c:pt>
                <c:pt idx="27">
                  <c:v>1.4128019999999999</c:v>
                </c:pt>
                <c:pt idx="28">
                  <c:v>1.458021</c:v>
                </c:pt>
                <c:pt idx="29">
                  <c:v>1.5422990000000001</c:v>
                </c:pt>
                <c:pt idx="30">
                  <c:v>1.628638</c:v>
                </c:pt>
                <c:pt idx="31">
                  <c:v>1.696761</c:v>
                </c:pt>
                <c:pt idx="32">
                  <c:v>1.7148190000000001</c:v>
                </c:pt>
                <c:pt idx="33">
                  <c:v>1.7226919999999999</c:v>
                </c:pt>
                <c:pt idx="34">
                  <c:v>1.7592730000000001</c:v>
                </c:pt>
                <c:pt idx="35">
                  <c:v>1.8053129999999999</c:v>
                </c:pt>
                <c:pt idx="36">
                  <c:v>1.821752</c:v>
                </c:pt>
                <c:pt idx="37">
                  <c:v>1.8513280000000001</c:v>
                </c:pt>
                <c:pt idx="38">
                  <c:v>1.86894</c:v>
                </c:pt>
                <c:pt idx="39">
                  <c:v>1.902604</c:v>
                </c:pt>
                <c:pt idx="40">
                  <c:v>1.9228419999999999</c:v>
                </c:pt>
                <c:pt idx="41">
                  <c:v>1.9341680000000001</c:v>
                </c:pt>
                <c:pt idx="42">
                  <c:v>1.9419379999999999</c:v>
                </c:pt>
                <c:pt idx="43">
                  <c:v>1.95472</c:v>
                </c:pt>
                <c:pt idx="44">
                  <c:v>1.9597910000000001</c:v>
                </c:pt>
                <c:pt idx="45">
                  <c:v>1.9691369999999999</c:v>
                </c:pt>
                <c:pt idx="46">
                  <c:v>1.9752730000000001</c:v>
                </c:pt>
                <c:pt idx="47">
                  <c:v>1.9793350000000001</c:v>
                </c:pt>
                <c:pt idx="48">
                  <c:v>1.978564</c:v>
                </c:pt>
                <c:pt idx="49">
                  <c:v>1.99624</c:v>
                </c:pt>
                <c:pt idx="50">
                  <c:v>2.0148649999999999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806846880"/>
        <c:axId val="1806844160"/>
        <c:extLst>
          <c:ext xmlns:c15="http://schemas.microsoft.com/office/drawing/2012/chart" uri="{02D57815-91ED-43cb-92C2-25804820EDAC}">
            <c15:filteredAreaSeries>
              <c15:ser>
                <c:idx val="0"/>
                <c:order val="0"/>
                <c:spPr>
                  <a:solidFill>
                    <a:schemeClr val="accent1"/>
                  </a:solidFill>
                  <a:ln>
                    <a:noFill/>
                  </a:ln>
                  <a:effectLst/>
                </c:spPr>
                <c:cat>
                  <c:numRef>
                    <c:extLst>
                      <c:ext uri="{02D57815-91ED-43cb-92C2-25804820EDAC}">
                        <c15:formulaRef>
                          <c15:sqref>'[1]NGPL_region2@'!$BC$1:$DA$1</c15:sqref>
                        </c15:formulaRef>
                      </c:ext>
                    </c:extLst>
                    <c:numCache>
                      <c:formatCode>General</c:formatCode>
                      <c:ptCount val="51"/>
                      <c:pt idx="0">
                        <c:v>0</c:v>
                      </c:pt>
                      <c:pt idx="1">
                        <c:v>0</c:v>
                      </c:pt>
                      <c:pt idx="2">
                        <c:v>0</c:v>
                      </c:pt>
                      <c:pt idx="3">
                        <c:v>0</c:v>
                      </c:pt>
                      <c:pt idx="4">
                        <c:v>0</c:v>
                      </c:pt>
                      <c:pt idx="5">
                        <c:v>0</c:v>
                      </c:pt>
                      <c:pt idx="6">
                        <c:v>0</c:v>
                      </c:pt>
                      <c:pt idx="7">
                        <c:v>0</c:v>
                      </c:pt>
                      <c:pt idx="8">
                        <c:v>0</c:v>
                      </c:pt>
                      <c:pt idx="9">
                        <c:v>0</c:v>
                      </c:pt>
                      <c:pt idx="10">
                        <c:v>0</c:v>
                      </c:pt>
                      <c:pt idx="11">
                        <c:v>0</c:v>
                      </c:pt>
                      <c:pt idx="12">
                        <c:v>0</c:v>
                      </c:pt>
                      <c:pt idx="13">
                        <c:v>0</c:v>
                      </c:pt>
                      <c:pt idx="14">
                        <c:v>0</c:v>
                      </c:pt>
                      <c:pt idx="15">
                        <c:v>0</c:v>
                      </c:pt>
                      <c:pt idx="16">
                        <c:v>0</c:v>
                      </c:pt>
                      <c:pt idx="17">
                        <c:v>0</c:v>
                      </c:pt>
                      <c:pt idx="18">
                        <c:v>0</c:v>
                      </c:pt>
                      <c:pt idx="19">
                        <c:v>0</c:v>
                      </c:pt>
                      <c:pt idx="20">
                        <c:v>0</c:v>
                      </c:pt>
                      <c:pt idx="21">
                        <c:v>0</c:v>
                      </c:pt>
                      <c:pt idx="22">
                        <c:v>0</c:v>
                      </c:pt>
                      <c:pt idx="23">
                        <c:v>0</c:v>
                      </c:pt>
                      <c:pt idx="24">
                        <c:v>0</c:v>
                      </c:pt>
                      <c:pt idx="25">
                        <c:v>0</c:v>
                      </c:pt>
                      <c:pt idx="26">
                        <c:v>0</c:v>
                      </c:pt>
                      <c:pt idx="27">
                        <c:v>0</c:v>
                      </c:pt>
                      <c:pt idx="28">
                        <c:v>0</c:v>
                      </c:pt>
                      <c:pt idx="29">
                        <c:v>0</c:v>
                      </c:pt>
                      <c:pt idx="30">
                        <c:v>0</c:v>
                      </c:pt>
                      <c:pt idx="31">
                        <c:v>0</c:v>
                      </c:pt>
                      <c:pt idx="32">
                        <c:v>0</c:v>
                      </c:pt>
                      <c:pt idx="33">
                        <c:v>0</c:v>
                      </c:pt>
                      <c:pt idx="34">
                        <c:v>0</c:v>
                      </c:pt>
                      <c:pt idx="35">
                        <c:v>0</c:v>
                      </c:pt>
                      <c:pt idx="36">
                        <c:v>0</c:v>
                      </c:pt>
                      <c:pt idx="37">
                        <c:v>0</c:v>
                      </c:pt>
                      <c:pt idx="38">
                        <c:v>0</c:v>
                      </c:pt>
                      <c:pt idx="39">
                        <c:v>0</c:v>
                      </c:pt>
                      <c:pt idx="40">
                        <c:v>0</c:v>
                      </c:pt>
                      <c:pt idx="41">
                        <c:v>0</c:v>
                      </c:pt>
                      <c:pt idx="42">
                        <c:v>0</c:v>
                      </c:pt>
                      <c:pt idx="43">
                        <c:v>0</c:v>
                      </c:pt>
                      <c:pt idx="44">
                        <c:v>0</c:v>
                      </c:pt>
                      <c:pt idx="45">
                        <c:v>0</c:v>
                      </c:pt>
                      <c:pt idx="46">
                        <c:v>0</c:v>
                      </c:pt>
                      <c:pt idx="47">
                        <c:v>0</c:v>
                      </c:pt>
                      <c:pt idx="48">
                        <c:v>0</c:v>
                      </c:pt>
                      <c:pt idx="49">
                        <c:v>0</c:v>
                      </c:pt>
                      <c:pt idx="50">
                        <c:v>0</c:v>
                      </c:pt>
                    </c:numCache>
                  </c:numRef>
                </c:cat>
                <c:val>
                  <c:numRef>
                    <c:extLst>
                      <c:ext uri="{02D57815-91ED-43cb-92C2-25804820EDAC}">
                        <c15:formulaRef>
                          <c15:sqref>'[1]NGPL_region2@'!$BC$1:$DA$1</c15:sqref>
                        </c15:formulaRef>
                      </c:ext>
                    </c:extLst>
                    <c:numCache>
                      <c:formatCode>General</c:formatCode>
                      <c:ptCount val="51"/>
                      <c:pt idx="0">
                        <c:v>0</c:v>
                      </c:pt>
                      <c:pt idx="1">
                        <c:v>0</c:v>
                      </c:pt>
                      <c:pt idx="2">
                        <c:v>0</c:v>
                      </c:pt>
                      <c:pt idx="3">
                        <c:v>0</c:v>
                      </c:pt>
                      <c:pt idx="4">
                        <c:v>0</c:v>
                      </c:pt>
                      <c:pt idx="5">
                        <c:v>0</c:v>
                      </c:pt>
                      <c:pt idx="6">
                        <c:v>0</c:v>
                      </c:pt>
                      <c:pt idx="7">
                        <c:v>0</c:v>
                      </c:pt>
                      <c:pt idx="8">
                        <c:v>0</c:v>
                      </c:pt>
                      <c:pt idx="9">
                        <c:v>0</c:v>
                      </c:pt>
                      <c:pt idx="10">
                        <c:v>0</c:v>
                      </c:pt>
                      <c:pt idx="11">
                        <c:v>0</c:v>
                      </c:pt>
                      <c:pt idx="12">
                        <c:v>0</c:v>
                      </c:pt>
                      <c:pt idx="13">
                        <c:v>0</c:v>
                      </c:pt>
                      <c:pt idx="14">
                        <c:v>0</c:v>
                      </c:pt>
                      <c:pt idx="15">
                        <c:v>0</c:v>
                      </c:pt>
                      <c:pt idx="16">
                        <c:v>0</c:v>
                      </c:pt>
                      <c:pt idx="17">
                        <c:v>0</c:v>
                      </c:pt>
                      <c:pt idx="18">
                        <c:v>0</c:v>
                      </c:pt>
                      <c:pt idx="19">
                        <c:v>0</c:v>
                      </c:pt>
                      <c:pt idx="20">
                        <c:v>0</c:v>
                      </c:pt>
                      <c:pt idx="21">
                        <c:v>0</c:v>
                      </c:pt>
                      <c:pt idx="22">
                        <c:v>0</c:v>
                      </c:pt>
                      <c:pt idx="23">
                        <c:v>0</c:v>
                      </c:pt>
                      <c:pt idx="24">
                        <c:v>0</c:v>
                      </c:pt>
                      <c:pt idx="25">
                        <c:v>0</c:v>
                      </c:pt>
                      <c:pt idx="26">
                        <c:v>0</c:v>
                      </c:pt>
                      <c:pt idx="27">
                        <c:v>0</c:v>
                      </c:pt>
                      <c:pt idx="28">
                        <c:v>0</c:v>
                      </c:pt>
                      <c:pt idx="29">
                        <c:v>0</c:v>
                      </c:pt>
                      <c:pt idx="30">
                        <c:v>0</c:v>
                      </c:pt>
                      <c:pt idx="31">
                        <c:v>0</c:v>
                      </c:pt>
                      <c:pt idx="32">
                        <c:v>0</c:v>
                      </c:pt>
                      <c:pt idx="33">
                        <c:v>0</c:v>
                      </c:pt>
                      <c:pt idx="34">
                        <c:v>0</c:v>
                      </c:pt>
                      <c:pt idx="35">
                        <c:v>0</c:v>
                      </c:pt>
                      <c:pt idx="36">
                        <c:v>0</c:v>
                      </c:pt>
                      <c:pt idx="37">
                        <c:v>0</c:v>
                      </c:pt>
                      <c:pt idx="38">
                        <c:v>0</c:v>
                      </c:pt>
                      <c:pt idx="39">
                        <c:v>0</c:v>
                      </c:pt>
                      <c:pt idx="40">
                        <c:v>0</c:v>
                      </c:pt>
                      <c:pt idx="41">
                        <c:v>0</c:v>
                      </c:pt>
                      <c:pt idx="42">
                        <c:v>0</c:v>
                      </c:pt>
                      <c:pt idx="43">
                        <c:v>0</c:v>
                      </c:pt>
                      <c:pt idx="44">
                        <c:v>0</c:v>
                      </c:pt>
                      <c:pt idx="45">
                        <c:v>0</c:v>
                      </c:pt>
                      <c:pt idx="46">
                        <c:v>0</c:v>
                      </c:pt>
                      <c:pt idx="47">
                        <c:v>0</c:v>
                      </c:pt>
                      <c:pt idx="48">
                        <c:v>0</c:v>
                      </c:pt>
                      <c:pt idx="49">
                        <c:v>0</c:v>
                      </c:pt>
                      <c:pt idx="50">
                        <c:v>0</c:v>
                      </c:pt>
                    </c:numCache>
                  </c:numRef>
                </c:val>
              </c15:ser>
            </c15:filteredAreaSeries>
          </c:ext>
        </c:extLst>
      </c:areaChart>
      <c:catAx>
        <c:axId val="180684688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806844160"/>
        <c:crosses val="autoZero"/>
        <c:auto val="1"/>
        <c:lblAlgn val="ctr"/>
        <c:lblOffset val="100"/>
        <c:tickLblSkip val="10"/>
        <c:tickMarkSkip val="10"/>
        <c:noMultiLvlLbl val="0"/>
      </c:catAx>
      <c:valAx>
        <c:axId val="180684416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low"/>
        <c:spPr>
          <a:noFill/>
          <a:ln w="22225">
            <a:solidFill>
              <a:schemeClr val="bg1">
                <a:lumMod val="65000"/>
              </a:schemeClr>
            </a:solidFill>
            <a:prstDash val="lgDash"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806846880"/>
        <c:crossesAt val="21"/>
        <c:crossBetween val="midCat"/>
      </c:valAx>
      <c:spPr>
        <a:noFill/>
        <a:ln>
          <a:noFill/>
        </a:ln>
        <a:effectLst/>
      </c:spPr>
    </c:plotArea>
    <c:plotVisOnly val="1"/>
    <c:dispBlanksAs val="zero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  <c:userShapes r:id="rId5"/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4.2257217847769035E-2"/>
          <c:y val="0.22416386757301351"/>
          <c:w val="0.88913183056824308"/>
          <c:h val="0.68698207712717063"/>
        </c:manualLayout>
      </c:layout>
      <c:areaChart>
        <c:grouping val="stacked"/>
        <c:varyColors val="0"/>
        <c:ser>
          <c:idx val="3"/>
          <c:order val="0"/>
          <c:tx>
            <c:strRef>
              <c:f>Sheet1!$B$1</c:f>
              <c:strCache>
                <c:ptCount val="1"/>
                <c:pt idx="0">
                  <c:v>ethane</c:v>
                </c:pt>
              </c:strCache>
            </c:strRef>
          </c:tx>
          <c:spPr>
            <a:solidFill>
              <a:srgbClr val="5D9732">
                <a:lumMod val="50000"/>
              </a:srgbClr>
            </a:solidFill>
            <a:ln>
              <a:noFill/>
            </a:ln>
            <a:effectLst/>
          </c:spPr>
          <c:cat>
            <c:numRef>
              <c:f>Sheet1!$A$2:$A$52</c:f>
              <c:numCache>
                <c:formatCode>General</c:formatCode>
                <c:ptCount val="51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  <c:pt idx="24">
                  <c:v>2024</c:v>
                </c:pt>
                <c:pt idx="25">
                  <c:v>2025</c:v>
                </c:pt>
                <c:pt idx="26">
                  <c:v>2026</c:v>
                </c:pt>
                <c:pt idx="27">
                  <c:v>2027</c:v>
                </c:pt>
                <c:pt idx="28">
                  <c:v>2028</c:v>
                </c:pt>
                <c:pt idx="29">
                  <c:v>2029</c:v>
                </c:pt>
                <c:pt idx="30">
                  <c:v>2030</c:v>
                </c:pt>
                <c:pt idx="31">
                  <c:v>2031</c:v>
                </c:pt>
                <c:pt idx="32">
                  <c:v>2032</c:v>
                </c:pt>
                <c:pt idx="33">
                  <c:v>2033</c:v>
                </c:pt>
                <c:pt idx="34">
                  <c:v>2034</c:v>
                </c:pt>
                <c:pt idx="35">
                  <c:v>2035</c:v>
                </c:pt>
                <c:pt idx="36">
                  <c:v>2036</c:v>
                </c:pt>
                <c:pt idx="37">
                  <c:v>2037</c:v>
                </c:pt>
                <c:pt idx="38">
                  <c:v>2038</c:v>
                </c:pt>
                <c:pt idx="39">
                  <c:v>2039</c:v>
                </c:pt>
                <c:pt idx="40">
                  <c:v>2040</c:v>
                </c:pt>
                <c:pt idx="41">
                  <c:v>2041</c:v>
                </c:pt>
                <c:pt idx="42">
                  <c:v>2042</c:v>
                </c:pt>
                <c:pt idx="43">
                  <c:v>2043</c:v>
                </c:pt>
                <c:pt idx="44">
                  <c:v>2044</c:v>
                </c:pt>
                <c:pt idx="45">
                  <c:v>2045</c:v>
                </c:pt>
                <c:pt idx="46">
                  <c:v>2046</c:v>
                </c:pt>
                <c:pt idx="47">
                  <c:v>2047</c:v>
                </c:pt>
                <c:pt idx="48">
                  <c:v>2048</c:v>
                </c:pt>
                <c:pt idx="49">
                  <c:v>2049</c:v>
                </c:pt>
                <c:pt idx="50">
                  <c:v>2050</c:v>
                </c:pt>
              </c:numCache>
            </c:numRef>
          </c:cat>
          <c:val>
            <c:numRef>
              <c:f>Sheet1!$B$2:$B$52</c:f>
              <c:numCache>
                <c:formatCode>General</c:formatCode>
                <c:ptCount val="51"/>
                <c:pt idx="0">
                  <c:v>0.71599999999999997</c:v>
                </c:pt>
                <c:pt idx="1">
                  <c:v>0.69099999999999995</c:v>
                </c:pt>
                <c:pt idx="2">
                  <c:v>0.7</c:v>
                </c:pt>
                <c:pt idx="3">
                  <c:v>0.626</c:v>
                </c:pt>
                <c:pt idx="4">
                  <c:v>0.68500000000000005</c:v>
                </c:pt>
                <c:pt idx="5">
                  <c:v>0.64800000000000002</c:v>
                </c:pt>
                <c:pt idx="6">
                  <c:v>0.67600000000000005</c:v>
                </c:pt>
                <c:pt idx="7">
                  <c:v>0.70799999999999996</c:v>
                </c:pt>
                <c:pt idx="8">
                  <c:v>0.70199999999999996</c:v>
                </c:pt>
                <c:pt idx="9">
                  <c:v>0.76700000000000002</c:v>
                </c:pt>
                <c:pt idx="10">
                  <c:v>0.86799999999999999</c:v>
                </c:pt>
                <c:pt idx="11">
                  <c:v>0.92600000000000005</c:v>
                </c:pt>
                <c:pt idx="12">
                  <c:v>0.97499999999999998</c:v>
                </c:pt>
                <c:pt idx="13">
                  <c:v>0.97</c:v>
                </c:pt>
                <c:pt idx="14">
                  <c:v>1.091</c:v>
                </c:pt>
                <c:pt idx="15">
                  <c:v>1.129</c:v>
                </c:pt>
                <c:pt idx="16">
                  <c:v>1.272</c:v>
                </c:pt>
                <c:pt idx="17">
                  <c:v>1.425</c:v>
                </c:pt>
                <c:pt idx="18">
                  <c:v>1.712</c:v>
                </c:pt>
                <c:pt idx="19">
                  <c:v>1.825</c:v>
                </c:pt>
                <c:pt idx="20">
                  <c:v>1.964</c:v>
                </c:pt>
                <c:pt idx="21">
                  <c:v>2.2624499999999999</c:v>
                </c:pt>
                <c:pt idx="22">
                  <c:v>2.416795</c:v>
                </c:pt>
                <c:pt idx="23">
                  <c:v>2.4283160000000001</c:v>
                </c:pt>
                <c:pt idx="24">
                  <c:v>2.4903339999999998</c:v>
                </c:pt>
                <c:pt idx="25">
                  <c:v>2.5211229999999998</c:v>
                </c:pt>
                <c:pt idx="26">
                  <c:v>2.5588880000000001</c:v>
                </c:pt>
                <c:pt idx="27">
                  <c:v>2.5800830000000001</c:v>
                </c:pt>
                <c:pt idx="28">
                  <c:v>2.5787420000000001</c:v>
                </c:pt>
                <c:pt idx="29">
                  <c:v>2.6117400000000002</c:v>
                </c:pt>
                <c:pt idx="30">
                  <c:v>2.6551019999999999</c:v>
                </c:pt>
                <c:pt idx="31">
                  <c:v>2.671897</c:v>
                </c:pt>
                <c:pt idx="32">
                  <c:v>2.6606700000000001</c:v>
                </c:pt>
                <c:pt idx="33">
                  <c:v>2.663602</c:v>
                </c:pt>
                <c:pt idx="34">
                  <c:v>2.6786620000000001</c:v>
                </c:pt>
                <c:pt idx="35">
                  <c:v>2.6821250000000001</c:v>
                </c:pt>
                <c:pt idx="36">
                  <c:v>2.674471</c:v>
                </c:pt>
                <c:pt idx="37">
                  <c:v>2.6769799999999999</c:v>
                </c:pt>
                <c:pt idx="38">
                  <c:v>2.6794190000000002</c:v>
                </c:pt>
                <c:pt idx="39">
                  <c:v>2.6934049999999998</c:v>
                </c:pt>
                <c:pt idx="40">
                  <c:v>2.6987930000000002</c:v>
                </c:pt>
                <c:pt idx="41">
                  <c:v>2.6914579999999999</c:v>
                </c:pt>
                <c:pt idx="42">
                  <c:v>2.707287</c:v>
                </c:pt>
                <c:pt idx="43">
                  <c:v>2.7292079999999999</c:v>
                </c:pt>
                <c:pt idx="44">
                  <c:v>2.7464300000000001</c:v>
                </c:pt>
                <c:pt idx="45">
                  <c:v>2.7522720000000001</c:v>
                </c:pt>
                <c:pt idx="46">
                  <c:v>2.7413050000000001</c:v>
                </c:pt>
                <c:pt idx="47">
                  <c:v>2.7282829999999998</c:v>
                </c:pt>
                <c:pt idx="48">
                  <c:v>2.730747</c:v>
                </c:pt>
                <c:pt idx="49">
                  <c:v>2.745409</c:v>
                </c:pt>
                <c:pt idx="50">
                  <c:v>2.7626759999999999</c:v>
                </c:pt>
              </c:numCache>
            </c:numRef>
          </c:val>
        </c:ser>
        <c:ser>
          <c:idx val="0"/>
          <c:order val="1"/>
          <c:tx>
            <c:strRef>
              <c:f>Sheet1!$C$1</c:f>
              <c:strCache>
                <c:ptCount val="1"/>
                <c:pt idx="0">
                  <c:v>propane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cat>
            <c:numRef>
              <c:f>Sheet1!$A$2:$A$52</c:f>
              <c:numCache>
                <c:formatCode>General</c:formatCode>
                <c:ptCount val="51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  <c:pt idx="24">
                  <c:v>2024</c:v>
                </c:pt>
                <c:pt idx="25">
                  <c:v>2025</c:v>
                </c:pt>
                <c:pt idx="26">
                  <c:v>2026</c:v>
                </c:pt>
                <c:pt idx="27">
                  <c:v>2027</c:v>
                </c:pt>
                <c:pt idx="28">
                  <c:v>2028</c:v>
                </c:pt>
                <c:pt idx="29">
                  <c:v>2029</c:v>
                </c:pt>
                <c:pt idx="30">
                  <c:v>2030</c:v>
                </c:pt>
                <c:pt idx="31">
                  <c:v>2031</c:v>
                </c:pt>
                <c:pt idx="32">
                  <c:v>2032</c:v>
                </c:pt>
                <c:pt idx="33">
                  <c:v>2033</c:v>
                </c:pt>
                <c:pt idx="34">
                  <c:v>2034</c:v>
                </c:pt>
                <c:pt idx="35">
                  <c:v>2035</c:v>
                </c:pt>
                <c:pt idx="36">
                  <c:v>2036</c:v>
                </c:pt>
                <c:pt idx="37">
                  <c:v>2037</c:v>
                </c:pt>
                <c:pt idx="38">
                  <c:v>2038</c:v>
                </c:pt>
                <c:pt idx="39">
                  <c:v>2039</c:v>
                </c:pt>
                <c:pt idx="40">
                  <c:v>2040</c:v>
                </c:pt>
                <c:pt idx="41">
                  <c:v>2041</c:v>
                </c:pt>
                <c:pt idx="42">
                  <c:v>2042</c:v>
                </c:pt>
                <c:pt idx="43">
                  <c:v>2043</c:v>
                </c:pt>
                <c:pt idx="44">
                  <c:v>2044</c:v>
                </c:pt>
                <c:pt idx="45">
                  <c:v>2045</c:v>
                </c:pt>
                <c:pt idx="46">
                  <c:v>2046</c:v>
                </c:pt>
                <c:pt idx="47">
                  <c:v>2047</c:v>
                </c:pt>
                <c:pt idx="48">
                  <c:v>2048</c:v>
                </c:pt>
                <c:pt idx="49">
                  <c:v>2049</c:v>
                </c:pt>
                <c:pt idx="50">
                  <c:v>2050</c:v>
                </c:pt>
              </c:numCache>
            </c:numRef>
          </c:cat>
          <c:val>
            <c:numRef>
              <c:f>Sheet1!$C$2:$C$52</c:f>
              <c:numCache>
                <c:formatCode>General</c:formatCode>
                <c:ptCount val="51"/>
                <c:pt idx="0">
                  <c:v>0.53900000000000003</c:v>
                </c:pt>
                <c:pt idx="1">
                  <c:v>0.53900000000000003</c:v>
                </c:pt>
                <c:pt idx="2">
                  <c:v>0.54700000000000004</c:v>
                </c:pt>
                <c:pt idx="3">
                  <c:v>0.505</c:v>
                </c:pt>
                <c:pt idx="4">
                  <c:v>0.52500000000000002</c:v>
                </c:pt>
                <c:pt idx="5">
                  <c:v>0.499</c:v>
                </c:pt>
                <c:pt idx="6">
                  <c:v>0.503</c:v>
                </c:pt>
                <c:pt idx="7">
                  <c:v>0.50600000000000001</c:v>
                </c:pt>
                <c:pt idx="8">
                  <c:v>0.51100000000000001</c:v>
                </c:pt>
                <c:pt idx="9">
                  <c:v>0.54700000000000004</c:v>
                </c:pt>
                <c:pt idx="10">
                  <c:v>0.58599999999999997</c:v>
                </c:pt>
                <c:pt idx="11">
                  <c:v>0.629</c:v>
                </c:pt>
                <c:pt idx="12">
                  <c:v>0.71199999999999997</c:v>
                </c:pt>
                <c:pt idx="13">
                  <c:v>0.82299999999999995</c:v>
                </c:pt>
                <c:pt idx="14">
                  <c:v>0.98499999999999999</c:v>
                </c:pt>
                <c:pt idx="15">
                  <c:v>1.1439999999999999</c:v>
                </c:pt>
                <c:pt idx="16">
                  <c:v>1.165</c:v>
                </c:pt>
                <c:pt idx="17">
                  <c:v>1.2350000000000001</c:v>
                </c:pt>
                <c:pt idx="18">
                  <c:v>1.4019999999999999</c:v>
                </c:pt>
                <c:pt idx="19">
                  <c:v>1.5880000000000001</c:v>
                </c:pt>
                <c:pt idx="20">
                  <c:v>1.6439999999999999</c:v>
                </c:pt>
                <c:pt idx="21">
                  <c:v>1.5659209999999999</c:v>
                </c:pt>
                <c:pt idx="22">
                  <c:v>1.630798</c:v>
                </c:pt>
                <c:pt idx="23">
                  <c:v>1.800829</c:v>
                </c:pt>
                <c:pt idx="24">
                  <c:v>1.825196</c:v>
                </c:pt>
                <c:pt idx="25">
                  <c:v>1.8242020000000001</c:v>
                </c:pt>
                <c:pt idx="26">
                  <c:v>1.8446709999999999</c:v>
                </c:pt>
                <c:pt idx="27">
                  <c:v>1.8526819999999999</c:v>
                </c:pt>
                <c:pt idx="28">
                  <c:v>1.845823</c:v>
                </c:pt>
                <c:pt idx="29">
                  <c:v>1.8562179999999999</c:v>
                </c:pt>
                <c:pt idx="30">
                  <c:v>1.876436</c:v>
                </c:pt>
                <c:pt idx="31">
                  <c:v>1.882539</c:v>
                </c:pt>
                <c:pt idx="32">
                  <c:v>1.872158</c:v>
                </c:pt>
                <c:pt idx="33">
                  <c:v>1.8704799999999999</c:v>
                </c:pt>
                <c:pt idx="34">
                  <c:v>1.87547</c:v>
                </c:pt>
                <c:pt idx="35">
                  <c:v>1.8713900000000001</c:v>
                </c:pt>
                <c:pt idx="36">
                  <c:v>1.8623639999999999</c:v>
                </c:pt>
                <c:pt idx="37">
                  <c:v>1.8591340000000001</c:v>
                </c:pt>
                <c:pt idx="38">
                  <c:v>1.8564210000000001</c:v>
                </c:pt>
                <c:pt idx="39">
                  <c:v>1.8587659999999999</c:v>
                </c:pt>
                <c:pt idx="40">
                  <c:v>1.859318</c:v>
                </c:pt>
                <c:pt idx="41">
                  <c:v>1.85358</c:v>
                </c:pt>
                <c:pt idx="42">
                  <c:v>1.8624210000000001</c:v>
                </c:pt>
                <c:pt idx="43">
                  <c:v>1.8745830000000001</c:v>
                </c:pt>
                <c:pt idx="44">
                  <c:v>1.883901</c:v>
                </c:pt>
                <c:pt idx="45">
                  <c:v>1.8835090000000001</c:v>
                </c:pt>
                <c:pt idx="46">
                  <c:v>1.8753839999999999</c:v>
                </c:pt>
                <c:pt idx="47">
                  <c:v>1.865232</c:v>
                </c:pt>
                <c:pt idx="48">
                  <c:v>1.8643719999999999</c:v>
                </c:pt>
                <c:pt idx="49">
                  <c:v>1.8700110000000001</c:v>
                </c:pt>
                <c:pt idx="50">
                  <c:v>1.8749169999999999</c:v>
                </c:pt>
              </c:numCache>
            </c:numRef>
          </c:val>
        </c:ser>
        <c:ser>
          <c:idx val="1"/>
          <c:order val="2"/>
          <c:tx>
            <c:strRef>
              <c:f>Sheet1!$D$1</c:f>
              <c:strCache>
                <c:ptCount val="1"/>
                <c:pt idx="0">
                  <c:v>normal butane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cat>
            <c:numRef>
              <c:f>Sheet1!$A$2:$A$52</c:f>
              <c:numCache>
                <c:formatCode>General</c:formatCode>
                <c:ptCount val="51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  <c:pt idx="24">
                  <c:v>2024</c:v>
                </c:pt>
                <c:pt idx="25">
                  <c:v>2025</c:v>
                </c:pt>
                <c:pt idx="26">
                  <c:v>2026</c:v>
                </c:pt>
                <c:pt idx="27">
                  <c:v>2027</c:v>
                </c:pt>
                <c:pt idx="28">
                  <c:v>2028</c:v>
                </c:pt>
                <c:pt idx="29">
                  <c:v>2029</c:v>
                </c:pt>
                <c:pt idx="30">
                  <c:v>2030</c:v>
                </c:pt>
                <c:pt idx="31">
                  <c:v>2031</c:v>
                </c:pt>
                <c:pt idx="32">
                  <c:v>2032</c:v>
                </c:pt>
                <c:pt idx="33">
                  <c:v>2033</c:v>
                </c:pt>
                <c:pt idx="34">
                  <c:v>2034</c:v>
                </c:pt>
                <c:pt idx="35">
                  <c:v>2035</c:v>
                </c:pt>
                <c:pt idx="36">
                  <c:v>2036</c:v>
                </c:pt>
                <c:pt idx="37">
                  <c:v>2037</c:v>
                </c:pt>
                <c:pt idx="38">
                  <c:v>2038</c:v>
                </c:pt>
                <c:pt idx="39">
                  <c:v>2039</c:v>
                </c:pt>
                <c:pt idx="40">
                  <c:v>2040</c:v>
                </c:pt>
                <c:pt idx="41">
                  <c:v>2041</c:v>
                </c:pt>
                <c:pt idx="42">
                  <c:v>2042</c:v>
                </c:pt>
                <c:pt idx="43">
                  <c:v>2043</c:v>
                </c:pt>
                <c:pt idx="44">
                  <c:v>2044</c:v>
                </c:pt>
                <c:pt idx="45">
                  <c:v>2045</c:v>
                </c:pt>
                <c:pt idx="46">
                  <c:v>2046</c:v>
                </c:pt>
                <c:pt idx="47">
                  <c:v>2047</c:v>
                </c:pt>
                <c:pt idx="48">
                  <c:v>2048</c:v>
                </c:pt>
                <c:pt idx="49">
                  <c:v>2049</c:v>
                </c:pt>
                <c:pt idx="50">
                  <c:v>2050</c:v>
                </c:pt>
              </c:numCache>
            </c:numRef>
          </c:cat>
          <c:val>
            <c:numRef>
              <c:f>Sheet1!$D$2:$D$52</c:f>
              <c:numCache>
                <c:formatCode>General</c:formatCode>
                <c:ptCount val="51"/>
                <c:pt idx="0">
                  <c:v>0.161</c:v>
                </c:pt>
                <c:pt idx="1">
                  <c:v>0.13100000000000001</c:v>
                </c:pt>
                <c:pt idx="2">
                  <c:v>0.13100000000000001</c:v>
                </c:pt>
                <c:pt idx="3">
                  <c:v>0.13100000000000001</c:v>
                </c:pt>
                <c:pt idx="4">
                  <c:v>0.152</c:v>
                </c:pt>
                <c:pt idx="5">
                  <c:v>0.13600000000000001</c:v>
                </c:pt>
                <c:pt idx="6">
                  <c:v>0.13600000000000001</c:v>
                </c:pt>
                <c:pt idx="7">
                  <c:v>0.128</c:v>
                </c:pt>
                <c:pt idx="8">
                  <c:v>0.13300000000000001</c:v>
                </c:pt>
                <c:pt idx="9">
                  <c:v>0.13700000000000001</c:v>
                </c:pt>
                <c:pt idx="10">
                  <c:v>0.156</c:v>
                </c:pt>
                <c:pt idx="11">
                  <c:v>0.157</c:v>
                </c:pt>
                <c:pt idx="12">
                  <c:v>0.17899999999999999</c:v>
                </c:pt>
                <c:pt idx="13">
                  <c:v>0.22</c:v>
                </c:pt>
                <c:pt idx="14">
                  <c:v>0.27700000000000002</c:v>
                </c:pt>
                <c:pt idx="15">
                  <c:v>0.33300000000000002</c:v>
                </c:pt>
                <c:pt idx="16">
                  <c:v>0.29399999999999998</c:v>
                </c:pt>
                <c:pt idx="17">
                  <c:v>0.314</c:v>
                </c:pt>
                <c:pt idx="18">
                  <c:v>0.36399999999999999</c:v>
                </c:pt>
                <c:pt idx="19">
                  <c:v>0.43</c:v>
                </c:pt>
                <c:pt idx="20">
                  <c:v>0.40348499999999998</c:v>
                </c:pt>
                <c:pt idx="21">
                  <c:v>0.38788400000000001</c:v>
                </c:pt>
                <c:pt idx="22">
                  <c:v>0.41129599999999999</c:v>
                </c:pt>
                <c:pt idx="23">
                  <c:v>0.49373299999999998</c:v>
                </c:pt>
                <c:pt idx="24">
                  <c:v>0.51107599999999997</c:v>
                </c:pt>
                <c:pt idx="25">
                  <c:v>0.51780199999999998</c:v>
                </c:pt>
                <c:pt idx="26">
                  <c:v>0.529721</c:v>
                </c:pt>
                <c:pt idx="27">
                  <c:v>0.53645299999999996</c:v>
                </c:pt>
                <c:pt idx="28">
                  <c:v>0.53760699999999995</c:v>
                </c:pt>
                <c:pt idx="29">
                  <c:v>0.54377600000000004</c:v>
                </c:pt>
                <c:pt idx="30">
                  <c:v>0.55094200000000004</c:v>
                </c:pt>
                <c:pt idx="31">
                  <c:v>0.55471999999999999</c:v>
                </c:pt>
                <c:pt idx="32">
                  <c:v>0.55485499999999999</c:v>
                </c:pt>
                <c:pt idx="33">
                  <c:v>0.55593899999999996</c:v>
                </c:pt>
                <c:pt idx="34">
                  <c:v>0.559145</c:v>
                </c:pt>
                <c:pt idx="35">
                  <c:v>0.55942800000000004</c:v>
                </c:pt>
                <c:pt idx="36">
                  <c:v>0.55904799999999999</c:v>
                </c:pt>
                <c:pt idx="37">
                  <c:v>0.55983899999999998</c:v>
                </c:pt>
                <c:pt idx="38">
                  <c:v>0.55997200000000003</c:v>
                </c:pt>
                <c:pt idx="39">
                  <c:v>0.561419</c:v>
                </c:pt>
                <c:pt idx="40">
                  <c:v>0.56313000000000002</c:v>
                </c:pt>
                <c:pt idx="41">
                  <c:v>0.56485799999999997</c:v>
                </c:pt>
                <c:pt idx="42">
                  <c:v>0.56766499999999998</c:v>
                </c:pt>
                <c:pt idx="43">
                  <c:v>0.57405799999999996</c:v>
                </c:pt>
                <c:pt idx="44">
                  <c:v>0.57799500000000004</c:v>
                </c:pt>
                <c:pt idx="45">
                  <c:v>0.57828199999999996</c:v>
                </c:pt>
                <c:pt idx="46">
                  <c:v>0.57825000000000004</c:v>
                </c:pt>
                <c:pt idx="47">
                  <c:v>0.57663799999999998</c:v>
                </c:pt>
                <c:pt idx="48">
                  <c:v>0.57621</c:v>
                </c:pt>
                <c:pt idx="49">
                  <c:v>0.57743800000000001</c:v>
                </c:pt>
                <c:pt idx="50">
                  <c:v>0.57778600000000002</c:v>
                </c:pt>
              </c:numCache>
            </c:numRef>
          </c:val>
        </c:ser>
        <c:ser>
          <c:idx val="2"/>
          <c:order val="3"/>
          <c:tx>
            <c:strRef>
              <c:f>Sheet1!$E$1</c:f>
              <c:strCache>
                <c:ptCount val="1"/>
                <c:pt idx="0">
                  <c:v>isobutane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cat>
            <c:numRef>
              <c:f>Sheet1!$A$2:$A$52</c:f>
              <c:numCache>
                <c:formatCode>General</c:formatCode>
                <c:ptCount val="51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  <c:pt idx="24">
                  <c:v>2024</c:v>
                </c:pt>
                <c:pt idx="25">
                  <c:v>2025</c:v>
                </c:pt>
                <c:pt idx="26">
                  <c:v>2026</c:v>
                </c:pt>
                <c:pt idx="27">
                  <c:v>2027</c:v>
                </c:pt>
                <c:pt idx="28">
                  <c:v>2028</c:v>
                </c:pt>
                <c:pt idx="29">
                  <c:v>2029</c:v>
                </c:pt>
                <c:pt idx="30">
                  <c:v>2030</c:v>
                </c:pt>
                <c:pt idx="31">
                  <c:v>2031</c:v>
                </c:pt>
                <c:pt idx="32">
                  <c:v>2032</c:v>
                </c:pt>
                <c:pt idx="33">
                  <c:v>2033</c:v>
                </c:pt>
                <c:pt idx="34">
                  <c:v>2034</c:v>
                </c:pt>
                <c:pt idx="35">
                  <c:v>2035</c:v>
                </c:pt>
                <c:pt idx="36">
                  <c:v>2036</c:v>
                </c:pt>
                <c:pt idx="37">
                  <c:v>2037</c:v>
                </c:pt>
                <c:pt idx="38">
                  <c:v>2038</c:v>
                </c:pt>
                <c:pt idx="39">
                  <c:v>2039</c:v>
                </c:pt>
                <c:pt idx="40">
                  <c:v>2040</c:v>
                </c:pt>
                <c:pt idx="41">
                  <c:v>2041</c:v>
                </c:pt>
                <c:pt idx="42">
                  <c:v>2042</c:v>
                </c:pt>
                <c:pt idx="43">
                  <c:v>2043</c:v>
                </c:pt>
                <c:pt idx="44">
                  <c:v>2044</c:v>
                </c:pt>
                <c:pt idx="45">
                  <c:v>2045</c:v>
                </c:pt>
                <c:pt idx="46">
                  <c:v>2046</c:v>
                </c:pt>
                <c:pt idx="47">
                  <c:v>2047</c:v>
                </c:pt>
                <c:pt idx="48">
                  <c:v>2048</c:v>
                </c:pt>
                <c:pt idx="49">
                  <c:v>2049</c:v>
                </c:pt>
                <c:pt idx="50">
                  <c:v>2050</c:v>
                </c:pt>
              </c:numCache>
            </c:numRef>
          </c:cat>
          <c:val>
            <c:numRef>
              <c:f>Sheet1!$E$2:$E$52</c:f>
              <c:numCache>
                <c:formatCode>General</c:formatCode>
                <c:ptCount val="51"/>
                <c:pt idx="0">
                  <c:v>0.189</c:v>
                </c:pt>
                <c:pt idx="1">
                  <c:v>0.19900000000000001</c:v>
                </c:pt>
                <c:pt idx="2">
                  <c:v>0.20100000000000001</c:v>
                </c:pt>
                <c:pt idx="3">
                  <c:v>0.184</c:v>
                </c:pt>
                <c:pt idx="4">
                  <c:v>0.16900000000000001</c:v>
                </c:pt>
                <c:pt idx="5">
                  <c:v>0.16900000000000001</c:v>
                </c:pt>
                <c:pt idx="6">
                  <c:v>0.16400000000000001</c:v>
                </c:pt>
                <c:pt idx="7">
                  <c:v>0.17599999999999999</c:v>
                </c:pt>
                <c:pt idx="8">
                  <c:v>0.17299999999999999</c:v>
                </c:pt>
                <c:pt idx="9">
                  <c:v>0.189</c:v>
                </c:pt>
                <c:pt idx="10">
                  <c:v>0.187</c:v>
                </c:pt>
                <c:pt idx="11">
                  <c:v>0.20899999999999999</c:v>
                </c:pt>
                <c:pt idx="12">
                  <c:v>0.22600000000000001</c:v>
                </c:pt>
                <c:pt idx="13">
                  <c:v>0.245</c:v>
                </c:pt>
                <c:pt idx="14">
                  <c:v>0.26700000000000002</c:v>
                </c:pt>
                <c:pt idx="15">
                  <c:v>0.3</c:v>
                </c:pt>
                <c:pt idx="16">
                  <c:v>0.34200000000000003</c:v>
                </c:pt>
                <c:pt idx="17">
                  <c:v>0.35099999999999998</c:v>
                </c:pt>
                <c:pt idx="18">
                  <c:v>0.38600000000000001</c:v>
                </c:pt>
                <c:pt idx="19">
                  <c:v>0.41899999999999998</c:v>
                </c:pt>
                <c:pt idx="20">
                  <c:v>0.45354499999999998</c:v>
                </c:pt>
                <c:pt idx="21">
                  <c:v>0.43870199999999998</c:v>
                </c:pt>
                <c:pt idx="22">
                  <c:v>0.46037499999999998</c:v>
                </c:pt>
                <c:pt idx="23">
                  <c:v>0.41062799999999999</c:v>
                </c:pt>
                <c:pt idx="24">
                  <c:v>0.40707399999999999</c:v>
                </c:pt>
                <c:pt idx="25">
                  <c:v>0.40127000000000002</c:v>
                </c:pt>
                <c:pt idx="26">
                  <c:v>0.40239999999999998</c:v>
                </c:pt>
                <c:pt idx="27">
                  <c:v>0.40290900000000002</c:v>
                </c:pt>
                <c:pt idx="28">
                  <c:v>0.400787</c:v>
                </c:pt>
                <c:pt idx="29">
                  <c:v>0.401532</c:v>
                </c:pt>
                <c:pt idx="30">
                  <c:v>0.40630699999999997</c:v>
                </c:pt>
                <c:pt idx="31">
                  <c:v>0.40714499999999998</c:v>
                </c:pt>
                <c:pt idx="32">
                  <c:v>0.40391500000000002</c:v>
                </c:pt>
                <c:pt idx="33">
                  <c:v>0.40516799999999997</c:v>
                </c:pt>
                <c:pt idx="34">
                  <c:v>0.40643099999999999</c:v>
                </c:pt>
                <c:pt idx="35">
                  <c:v>0.40348499999999998</c:v>
                </c:pt>
                <c:pt idx="36">
                  <c:v>0.39810299999999998</c:v>
                </c:pt>
                <c:pt idx="37">
                  <c:v>0.39582600000000001</c:v>
                </c:pt>
                <c:pt idx="38">
                  <c:v>0.394478</c:v>
                </c:pt>
                <c:pt idx="39">
                  <c:v>0.39521600000000001</c:v>
                </c:pt>
                <c:pt idx="40">
                  <c:v>0.39405299999999999</c:v>
                </c:pt>
                <c:pt idx="41">
                  <c:v>0.39062000000000002</c:v>
                </c:pt>
                <c:pt idx="42">
                  <c:v>0.39411000000000002</c:v>
                </c:pt>
                <c:pt idx="43">
                  <c:v>0.39765</c:v>
                </c:pt>
                <c:pt idx="44">
                  <c:v>0.400227</c:v>
                </c:pt>
                <c:pt idx="45">
                  <c:v>0.399005</c:v>
                </c:pt>
                <c:pt idx="46">
                  <c:v>0.39606400000000003</c:v>
                </c:pt>
                <c:pt idx="47">
                  <c:v>0.39309100000000002</c:v>
                </c:pt>
                <c:pt idx="48">
                  <c:v>0.39228000000000002</c:v>
                </c:pt>
                <c:pt idx="49">
                  <c:v>0.39277899999999999</c:v>
                </c:pt>
                <c:pt idx="50">
                  <c:v>0.392988</c:v>
                </c:pt>
              </c:numCache>
            </c:numRef>
          </c:val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natural gasoline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cat>
            <c:numRef>
              <c:f>Sheet1!$A$2:$A$52</c:f>
              <c:numCache>
                <c:formatCode>General</c:formatCode>
                <c:ptCount val="51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  <c:pt idx="24">
                  <c:v>2024</c:v>
                </c:pt>
                <c:pt idx="25">
                  <c:v>2025</c:v>
                </c:pt>
                <c:pt idx="26">
                  <c:v>2026</c:v>
                </c:pt>
                <c:pt idx="27">
                  <c:v>2027</c:v>
                </c:pt>
                <c:pt idx="28">
                  <c:v>2028</c:v>
                </c:pt>
                <c:pt idx="29">
                  <c:v>2029</c:v>
                </c:pt>
                <c:pt idx="30">
                  <c:v>2030</c:v>
                </c:pt>
                <c:pt idx="31">
                  <c:v>2031</c:v>
                </c:pt>
                <c:pt idx="32">
                  <c:v>2032</c:v>
                </c:pt>
                <c:pt idx="33">
                  <c:v>2033</c:v>
                </c:pt>
                <c:pt idx="34">
                  <c:v>2034</c:v>
                </c:pt>
                <c:pt idx="35">
                  <c:v>2035</c:v>
                </c:pt>
                <c:pt idx="36">
                  <c:v>2036</c:v>
                </c:pt>
                <c:pt idx="37">
                  <c:v>2037</c:v>
                </c:pt>
                <c:pt idx="38">
                  <c:v>2038</c:v>
                </c:pt>
                <c:pt idx="39">
                  <c:v>2039</c:v>
                </c:pt>
                <c:pt idx="40">
                  <c:v>2040</c:v>
                </c:pt>
                <c:pt idx="41">
                  <c:v>2041</c:v>
                </c:pt>
                <c:pt idx="42">
                  <c:v>2042</c:v>
                </c:pt>
                <c:pt idx="43">
                  <c:v>2043</c:v>
                </c:pt>
                <c:pt idx="44">
                  <c:v>2044</c:v>
                </c:pt>
                <c:pt idx="45">
                  <c:v>2045</c:v>
                </c:pt>
                <c:pt idx="46">
                  <c:v>2046</c:v>
                </c:pt>
                <c:pt idx="47">
                  <c:v>2047</c:v>
                </c:pt>
                <c:pt idx="48">
                  <c:v>2048</c:v>
                </c:pt>
                <c:pt idx="49">
                  <c:v>2049</c:v>
                </c:pt>
                <c:pt idx="50">
                  <c:v>2050</c:v>
                </c:pt>
              </c:numCache>
            </c:numRef>
          </c:cat>
          <c:val>
            <c:numRef>
              <c:f>Sheet1!$F$2:$F$52</c:f>
              <c:numCache>
                <c:formatCode>General</c:formatCode>
                <c:ptCount val="51"/>
                <c:pt idx="0">
                  <c:v>0.30599999999999999</c:v>
                </c:pt>
                <c:pt idx="1">
                  <c:v>0.30599999999999999</c:v>
                </c:pt>
                <c:pt idx="2">
                  <c:v>0.3</c:v>
                </c:pt>
                <c:pt idx="3">
                  <c:v>0.27600000000000002</c:v>
                </c:pt>
                <c:pt idx="4">
                  <c:v>0.27900000000000003</c:v>
                </c:pt>
                <c:pt idx="5">
                  <c:v>0.26600000000000001</c:v>
                </c:pt>
                <c:pt idx="6">
                  <c:v>0.26300000000000001</c:v>
                </c:pt>
                <c:pt idx="7">
                  <c:v>0.26400000000000001</c:v>
                </c:pt>
                <c:pt idx="8">
                  <c:v>0.26400000000000001</c:v>
                </c:pt>
                <c:pt idx="9">
                  <c:v>0.27100000000000002</c:v>
                </c:pt>
                <c:pt idx="10">
                  <c:v>0.27700000000000002</c:v>
                </c:pt>
                <c:pt idx="11">
                  <c:v>0.29199999999999998</c:v>
                </c:pt>
                <c:pt idx="12">
                  <c:v>0.31900000000000001</c:v>
                </c:pt>
                <c:pt idx="13">
                  <c:v>0.34799999999999998</c:v>
                </c:pt>
                <c:pt idx="14">
                  <c:v>0.39500000000000002</c:v>
                </c:pt>
                <c:pt idx="15">
                  <c:v>0.433</c:v>
                </c:pt>
                <c:pt idx="16">
                  <c:v>0.434</c:v>
                </c:pt>
                <c:pt idx="17">
                  <c:v>0.45200000000000001</c:v>
                </c:pt>
                <c:pt idx="18">
                  <c:v>0.504</c:v>
                </c:pt>
                <c:pt idx="19">
                  <c:v>0.55400000000000005</c:v>
                </c:pt>
                <c:pt idx="20">
                  <c:v>0.56100000000000005</c:v>
                </c:pt>
                <c:pt idx="21">
                  <c:v>0.54550500000000002</c:v>
                </c:pt>
                <c:pt idx="22">
                  <c:v>0.56206800000000001</c:v>
                </c:pt>
                <c:pt idx="23">
                  <c:v>0.62169700000000006</c:v>
                </c:pt>
                <c:pt idx="24">
                  <c:v>0.62505100000000002</c:v>
                </c:pt>
                <c:pt idx="25">
                  <c:v>0.62144699999999997</c:v>
                </c:pt>
                <c:pt idx="26">
                  <c:v>0.62684099999999998</c:v>
                </c:pt>
                <c:pt idx="27">
                  <c:v>0.62898399999999999</c:v>
                </c:pt>
                <c:pt idx="28">
                  <c:v>0.62524400000000002</c:v>
                </c:pt>
                <c:pt idx="29">
                  <c:v>0.62767499999999998</c:v>
                </c:pt>
                <c:pt idx="30">
                  <c:v>0.63431300000000002</c:v>
                </c:pt>
                <c:pt idx="31">
                  <c:v>0.63678000000000001</c:v>
                </c:pt>
                <c:pt idx="32">
                  <c:v>0.63447500000000001</c:v>
                </c:pt>
                <c:pt idx="33">
                  <c:v>0.63618399999999997</c:v>
                </c:pt>
                <c:pt idx="34">
                  <c:v>0.63891399999999998</c:v>
                </c:pt>
                <c:pt idx="35">
                  <c:v>0.636633</c:v>
                </c:pt>
                <c:pt idx="36">
                  <c:v>0.63199099999999997</c:v>
                </c:pt>
                <c:pt idx="37">
                  <c:v>0.63191600000000003</c:v>
                </c:pt>
                <c:pt idx="38">
                  <c:v>0.631328</c:v>
                </c:pt>
                <c:pt idx="39">
                  <c:v>0.63305699999999998</c:v>
                </c:pt>
                <c:pt idx="40">
                  <c:v>0.63387099999999996</c:v>
                </c:pt>
                <c:pt idx="41">
                  <c:v>0.63529899999999995</c:v>
                </c:pt>
                <c:pt idx="42">
                  <c:v>0.63967099999999999</c:v>
                </c:pt>
                <c:pt idx="43">
                  <c:v>0.64842999999999995</c:v>
                </c:pt>
                <c:pt idx="44">
                  <c:v>0.65445299999999995</c:v>
                </c:pt>
                <c:pt idx="45">
                  <c:v>0.65381900000000004</c:v>
                </c:pt>
                <c:pt idx="46">
                  <c:v>0.65629999999999999</c:v>
                </c:pt>
                <c:pt idx="47">
                  <c:v>0.65507099999999996</c:v>
                </c:pt>
                <c:pt idx="48">
                  <c:v>0.65287700000000004</c:v>
                </c:pt>
                <c:pt idx="49">
                  <c:v>0.65226600000000001</c:v>
                </c:pt>
                <c:pt idx="50">
                  <c:v>0.65080199999999999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806847968"/>
        <c:axId val="1806843616"/>
      </c:areaChart>
      <c:catAx>
        <c:axId val="180684796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806843616"/>
        <c:crosses val="autoZero"/>
        <c:auto val="1"/>
        <c:lblAlgn val="ctr"/>
        <c:lblOffset val="100"/>
        <c:tickLblSkip val="10"/>
        <c:tickMarkSkip val="10"/>
        <c:noMultiLvlLbl val="0"/>
      </c:catAx>
      <c:valAx>
        <c:axId val="1806843616"/>
        <c:scaling>
          <c:orientation val="minMax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low"/>
        <c:spPr>
          <a:noFill/>
          <a:ln w="22225">
            <a:solidFill>
              <a:schemeClr val="bg1">
                <a:lumMod val="65000"/>
              </a:schemeClr>
            </a:solidFill>
            <a:prstDash val="lgDash"/>
          </a:ln>
          <a:effectLst/>
        </c:spPr>
        <c:txPr>
          <a:bodyPr rot="-60000000" spcFirstLastPara="1" vertOverflow="ellipsis" vert="horz" wrap="square" anchor="ctr" anchorCtr="1"/>
          <a:lstStyle/>
          <a:p>
            <a:pPr algn="ctr">
              <a:defRPr lang="en-US" sz="12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806847968"/>
        <c:crossesAt val="21"/>
        <c:crossBetween val="midCat"/>
      </c:valAx>
      <c:spPr>
        <a:noFill/>
        <a:ln>
          <a:noFill/>
        </a:ln>
        <a:effectLst/>
      </c:spPr>
    </c:plotArea>
    <c:plotVisOnly val="1"/>
    <c:dispBlanksAs val="zero"/>
    <c:showDLblsOverMax val="0"/>
  </c:chart>
  <c:spPr>
    <a:noFill/>
    <a:ln w="0" cap="flat" cmpd="sng" algn="ctr">
      <a:solidFill>
        <a:schemeClr val="bg1"/>
      </a:solidFill>
      <a:round/>
    </a:ln>
    <a:effectLst/>
  </c:spPr>
  <c:txPr>
    <a:bodyPr/>
    <a:lstStyle/>
    <a:p>
      <a:pPr>
        <a:defRPr sz="1000">
          <a:solidFill>
            <a:sysClr val="windowText" lastClr="000000"/>
          </a:solidFill>
        </a:defRPr>
      </a:pPr>
      <a:endParaRPr lang="en-US"/>
    </a:p>
  </c:txPr>
  <c:externalData r:id="rId4">
    <c:autoUpdate val="0"/>
  </c:externalData>
  <c:userShapes r:id="rId5"/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7.7113769636502003E-2"/>
          <c:y val="0.11873737680558177"/>
          <c:w val="0.89773093011811023"/>
          <c:h val="0.78982919358071679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High Oil</c:v>
                </c:pt>
              </c:strCache>
            </c:strRef>
          </c:tx>
          <c:spPr>
            <a:ln w="22225" cap="rnd">
              <a:solidFill>
                <a:schemeClr val="accent5">
                  <a:lumMod val="75000"/>
                </a:schemeClr>
              </a:solidFill>
              <a:round/>
            </a:ln>
            <a:effectLst/>
          </c:spPr>
          <c:marker>
            <c:symbol val="none"/>
          </c:marker>
          <c:cat>
            <c:numRef>
              <c:f>Sheet1!$A$2:$A$42</c:f>
              <c:numCache>
                <c:formatCode>General</c:formatCode>
                <c:ptCount val="4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  <c:pt idx="16">
                  <c:v>2026</c:v>
                </c:pt>
                <c:pt idx="17">
                  <c:v>2027</c:v>
                </c:pt>
                <c:pt idx="18">
                  <c:v>2028</c:v>
                </c:pt>
                <c:pt idx="19">
                  <c:v>2029</c:v>
                </c:pt>
                <c:pt idx="20">
                  <c:v>2030</c:v>
                </c:pt>
                <c:pt idx="21">
                  <c:v>2031</c:v>
                </c:pt>
                <c:pt idx="22">
                  <c:v>2032</c:v>
                </c:pt>
                <c:pt idx="23">
                  <c:v>2033</c:v>
                </c:pt>
                <c:pt idx="24">
                  <c:v>2034</c:v>
                </c:pt>
                <c:pt idx="25">
                  <c:v>2035</c:v>
                </c:pt>
                <c:pt idx="26">
                  <c:v>2036</c:v>
                </c:pt>
                <c:pt idx="27">
                  <c:v>2037</c:v>
                </c:pt>
                <c:pt idx="28">
                  <c:v>2038</c:v>
                </c:pt>
                <c:pt idx="29">
                  <c:v>2039</c:v>
                </c:pt>
                <c:pt idx="30">
                  <c:v>2040</c:v>
                </c:pt>
                <c:pt idx="31">
                  <c:v>2041</c:v>
                </c:pt>
                <c:pt idx="32">
                  <c:v>2042</c:v>
                </c:pt>
                <c:pt idx="33">
                  <c:v>2043</c:v>
                </c:pt>
                <c:pt idx="34">
                  <c:v>2044</c:v>
                </c:pt>
                <c:pt idx="35">
                  <c:v>2045</c:v>
                </c:pt>
                <c:pt idx="36">
                  <c:v>2046</c:v>
                </c:pt>
                <c:pt idx="37">
                  <c:v>2047</c:v>
                </c:pt>
                <c:pt idx="38">
                  <c:v>2048</c:v>
                </c:pt>
                <c:pt idx="39">
                  <c:v>2049</c:v>
                </c:pt>
                <c:pt idx="40">
                  <c:v>2050</c:v>
                </c:pt>
              </c:numCache>
            </c:numRef>
          </c:cat>
          <c:val>
            <c:numRef>
              <c:f>Sheet1!$B$2:$B$42</c:f>
              <c:numCache>
                <c:formatCode>General</c:formatCode>
                <c:ptCount val="41"/>
                <c:pt idx="0">
                  <c:v>6.7015138094854654E-2</c:v>
                </c:pt>
                <c:pt idx="1">
                  <c:v>7.153057905009759E-2</c:v>
                </c:pt>
                <c:pt idx="2">
                  <c:v>7.3156688108197254E-2</c:v>
                </c:pt>
                <c:pt idx="3">
                  <c:v>7.7378669910786693E-2</c:v>
                </c:pt>
                <c:pt idx="4">
                  <c:v>7.747355444205839E-2</c:v>
                </c:pt>
                <c:pt idx="5">
                  <c:v>7.9986883198001249E-2</c:v>
                </c:pt>
                <c:pt idx="6">
                  <c:v>8.3564823420074347E-2</c:v>
                </c:pt>
                <c:pt idx="7">
                  <c:v>8.3216611500269419E-2</c:v>
                </c:pt>
                <c:pt idx="8">
                  <c:v>8.1473147725543885E-2</c:v>
                </c:pt>
                <c:pt idx="9">
                  <c:v>8.2291749275583359E-2</c:v>
                </c:pt>
                <c:pt idx="10">
                  <c:v>8.2923531426614155E-2</c:v>
                </c:pt>
                <c:pt idx="11">
                  <c:v>9.103392156159687E-2</c:v>
                </c:pt>
                <c:pt idx="12">
                  <c:v>9.3096073424079204E-2</c:v>
                </c:pt>
                <c:pt idx="13">
                  <c:v>9.2787598223555812E-2</c:v>
                </c:pt>
                <c:pt idx="14">
                  <c:v>9.3304254830103142E-2</c:v>
                </c:pt>
                <c:pt idx="15">
                  <c:v>9.3997037388359309E-2</c:v>
                </c:pt>
                <c:pt idx="16">
                  <c:v>9.478630100305252E-2</c:v>
                </c:pt>
                <c:pt idx="17">
                  <c:v>9.5813750103384596E-2</c:v>
                </c:pt>
                <c:pt idx="18">
                  <c:v>9.7579531247649634E-2</c:v>
                </c:pt>
                <c:pt idx="19">
                  <c:v>9.9375114371496431E-2</c:v>
                </c:pt>
                <c:pt idx="20">
                  <c:v>0.10158624413362008</c:v>
                </c:pt>
                <c:pt idx="21">
                  <c:v>0.10279458194446915</c:v>
                </c:pt>
                <c:pt idx="22">
                  <c:v>0.10424950272148557</c:v>
                </c:pt>
                <c:pt idx="23">
                  <c:v>0.10674851632758617</c:v>
                </c:pt>
                <c:pt idx="24">
                  <c:v>0.10809812975330624</c:v>
                </c:pt>
                <c:pt idx="25">
                  <c:v>0.10947311165397469</c:v>
                </c:pt>
                <c:pt idx="26">
                  <c:v>0.11082561974013341</c:v>
                </c:pt>
                <c:pt idx="27">
                  <c:v>0.11311837880758947</c:v>
                </c:pt>
                <c:pt idx="28">
                  <c:v>0.11444805954946018</c:v>
                </c:pt>
                <c:pt idx="29">
                  <c:v>0.11790153002687782</c:v>
                </c:pt>
                <c:pt idx="30">
                  <c:v>0.11881440314505845</c:v>
                </c:pt>
                <c:pt idx="31">
                  <c:v>0.11974146555224056</c:v>
                </c:pt>
                <c:pt idx="32">
                  <c:v>0.1249209208230211</c:v>
                </c:pt>
                <c:pt idx="33">
                  <c:v>0.12684743893470166</c:v>
                </c:pt>
                <c:pt idx="34">
                  <c:v>0.12995309270298316</c:v>
                </c:pt>
                <c:pt idx="35">
                  <c:v>0.13182806081985299</c:v>
                </c:pt>
                <c:pt idx="36">
                  <c:v>0.13539079486074265</c:v>
                </c:pt>
                <c:pt idx="37">
                  <c:v>0.13694511585640418</c:v>
                </c:pt>
                <c:pt idx="38">
                  <c:v>0.13788401893245933</c:v>
                </c:pt>
                <c:pt idx="39">
                  <c:v>0.13837365125103229</c:v>
                </c:pt>
                <c:pt idx="40">
                  <c:v>0.13897158350233638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Low Oil</c:v>
                </c:pt>
              </c:strCache>
            </c:strRef>
          </c:tx>
          <c:spPr>
            <a:ln w="22225" cap="rnd">
              <a:solidFill>
                <a:schemeClr val="accent5">
                  <a:lumMod val="40000"/>
                  <a:lumOff val="60000"/>
                </a:schemeClr>
              </a:solidFill>
              <a:round/>
            </a:ln>
            <a:effectLst/>
          </c:spPr>
          <c:marker>
            <c:symbol val="none"/>
          </c:marker>
          <c:cat>
            <c:numRef>
              <c:f>Sheet1!$A$2:$A$42</c:f>
              <c:numCache>
                <c:formatCode>General</c:formatCode>
                <c:ptCount val="4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  <c:pt idx="16">
                  <c:v>2026</c:v>
                </c:pt>
                <c:pt idx="17">
                  <c:v>2027</c:v>
                </c:pt>
                <c:pt idx="18">
                  <c:v>2028</c:v>
                </c:pt>
                <c:pt idx="19">
                  <c:v>2029</c:v>
                </c:pt>
                <c:pt idx="20">
                  <c:v>2030</c:v>
                </c:pt>
                <c:pt idx="21">
                  <c:v>2031</c:v>
                </c:pt>
                <c:pt idx="22">
                  <c:v>2032</c:v>
                </c:pt>
                <c:pt idx="23">
                  <c:v>2033</c:v>
                </c:pt>
                <c:pt idx="24">
                  <c:v>2034</c:v>
                </c:pt>
                <c:pt idx="25">
                  <c:v>2035</c:v>
                </c:pt>
                <c:pt idx="26">
                  <c:v>2036</c:v>
                </c:pt>
                <c:pt idx="27">
                  <c:v>2037</c:v>
                </c:pt>
                <c:pt idx="28">
                  <c:v>2038</c:v>
                </c:pt>
                <c:pt idx="29">
                  <c:v>2039</c:v>
                </c:pt>
                <c:pt idx="30">
                  <c:v>2040</c:v>
                </c:pt>
                <c:pt idx="31">
                  <c:v>2041</c:v>
                </c:pt>
                <c:pt idx="32">
                  <c:v>2042</c:v>
                </c:pt>
                <c:pt idx="33">
                  <c:v>2043</c:v>
                </c:pt>
                <c:pt idx="34">
                  <c:v>2044</c:v>
                </c:pt>
                <c:pt idx="35">
                  <c:v>2045</c:v>
                </c:pt>
                <c:pt idx="36">
                  <c:v>2046</c:v>
                </c:pt>
                <c:pt idx="37">
                  <c:v>2047</c:v>
                </c:pt>
                <c:pt idx="38">
                  <c:v>2048</c:v>
                </c:pt>
                <c:pt idx="39">
                  <c:v>2049</c:v>
                </c:pt>
                <c:pt idx="40">
                  <c:v>2050</c:v>
                </c:pt>
              </c:numCache>
            </c:numRef>
          </c:cat>
          <c:val>
            <c:numRef>
              <c:f>Sheet1!$C$2:$C$42</c:f>
              <c:numCache>
                <c:formatCode>General</c:formatCode>
                <c:ptCount val="41"/>
                <c:pt idx="0">
                  <c:v>6.7015138094854654E-2</c:v>
                </c:pt>
                <c:pt idx="1">
                  <c:v>7.153057905009759E-2</c:v>
                </c:pt>
                <c:pt idx="2">
                  <c:v>7.3156688108197254E-2</c:v>
                </c:pt>
                <c:pt idx="3">
                  <c:v>7.7378669910786693E-2</c:v>
                </c:pt>
                <c:pt idx="4">
                  <c:v>7.747355444205839E-2</c:v>
                </c:pt>
                <c:pt idx="5">
                  <c:v>7.9986883198001249E-2</c:v>
                </c:pt>
                <c:pt idx="6">
                  <c:v>8.3532295539033463E-2</c:v>
                </c:pt>
                <c:pt idx="7">
                  <c:v>8.3107459010083914E-2</c:v>
                </c:pt>
                <c:pt idx="8">
                  <c:v>8.1443404837973521E-2</c:v>
                </c:pt>
                <c:pt idx="9">
                  <c:v>8.1926262010065587E-2</c:v>
                </c:pt>
                <c:pt idx="10">
                  <c:v>8.2930210652509009E-2</c:v>
                </c:pt>
                <c:pt idx="11">
                  <c:v>9.0296192964464478E-2</c:v>
                </c:pt>
                <c:pt idx="12">
                  <c:v>9.0347330712389665E-2</c:v>
                </c:pt>
                <c:pt idx="13">
                  <c:v>9.1496285600220634E-2</c:v>
                </c:pt>
                <c:pt idx="14">
                  <c:v>9.1887285300124286E-2</c:v>
                </c:pt>
                <c:pt idx="15">
                  <c:v>9.2329539188779189E-2</c:v>
                </c:pt>
                <c:pt idx="16">
                  <c:v>9.2805913482411795E-2</c:v>
                </c:pt>
                <c:pt idx="17">
                  <c:v>9.3452705003306047E-2</c:v>
                </c:pt>
                <c:pt idx="18">
                  <c:v>9.4179648317462256E-2</c:v>
                </c:pt>
                <c:pt idx="19">
                  <c:v>9.4961003270981725E-2</c:v>
                </c:pt>
                <c:pt idx="20">
                  <c:v>9.5636429804392423E-2</c:v>
                </c:pt>
                <c:pt idx="21">
                  <c:v>9.5960057032374202E-2</c:v>
                </c:pt>
                <c:pt idx="22">
                  <c:v>9.627100632747683E-2</c:v>
                </c:pt>
                <c:pt idx="23">
                  <c:v>9.6498770073621995E-2</c:v>
                </c:pt>
                <c:pt idx="24">
                  <c:v>9.6605988019956721E-2</c:v>
                </c:pt>
                <c:pt idx="25">
                  <c:v>9.6635408405102804E-2</c:v>
                </c:pt>
                <c:pt idx="26">
                  <c:v>9.6643745570934095E-2</c:v>
                </c:pt>
                <c:pt idx="27">
                  <c:v>9.6633436891679761E-2</c:v>
                </c:pt>
                <c:pt idx="28">
                  <c:v>9.6559288249629158E-2</c:v>
                </c:pt>
                <c:pt idx="29">
                  <c:v>9.6448081545372238E-2</c:v>
                </c:pt>
                <c:pt idx="30">
                  <c:v>9.6333692222688047E-2</c:v>
                </c:pt>
                <c:pt idx="31">
                  <c:v>9.6152222797916423E-2</c:v>
                </c:pt>
                <c:pt idx="32">
                  <c:v>9.5956682560665682E-2</c:v>
                </c:pt>
                <c:pt idx="33">
                  <c:v>9.5744468975382052E-2</c:v>
                </c:pt>
                <c:pt idx="34">
                  <c:v>9.5754117539101583E-2</c:v>
                </c:pt>
                <c:pt idx="35">
                  <c:v>9.5305648988593075E-2</c:v>
                </c:pt>
                <c:pt idx="36">
                  <c:v>9.5058294188445844E-2</c:v>
                </c:pt>
                <c:pt idx="37">
                  <c:v>9.5085424904319857E-2</c:v>
                </c:pt>
                <c:pt idx="38">
                  <c:v>9.5085554895013275E-2</c:v>
                </c:pt>
                <c:pt idx="39">
                  <c:v>9.5255648673751137E-2</c:v>
                </c:pt>
                <c:pt idx="40">
                  <c:v>9.5382500928534772E-2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Reference</c:v>
                </c:pt>
              </c:strCache>
            </c:strRef>
          </c:tx>
          <c:spPr>
            <a:ln w="22225" cap="rnd">
              <a:solidFill>
                <a:schemeClr val="tx1"/>
              </a:solidFill>
              <a:round/>
            </a:ln>
            <a:effectLst/>
          </c:spPr>
          <c:marker>
            <c:symbol val="none"/>
          </c:marker>
          <c:cat>
            <c:numRef>
              <c:f>Sheet1!$A$2:$A$42</c:f>
              <c:numCache>
                <c:formatCode>General</c:formatCode>
                <c:ptCount val="4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  <c:pt idx="16">
                  <c:v>2026</c:v>
                </c:pt>
                <c:pt idx="17">
                  <c:v>2027</c:v>
                </c:pt>
                <c:pt idx="18">
                  <c:v>2028</c:v>
                </c:pt>
                <c:pt idx="19">
                  <c:v>2029</c:v>
                </c:pt>
                <c:pt idx="20">
                  <c:v>2030</c:v>
                </c:pt>
                <c:pt idx="21">
                  <c:v>2031</c:v>
                </c:pt>
                <c:pt idx="22">
                  <c:v>2032</c:v>
                </c:pt>
                <c:pt idx="23">
                  <c:v>2033</c:v>
                </c:pt>
                <c:pt idx="24">
                  <c:v>2034</c:v>
                </c:pt>
                <c:pt idx="25">
                  <c:v>2035</c:v>
                </c:pt>
                <c:pt idx="26">
                  <c:v>2036</c:v>
                </c:pt>
                <c:pt idx="27">
                  <c:v>2037</c:v>
                </c:pt>
                <c:pt idx="28">
                  <c:v>2038</c:v>
                </c:pt>
                <c:pt idx="29">
                  <c:v>2039</c:v>
                </c:pt>
                <c:pt idx="30">
                  <c:v>2040</c:v>
                </c:pt>
                <c:pt idx="31">
                  <c:v>2041</c:v>
                </c:pt>
                <c:pt idx="32">
                  <c:v>2042</c:v>
                </c:pt>
                <c:pt idx="33">
                  <c:v>2043</c:v>
                </c:pt>
                <c:pt idx="34">
                  <c:v>2044</c:v>
                </c:pt>
                <c:pt idx="35">
                  <c:v>2045</c:v>
                </c:pt>
                <c:pt idx="36">
                  <c:v>2046</c:v>
                </c:pt>
                <c:pt idx="37">
                  <c:v>2047</c:v>
                </c:pt>
                <c:pt idx="38">
                  <c:v>2048</c:v>
                </c:pt>
                <c:pt idx="39">
                  <c:v>2049</c:v>
                </c:pt>
                <c:pt idx="40">
                  <c:v>2050</c:v>
                </c:pt>
              </c:numCache>
            </c:numRef>
          </c:cat>
          <c:val>
            <c:numRef>
              <c:f>Sheet1!$D$2:$D$42</c:f>
              <c:numCache>
                <c:formatCode>General</c:formatCode>
                <c:ptCount val="41"/>
                <c:pt idx="0">
                  <c:v>6.7015138094854654E-2</c:v>
                </c:pt>
                <c:pt idx="1">
                  <c:v>7.153057905009759E-2</c:v>
                </c:pt>
                <c:pt idx="2">
                  <c:v>7.3156688108197254E-2</c:v>
                </c:pt>
                <c:pt idx="3">
                  <c:v>7.7378669910786693E-2</c:v>
                </c:pt>
                <c:pt idx="4">
                  <c:v>7.747355444205839E-2</c:v>
                </c:pt>
                <c:pt idx="5">
                  <c:v>7.9986883198001249E-2</c:v>
                </c:pt>
                <c:pt idx="6">
                  <c:v>8.3562964684014862E-2</c:v>
                </c:pt>
                <c:pt idx="7">
                  <c:v>8.3269956123470101E-2</c:v>
                </c:pt>
                <c:pt idx="8">
                  <c:v>8.1812794766468869E-2</c:v>
                </c:pt>
                <c:pt idx="9">
                  <c:v>8.1981012658227853E-2</c:v>
                </c:pt>
                <c:pt idx="10">
                  <c:v>8.2877547525261192E-2</c:v>
                </c:pt>
                <c:pt idx="11">
                  <c:v>8.6862887903736558E-2</c:v>
                </c:pt>
                <c:pt idx="12">
                  <c:v>9.1393781934328858E-2</c:v>
                </c:pt>
                <c:pt idx="13">
                  <c:v>9.256733109739948E-2</c:v>
                </c:pt>
                <c:pt idx="14">
                  <c:v>9.2832601530284206E-2</c:v>
                </c:pt>
                <c:pt idx="15">
                  <c:v>9.314947478116431E-2</c:v>
                </c:pt>
                <c:pt idx="16">
                  <c:v>9.3839508903836424E-2</c:v>
                </c:pt>
                <c:pt idx="17">
                  <c:v>9.4580580380360199E-2</c:v>
                </c:pt>
                <c:pt idx="18">
                  <c:v>9.539055058130276E-2</c:v>
                </c:pt>
                <c:pt idx="19">
                  <c:v>9.6246387592686292E-2</c:v>
                </c:pt>
                <c:pt idx="20">
                  <c:v>9.7147870241585277E-2</c:v>
                </c:pt>
                <c:pt idx="21">
                  <c:v>9.7559382163998745E-2</c:v>
                </c:pt>
                <c:pt idx="22">
                  <c:v>9.8056596995766535E-2</c:v>
                </c:pt>
                <c:pt idx="23">
                  <c:v>9.8468407051288953E-2</c:v>
                </c:pt>
                <c:pt idx="24">
                  <c:v>9.8793556251384015E-2</c:v>
                </c:pt>
                <c:pt idx="25">
                  <c:v>9.9076293449621419E-2</c:v>
                </c:pt>
                <c:pt idx="26">
                  <c:v>9.9339507761491502E-2</c:v>
                </c:pt>
                <c:pt idx="27">
                  <c:v>9.9580757519537488E-2</c:v>
                </c:pt>
                <c:pt idx="28">
                  <c:v>9.9748486678840773E-2</c:v>
                </c:pt>
                <c:pt idx="29">
                  <c:v>9.9888711272365219E-2</c:v>
                </c:pt>
                <c:pt idx="30">
                  <c:v>0.10001281867121099</c:v>
                </c:pt>
                <c:pt idx="31">
                  <c:v>0.10009096582122916</c:v>
                </c:pt>
                <c:pt idx="32">
                  <c:v>9.9978161821078992E-2</c:v>
                </c:pt>
                <c:pt idx="33">
                  <c:v>9.9852707047613759E-2</c:v>
                </c:pt>
                <c:pt idx="34">
                  <c:v>0.1000105850248576</c:v>
                </c:pt>
                <c:pt idx="35">
                  <c:v>0.1002957552169591</c:v>
                </c:pt>
                <c:pt idx="36">
                  <c:v>0.10054853680022624</c:v>
                </c:pt>
                <c:pt idx="37">
                  <c:v>0.10085306232620292</c:v>
                </c:pt>
                <c:pt idx="38">
                  <c:v>0.10111711039033622</c:v>
                </c:pt>
                <c:pt idx="39">
                  <c:v>0.10162034128809826</c:v>
                </c:pt>
                <c:pt idx="40">
                  <c:v>0.10209938489633578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806844704"/>
        <c:axId val="1984716144"/>
      </c:lineChart>
      <c:catAx>
        <c:axId val="180684470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984716144"/>
        <c:crosses val="autoZero"/>
        <c:auto val="1"/>
        <c:lblAlgn val="ctr"/>
        <c:lblOffset val="100"/>
        <c:tickLblSkip val="10"/>
        <c:tickMarkSkip val="10"/>
        <c:noMultiLvlLbl val="0"/>
      </c:catAx>
      <c:valAx>
        <c:axId val="1984716144"/>
        <c:scaling>
          <c:orientation val="minMax"/>
          <c:max val="0.15000000000000002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0"/>
        <c:majorTickMark val="none"/>
        <c:minorTickMark val="none"/>
        <c:tickLblPos val="low"/>
        <c:spPr>
          <a:noFill/>
          <a:ln w="22225">
            <a:solidFill>
              <a:schemeClr val="bg2">
                <a:lumMod val="40000"/>
                <a:lumOff val="60000"/>
              </a:schemeClr>
            </a:solidFill>
            <a:prstDash val="lgDash"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806844704"/>
        <c:crossesAt val="11"/>
        <c:crossBetween val="midCat"/>
        <c:majorUnit val="5.000000000000001E-2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400"/>
      </a:pPr>
      <a:endParaRPr lang="en-US"/>
    </a:p>
  </c:txPr>
  <c:externalData r:id="rId3">
    <c:autoUpdate val="0"/>
  </c:externalData>
  <c:userShapes r:id="rId4"/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189247311827957"/>
          <c:y val="6.5687904196170779E-2"/>
          <c:w val="0.76215053763440865"/>
          <c:h val="0.83878938748237897"/>
        </c:manualLayout>
      </c:layout>
      <c:areaChart>
        <c:grouping val="stacked"/>
        <c:varyColors val="0"/>
        <c:ser>
          <c:idx val="4"/>
          <c:order val="0"/>
          <c:tx>
            <c:strRef>
              <c:f>Sheet1!$B$1</c:f>
              <c:strCache>
                <c:ptCount val="1"/>
                <c:pt idx="0">
                  <c:v>Other Biomass</c:v>
                </c:pt>
              </c:strCache>
            </c:strRef>
          </c:tx>
          <c:spPr>
            <a:solidFill>
              <a:schemeClr val="bg2">
                <a:lumMod val="60000"/>
                <a:lumOff val="40000"/>
              </a:schemeClr>
            </a:solidFill>
            <a:ln>
              <a:noFill/>
            </a:ln>
            <a:effectLst/>
          </c:spPr>
          <c:cat>
            <c:numRef>
              <c:f>Sheet1!$A$2:$A$42</c:f>
              <c:numCache>
                <c:formatCode>General</c:formatCode>
                <c:ptCount val="4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  <c:pt idx="16">
                  <c:v>2026</c:v>
                </c:pt>
                <c:pt idx="17">
                  <c:v>2027</c:v>
                </c:pt>
                <c:pt idx="18">
                  <c:v>2028</c:v>
                </c:pt>
                <c:pt idx="19">
                  <c:v>2029</c:v>
                </c:pt>
                <c:pt idx="20">
                  <c:v>2030</c:v>
                </c:pt>
                <c:pt idx="21">
                  <c:v>2031</c:v>
                </c:pt>
                <c:pt idx="22">
                  <c:v>2032</c:v>
                </c:pt>
                <c:pt idx="23">
                  <c:v>2033</c:v>
                </c:pt>
                <c:pt idx="24">
                  <c:v>2034</c:v>
                </c:pt>
                <c:pt idx="25">
                  <c:v>2035</c:v>
                </c:pt>
                <c:pt idx="26">
                  <c:v>2036</c:v>
                </c:pt>
                <c:pt idx="27">
                  <c:v>2037</c:v>
                </c:pt>
                <c:pt idx="28">
                  <c:v>2038</c:v>
                </c:pt>
                <c:pt idx="29">
                  <c:v>2039</c:v>
                </c:pt>
                <c:pt idx="30">
                  <c:v>2040</c:v>
                </c:pt>
                <c:pt idx="31">
                  <c:v>2041</c:v>
                </c:pt>
                <c:pt idx="32">
                  <c:v>2042</c:v>
                </c:pt>
                <c:pt idx="33">
                  <c:v>2043</c:v>
                </c:pt>
                <c:pt idx="34">
                  <c:v>2044</c:v>
                </c:pt>
                <c:pt idx="35">
                  <c:v>2045</c:v>
                </c:pt>
                <c:pt idx="36">
                  <c:v>2046</c:v>
                </c:pt>
                <c:pt idx="37">
                  <c:v>2047</c:v>
                </c:pt>
                <c:pt idx="38">
                  <c:v>2048</c:v>
                </c:pt>
                <c:pt idx="39">
                  <c:v>2049</c:v>
                </c:pt>
                <c:pt idx="40">
                  <c:v>2050</c:v>
                </c:pt>
              </c:numCache>
            </c:numRef>
          </c:cat>
          <c:val>
            <c:numRef>
              <c:f>Sheet1!$B$2:$B$42</c:f>
              <c:numCache>
                <c:formatCode>General</c:formatCode>
                <c:ptCount val="41"/>
                <c:pt idx="0">
                  <c:v>0</c:v>
                </c:pt>
                <c:pt idx="1">
                  <c:v>4.8900000000000002E-3</c:v>
                </c:pt>
                <c:pt idx="2">
                  <c:v>6.548E-3</c:v>
                </c:pt>
                <c:pt idx="3">
                  <c:v>2.5141E-2</c:v>
                </c:pt>
                <c:pt idx="4">
                  <c:v>2.3198E-2</c:v>
                </c:pt>
                <c:pt idx="5">
                  <c:v>3.1243E-2</c:v>
                </c:pt>
                <c:pt idx="6">
                  <c:v>3.2048E-2</c:v>
                </c:pt>
                <c:pt idx="7">
                  <c:v>2.7966999999999999E-2</c:v>
                </c:pt>
                <c:pt idx="8">
                  <c:v>2.9693000000000001E-2</c:v>
                </c:pt>
                <c:pt idx="9">
                  <c:v>3.8308000000000002E-2</c:v>
                </c:pt>
                <c:pt idx="10">
                  <c:v>5.0078999999999999E-2</c:v>
                </c:pt>
                <c:pt idx="11">
                  <c:v>7.9193E-2</c:v>
                </c:pt>
                <c:pt idx="12">
                  <c:v>0.102801</c:v>
                </c:pt>
                <c:pt idx="13">
                  <c:v>0.118953</c:v>
                </c:pt>
                <c:pt idx="14">
                  <c:v>0.12064999999999999</c:v>
                </c:pt>
                <c:pt idx="15">
                  <c:v>0.120585</c:v>
                </c:pt>
                <c:pt idx="16">
                  <c:v>0.121568</c:v>
                </c:pt>
                <c:pt idx="17">
                  <c:v>0.12212000000000001</c:v>
                </c:pt>
                <c:pt idx="18">
                  <c:v>0.124544</c:v>
                </c:pt>
                <c:pt idx="19">
                  <c:v>0.127189</c:v>
                </c:pt>
                <c:pt idx="20">
                  <c:v>0.12892100000000001</c:v>
                </c:pt>
                <c:pt idx="21">
                  <c:v>0.12690499999999999</c:v>
                </c:pt>
                <c:pt idx="22">
                  <c:v>0.124616</c:v>
                </c:pt>
                <c:pt idx="23">
                  <c:v>0.122028</c:v>
                </c:pt>
                <c:pt idx="24">
                  <c:v>0.11994299999999999</c:v>
                </c:pt>
                <c:pt idx="25">
                  <c:v>0.115881</c:v>
                </c:pt>
                <c:pt idx="26">
                  <c:v>0.114546</c:v>
                </c:pt>
                <c:pt idx="27">
                  <c:v>0.114273</c:v>
                </c:pt>
                <c:pt idx="28">
                  <c:v>0.114353</c:v>
                </c:pt>
                <c:pt idx="29">
                  <c:v>0.11342099999999999</c:v>
                </c:pt>
                <c:pt idx="30">
                  <c:v>0.11272699999999999</c:v>
                </c:pt>
                <c:pt idx="31">
                  <c:v>0.11021499999999999</c:v>
                </c:pt>
                <c:pt idx="32">
                  <c:v>0.109415</c:v>
                </c:pt>
                <c:pt idx="33">
                  <c:v>0.109011</c:v>
                </c:pt>
                <c:pt idx="34">
                  <c:v>0.10628</c:v>
                </c:pt>
                <c:pt idx="35">
                  <c:v>0.106476</c:v>
                </c:pt>
                <c:pt idx="36">
                  <c:v>0.107089</c:v>
                </c:pt>
                <c:pt idx="37">
                  <c:v>0.10759000000000001</c:v>
                </c:pt>
                <c:pt idx="38">
                  <c:v>0.108156</c:v>
                </c:pt>
                <c:pt idx="39">
                  <c:v>0.10872900000000001</c:v>
                </c:pt>
                <c:pt idx="40">
                  <c:v>0.10915</c:v>
                </c:pt>
              </c:numCache>
            </c:numRef>
          </c:val>
        </c:ser>
        <c:ser>
          <c:idx val="3"/>
          <c:order val="1"/>
          <c:tx>
            <c:strRef>
              <c:f>Sheet1!$C$1</c:f>
              <c:strCache>
                <c:ptCount val="1"/>
                <c:pt idx="0">
                  <c:v>Total Ethanol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cat>
            <c:numRef>
              <c:f>Sheet1!$A$2:$A$42</c:f>
              <c:numCache>
                <c:formatCode>General</c:formatCode>
                <c:ptCount val="4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  <c:pt idx="16">
                  <c:v>2026</c:v>
                </c:pt>
                <c:pt idx="17">
                  <c:v>2027</c:v>
                </c:pt>
                <c:pt idx="18">
                  <c:v>2028</c:v>
                </c:pt>
                <c:pt idx="19">
                  <c:v>2029</c:v>
                </c:pt>
                <c:pt idx="20">
                  <c:v>2030</c:v>
                </c:pt>
                <c:pt idx="21">
                  <c:v>2031</c:v>
                </c:pt>
                <c:pt idx="22">
                  <c:v>2032</c:v>
                </c:pt>
                <c:pt idx="23">
                  <c:v>2033</c:v>
                </c:pt>
                <c:pt idx="24">
                  <c:v>2034</c:v>
                </c:pt>
                <c:pt idx="25">
                  <c:v>2035</c:v>
                </c:pt>
                <c:pt idx="26">
                  <c:v>2036</c:v>
                </c:pt>
                <c:pt idx="27">
                  <c:v>2037</c:v>
                </c:pt>
                <c:pt idx="28">
                  <c:v>2038</c:v>
                </c:pt>
                <c:pt idx="29">
                  <c:v>2039</c:v>
                </c:pt>
                <c:pt idx="30">
                  <c:v>2040</c:v>
                </c:pt>
                <c:pt idx="31">
                  <c:v>2041</c:v>
                </c:pt>
                <c:pt idx="32">
                  <c:v>2042</c:v>
                </c:pt>
                <c:pt idx="33">
                  <c:v>2043</c:v>
                </c:pt>
                <c:pt idx="34">
                  <c:v>2044</c:v>
                </c:pt>
                <c:pt idx="35">
                  <c:v>2045</c:v>
                </c:pt>
                <c:pt idx="36">
                  <c:v>2046</c:v>
                </c:pt>
                <c:pt idx="37">
                  <c:v>2047</c:v>
                </c:pt>
                <c:pt idx="38">
                  <c:v>2048</c:v>
                </c:pt>
                <c:pt idx="39">
                  <c:v>2049</c:v>
                </c:pt>
                <c:pt idx="40">
                  <c:v>2050</c:v>
                </c:pt>
              </c:numCache>
            </c:numRef>
          </c:cat>
          <c:val>
            <c:numRef>
              <c:f>Sheet1!$C$2:$C$42</c:f>
              <c:numCache>
                <c:formatCode>General</c:formatCode>
                <c:ptCount val="41"/>
                <c:pt idx="0">
                  <c:v>0.81672100000000003</c:v>
                </c:pt>
                <c:pt idx="1">
                  <c:v>0.81848600000000005</c:v>
                </c:pt>
                <c:pt idx="2">
                  <c:v>0.82258600000000004</c:v>
                </c:pt>
                <c:pt idx="3">
                  <c:v>0.83041200000000004</c:v>
                </c:pt>
                <c:pt idx="4">
                  <c:v>0.86074300000000004</c:v>
                </c:pt>
                <c:pt idx="5">
                  <c:v>0.89394700000000005</c:v>
                </c:pt>
                <c:pt idx="6">
                  <c:v>0.90402499999999997</c:v>
                </c:pt>
                <c:pt idx="7">
                  <c:v>0.92810400000000004</c:v>
                </c:pt>
                <c:pt idx="8">
                  <c:v>0.91585499999999997</c:v>
                </c:pt>
                <c:pt idx="9">
                  <c:v>0.92037800000000003</c:v>
                </c:pt>
                <c:pt idx="10">
                  <c:v>0.80141700000000005</c:v>
                </c:pt>
                <c:pt idx="11">
                  <c:v>0.87545200000000001</c:v>
                </c:pt>
                <c:pt idx="12">
                  <c:v>0.88231199999999999</c:v>
                </c:pt>
                <c:pt idx="13">
                  <c:v>0.88618699999999995</c:v>
                </c:pt>
                <c:pt idx="14">
                  <c:v>0.88464900000000002</c:v>
                </c:pt>
                <c:pt idx="15">
                  <c:v>0.88719999999999999</c:v>
                </c:pt>
                <c:pt idx="16">
                  <c:v>0.88943799999999995</c:v>
                </c:pt>
                <c:pt idx="17">
                  <c:v>0.89128700000000005</c:v>
                </c:pt>
                <c:pt idx="18">
                  <c:v>0.89289300000000005</c:v>
                </c:pt>
                <c:pt idx="19">
                  <c:v>0.89405800000000002</c:v>
                </c:pt>
                <c:pt idx="20">
                  <c:v>0.89673099999999994</c:v>
                </c:pt>
                <c:pt idx="21">
                  <c:v>0.89956999999999998</c:v>
                </c:pt>
                <c:pt idx="22">
                  <c:v>0.90311300000000005</c:v>
                </c:pt>
                <c:pt idx="23">
                  <c:v>0.90760200000000002</c:v>
                </c:pt>
                <c:pt idx="24">
                  <c:v>0.913524</c:v>
                </c:pt>
                <c:pt idx="25">
                  <c:v>0.92034700000000003</c:v>
                </c:pt>
                <c:pt idx="26">
                  <c:v>0.92620800000000003</c:v>
                </c:pt>
                <c:pt idx="27">
                  <c:v>0.931898</c:v>
                </c:pt>
                <c:pt idx="28">
                  <c:v>0.93803300000000001</c:v>
                </c:pt>
                <c:pt idx="29">
                  <c:v>0.94447099999999995</c:v>
                </c:pt>
                <c:pt idx="30">
                  <c:v>0.95175900000000002</c:v>
                </c:pt>
                <c:pt idx="31">
                  <c:v>0.95872800000000002</c:v>
                </c:pt>
                <c:pt idx="32">
                  <c:v>0.96594400000000002</c:v>
                </c:pt>
                <c:pt idx="33">
                  <c:v>0.97316199999999997</c:v>
                </c:pt>
                <c:pt idx="34">
                  <c:v>0.97989599999999999</c:v>
                </c:pt>
                <c:pt idx="35">
                  <c:v>0.98640099999999997</c:v>
                </c:pt>
                <c:pt idx="36">
                  <c:v>0.99425300000000005</c:v>
                </c:pt>
                <c:pt idx="37">
                  <c:v>1.0018229999999999</c:v>
                </c:pt>
                <c:pt idx="38">
                  <c:v>1.0103260000000001</c:v>
                </c:pt>
                <c:pt idx="39">
                  <c:v>1.0194620000000001</c:v>
                </c:pt>
                <c:pt idx="40">
                  <c:v>1.029007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Total Biodiesal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cat>
            <c:numRef>
              <c:f>Sheet1!$A$2:$A$42</c:f>
              <c:numCache>
                <c:formatCode>General</c:formatCode>
                <c:ptCount val="4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  <c:pt idx="16">
                  <c:v>2026</c:v>
                </c:pt>
                <c:pt idx="17">
                  <c:v>2027</c:v>
                </c:pt>
                <c:pt idx="18">
                  <c:v>2028</c:v>
                </c:pt>
                <c:pt idx="19">
                  <c:v>2029</c:v>
                </c:pt>
                <c:pt idx="20">
                  <c:v>2030</c:v>
                </c:pt>
                <c:pt idx="21">
                  <c:v>2031</c:v>
                </c:pt>
                <c:pt idx="22">
                  <c:v>2032</c:v>
                </c:pt>
                <c:pt idx="23">
                  <c:v>2033</c:v>
                </c:pt>
                <c:pt idx="24">
                  <c:v>2034</c:v>
                </c:pt>
                <c:pt idx="25">
                  <c:v>2035</c:v>
                </c:pt>
                <c:pt idx="26">
                  <c:v>2036</c:v>
                </c:pt>
                <c:pt idx="27">
                  <c:v>2037</c:v>
                </c:pt>
                <c:pt idx="28">
                  <c:v>2038</c:v>
                </c:pt>
                <c:pt idx="29">
                  <c:v>2039</c:v>
                </c:pt>
                <c:pt idx="30">
                  <c:v>2040</c:v>
                </c:pt>
                <c:pt idx="31">
                  <c:v>2041</c:v>
                </c:pt>
                <c:pt idx="32">
                  <c:v>2042</c:v>
                </c:pt>
                <c:pt idx="33">
                  <c:v>2043</c:v>
                </c:pt>
                <c:pt idx="34">
                  <c:v>2044</c:v>
                </c:pt>
                <c:pt idx="35">
                  <c:v>2045</c:v>
                </c:pt>
                <c:pt idx="36">
                  <c:v>2046</c:v>
                </c:pt>
                <c:pt idx="37">
                  <c:v>2047</c:v>
                </c:pt>
                <c:pt idx="38">
                  <c:v>2048</c:v>
                </c:pt>
                <c:pt idx="39">
                  <c:v>2049</c:v>
                </c:pt>
                <c:pt idx="40">
                  <c:v>2050</c:v>
                </c:pt>
              </c:numCache>
            </c:numRef>
          </c:cat>
          <c:val>
            <c:numRef>
              <c:f>Sheet1!$D$2:$D$42</c:f>
              <c:numCache>
                <c:formatCode>General</c:formatCode>
                <c:ptCount val="41"/>
                <c:pt idx="0">
                  <c:v>1.554E-2</c:v>
                </c:pt>
                <c:pt idx="1">
                  <c:v>5.6163999999999999E-2</c:v>
                </c:pt>
                <c:pt idx="2">
                  <c:v>5.7964000000000002E-2</c:v>
                </c:pt>
                <c:pt idx="3">
                  <c:v>9.8526000000000002E-2</c:v>
                </c:pt>
                <c:pt idx="4">
                  <c:v>9.0134000000000006E-2</c:v>
                </c:pt>
                <c:pt idx="5">
                  <c:v>9.9281999999999995E-2</c:v>
                </c:pt>
                <c:pt idx="6">
                  <c:v>0.14249600000000001</c:v>
                </c:pt>
                <c:pt idx="7">
                  <c:v>0.12357799999999999</c:v>
                </c:pt>
                <c:pt idx="8">
                  <c:v>0.125107</c:v>
                </c:pt>
                <c:pt idx="9">
                  <c:v>0.11569500000000001</c:v>
                </c:pt>
                <c:pt idx="10">
                  <c:v>0.116963</c:v>
                </c:pt>
                <c:pt idx="11">
                  <c:v>0.13539799999999999</c:v>
                </c:pt>
                <c:pt idx="12">
                  <c:v>0.12102499999999999</c:v>
                </c:pt>
                <c:pt idx="13">
                  <c:v>0.11717</c:v>
                </c:pt>
                <c:pt idx="14">
                  <c:v>0.12024600000000001</c:v>
                </c:pt>
                <c:pt idx="15">
                  <c:v>0.122499</c:v>
                </c:pt>
                <c:pt idx="16">
                  <c:v>0.12383</c:v>
                </c:pt>
                <c:pt idx="17">
                  <c:v>0.12590100000000001</c:v>
                </c:pt>
                <c:pt idx="18">
                  <c:v>0.12606300000000001</c:v>
                </c:pt>
                <c:pt idx="19">
                  <c:v>0.126246</c:v>
                </c:pt>
                <c:pt idx="20">
                  <c:v>0.12642900000000001</c:v>
                </c:pt>
                <c:pt idx="21">
                  <c:v>0.126613</c:v>
                </c:pt>
                <c:pt idx="22">
                  <c:v>0.12679699999999999</c:v>
                </c:pt>
                <c:pt idx="23">
                  <c:v>0.12662000000000001</c:v>
                </c:pt>
                <c:pt idx="24">
                  <c:v>0.124833</c:v>
                </c:pt>
                <c:pt idx="25">
                  <c:v>0.124698</c:v>
                </c:pt>
                <c:pt idx="26">
                  <c:v>0.12213400000000001</c:v>
                </c:pt>
                <c:pt idx="27">
                  <c:v>0.118469</c:v>
                </c:pt>
                <c:pt idx="28">
                  <c:v>0.11411200000000001</c:v>
                </c:pt>
                <c:pt idx="29">
                  <c:v>0.110555</c:v>
                </c:pt>
                <c:pt idx="30">
                  <c:v>0.10628</c:v>
                </c:pt>
                <c:pt idx="31">
                  <c:v>0.10427699999999999</c:v>
                </c:pt>
                <c:pt idx="32">
                  <c:v>0.100202</c:v>
                </c:pt>
                <c:pt idx="33">
                  <c:v>9.5625000000000002E-2</c:v>
                </c:pt>
                <c:pt idx="34">
                  <c:v>9.4006999999999993E-2</c:v>
                </c:pt>
                <c:pt idx="35">
                  <c:v>8.9181999999999997E-2</c:v>
                </c:pt>
                <c:pt idx="36">
                  <c:v>8.3115999999999995E-2</c:v>
                </c:pt>
                <c:pt idx="37">
                  <c:v>7.7761999999999998E-2</c:v>
                </c:pt>
                <c:pt idx="38">
                  <c:v>7.6949000000000004E-2</c:v>
                </c:pt>
                <c:pt idx="39">
                  <c:v>7.6258000000000006E-2</c:v>
                </c:pt>
                <c:pt idx="40">
                  <c:v>7.578E-2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984712880"/>
        <c:axId val="1984718320"/>
        <c:extLst/>
      </c:areaChart>
      <c:catAx>
        <c:axId val="198471288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984718320"/>
        <c:crosses val="autoZero"/>
        <c:auto val="1"/>
        <c:lblAlgn val="ctr"/>
        <c:lblOffset val="100"/>
        <c:tickLblSkip val="10"/>
        <c:tickMarkSkip val="10"/>
        <c:noMultiLvlLbl val="0"/>
      </c:catAx>
      <c:valAx>
        <c:axId val="1984718320"/>
        <c:scaling>
          <c:orientation val="minMax"/>
          <c:max val="1.8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low"/>
        <c:spPr>
          <a:noFill/>
          <a:ln w="22225">
            <a:solidFill>
              <a:schemeClr val="bg1">
                <a:lumMod val="65000"/>
              </a:schemeClr>
            </a:solidFill>
            <a:prstDash val="lgDash"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984712880"/>
        <c:crossesAt val="11"/>
        <c:crossBetween val="midCat"/>
        <c:majorUnit val="0.30000000000000004"/>
      </c:valAx>
      <c:spPr>
        <a:noFill/>
        <a:ln>
          <a:noFill/>
        </a:ln>
        <a:effectLst/>
      </c:spPr>
    </c:plotArea>
    <c:plotVisOnly val="1"/>
    <c:dispBlanksAs val="zero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  <c:userShapes r:id="rId5"/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0157591127845036"/>
          <c:y val="7.2030075851689079E-2"/>
          <c:w val="0.73817781483851574"/>
          <c:h val="0.83244724825852812"/>
        </c:manualLayout>
      </c:layout>
      <c:areaChart>
        <c:grouping val="stacked"/>
        <c:varyColors val="0"/>
        <c:ser>
          <c:idx val="1"/>
          <c:order val="0"/>
          <c:tx>
            <c:strRef>
              <c:f>Sheet1!$B$1</c:f>
              <c:strCache>
                <c:ptCount val="1"/>
                <c:pt idx="0">
                  <c:v>Other Biomass</c:v>
                </c:pt>
              </c:strCache>
            </c:strRef>
          </c:tx>
          <c:spPr>
            <a:solidFill>
              <a:schemeClr val="tx1">
                <a:lumMod val="50000"/>
                <a:lumOff val="50000"/>
              </a:schemeClr>
            </a:solidFill>
            <a:ln w="25400">
              <a:noFill/>
            </a:ln>
            <a:effectLst/>
          </c:spPr>
          <c:cat>
            <c:numRef>
              <c:f>Sheet1!$A$2:$A$42</c:f>
              <c:numCache>
                <c:formatCode>General</c:formatCode>
                <c:ptCount val="4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  <c:pt idx="16">
                  <c:v>2026</c:v>
                </c:pt>
                <c:pt idx="17">
                  <c:v>2027</c:v>
                </c:pt>
                <c:pt idx="18">
                  <c:v>2028</c:v>
                </c:pt>
                <c:pt idx="19">
                  <c:v>2029</c:v>
                </c:pt>
                <c:pt idx="20">
                  <c:v>2030</c:v>
                </c:pt>
                <c:pt idx="21">
                  <c:v>2031</c:v>
                </c:pt>
                <c:pt idx="22">
                  <c:v>2032</c:v>
                </c:pt>
                <c:pt idx="23">
                  <c:v>2033</c:v>
                </c:pt>
                <c:pt idx="24">
                  <c:v>2034</c:v>
                </c:pt>
                <c:pt idx="25">
                  <c:v>2035</c:v>
                </c:pt>
                <c:pt idx="26">
                  <c:v>2036</c:v>
                </c:pt>
                <c:pt idx="27">
                  <c:v>2037</c:v>
                </c:pt>
                <c:pt idx="28">
                  <c:v>2038</c:v>
                </c:pt>
                <c:pt idx="29">
                  <c:v>2039</c:v>
                </c:pt>
                <c:pt idx="30">
                  <c:v>2040</c:v>
                </c:pt>
                <c:pt idx="31">
                  <c:v>2041</c:v>
                </c:pt>
                <c:pt idx="32">
                  <c:v>2042</c:v>
                </c:pt>
                <c:pt idx="33">
                  <c:v>2043</c:v>
                </c:pt>
                <c:pt idx="34">
                  <c:v>2044</c:v>
                </c:pt>
                <c:pt idx="35">
                  <c:v>2045</c:v>
                </c:pt>
                <c:pt idx="36">
                  <c:v>2046</c:v>
                </c:pt>
                <c:pt idx="37">
                  <c:v>2047</c:v>
                </c:pt>
                <c:pt idx="38">
                  <c:v>2048</c:v>
                </c:pt>
                <c:pt idx="39">
                  <c:v>2049</c:v>
                </c:pt>
                <c:pt idx="40">
                  <c:v>2050</c:v>
                </c:pt>
              </c:numCache>
            </c:numRef>
          </c:cat>
          <c:val>
            <c:numRef>
              <c:f>Sheet1!$B$2:$B$42</c:f>
              <c:numCache>
                <c:formatCode>General</c:formatCode>
                <c:ptCount val="41"/>
                <c:pt idx="0">
                  <c:v>0</c:v>
                </c:pt>
                <c:pt idx="1">
                  <c:v>4.8900000000000002E-3</c:v>
                </c:pt>
                <c:pt idx="2">
                  <c:v>6.548E-3</c:v>
                </c:pt>
                <c:pt idx="3">
                  <c:v>2.5141E-2</c:v>
                </c:pt>
                <c:pt idx="4">
                  <c:v>2.3198E-2</c:v>
                </c:pt>
                <c:pt idx="5">
                  <c:v>3.1243E-2</c:v>
                </c:pt>
                <c:pt idx="6">
                  <c:v>3.2444000000000001E-2</c:v>
                </c:pt>
                <c:pt idx="7">
                  <c:v>3.0078000000000001E-2</c:v>
                </c:pt>
                <c:pt idx="8">
                  <c:v>3.4549000000000003E-2</c:v>
                </c:pt>
                <c:pt idx="9">
                  <c:v>3.9028E-2</c:v>
                </c:pt>
                <c:pt idx="10">
                  <c:v>5.0332000000000002E-2</c:v>
                </c:pt>
                <c:pt idx="11">
                  <c:v>7.6521000000000006E-2</c:v>
                </c:pt>
                <c:pt idx="12">
                  <c:v>9.8091999999999999E-2</c:v>
                </c:pt>
                <c:pt idx="13">
                  <c:v>0.109337</c:v>
                </c:pt>
                <c:pt idx="14">
                  <c:v>0.11380800000000001</c:v>
                </c:pt>
                <c:pt idx="15">
                  <c:v>0.116244</c:v>
                </c:pt>
                <c:pt idx="16">
                  <c:v>0.11959699999999999</c:v>
                </c:pt>
                <c:pt idx="17">
                  <c:v>0.122998</c:v>
                </c:pt>
                <c:pt idx="18">
                  <c:v>0.12654399999999999</c:v>
                </c:pt>
                <c:pt idx="19">
                  <c:v>0.13039400000000001</c:v>
                </c:pt>
                <c:pt idx="20">
                  <c:v>0.13336000000000001</c:v>
                </c:pt>
                <c:pt idx="21">
                  <c:v>0.13336300000000001</c:v>
                </c:pt>
                <c:pt idx="22">
                  <c:v>0.132822</c:v>
                </c:pt>
                <c:pt idx="23">
                  <c:v>0.131609</c:v>
                </c:pt>
                <c:pt idx="24">
                  <c:v>0.12969800000000001</c:v>
                </c:pt>
                <c:pt idx="25">
                  <c:v>0.12750900000000001</c:v>
                </c:pt>
                <c:pt idx="26">
                  <c:v>0.126692</c:v>
                </c:pt>
                <c:pt idx="27">
                  <c:v>0.12729499999999999</c:v>
                </c:pt>
                <c:pt idx="28">
                  <c:v>0.12679599999999999</c:v>
                </c:pt>
                <c:pt idx="29">
                  <c:v>0.124528</c:v>
                </c:pt>
                <c:pt idx="30">
                  <c:v>0.12207899999999999</c:v>
                </c:pt>
                <c:pt idx="31">
                  <c:v>0.11978999999999999</c:v>
                </c:pt>
                <c:pt idx="32">
                  <c:v>0.116897</c:v>
                </c:pt>
                <c:pt idx="33">
                  <c:v>0.11390699999999999</c:v>
                </c:pt>
                <c:pt idx="34">
                  <c:v>0.113926</c:v>
                </c:pt>
                <c:pt idx="35">
                  <c:v>0.114884</c:v>
                </c:pt>
                <c:pt idx="36">
                  <c:v>0.115437</c:v>
                </c:pt>
                <c:pt idx="37">
                  <c:v>0.116895</c:v>
                </c:pt>
                <c:pt idx="38">
                  <c:v>0.117864</c:v>
                </c:pt>
                <c:pt idx="39">
                  <c:v>0.11841</c:v>
                </c:pt>
                <c:pt idx="40">
                  <c:v>0.11990000000000001</c:v>
                </c:pt>
              </c:numCache>
            </c:numRef>
          </c:val>
        </c:ser>
        <c:ser>
          <c:idx val="4"/>
          <c:order val="1"/>
          <c:tx>
            <c:strRef>
              <c:f>Sheet1!$C$1</c:f>
              <c:strCache>
                <c:ptCount val="1"/>
                <c:pt idx="0">
                  <c:v>Total Ethanol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cat>
            <c:numRef>
              <c:f>Sheet1!$A$2:$A$42</c:f>
              <c:numCache>
                <c:formatCode>General</c:formatCode>
                <c:ptCount val="4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  <c:pt idx="16">
                  <c:v>2026</c:v>
                </c:pt>
                <c:pt idx="17">
                  <c:v>2027</c:v>
                </c:pt>
                <c:pt idx="18">
                  <c:v>2028</c:v>
                </c:pt>
                <c:pt idx="19">
                  <c:v>2029</c:v>
                </c:pt>
                <c:pt idx="20">
                  <c:v>2030</c:v>
                </c:pt>
                <c:pt idx="21">
                  <c:v>2031</c:v>
                </c:pt>
                <c:pt idx="22">
                  <c:v>2032</c:v>
                </c:pt>
                <c:pt idx="23">
                  <c:v>2033</c:v>
                </c:pt>
                <c:pt idx="24">
                  <c:v>2034</c:v>
                </c:pt>
                <c:pt idx="25">
                  <c:v>2035</c:v>
                </c:pt>
                <c:pt idx="26">
                  <c:v>2036</c:v>
                </c:pt>
                <c:pt idx="27">
                  <c:v>2037</c:v>
                </c:pt>
                <c:pt idx="28">
                  <c:v>2038</c:v>
                </c:pt>
                <c:pt idx="29">
                  <c:v>2039</c:v>
                </c:pt>
                <c:pt idx="30">
                  <c:v>2040</c:v>
                </c:pt>
                <c:pt idx="31">
                  <c:v>2041</c:v>
                </c:pt>
                <c:pt idx="32">
                  <c:v>2042</c:v>
                </c:pt>
                <c:pt idx="33">
                  <c:v>2043</c:v>
                </c:pt>
                <c:pt idx="34">
                  <c:v>2044</c:v>
                </c:pt>
                <c:pt idx="35">
                  <c:v>2045</c:v>
                </c:pt>
                <c:pt idx="36">
                  <c:v>2046</c:v>
                </c:pt>
                <c:pt idx="37">
                  <c:v>2047</c:v>
                </c:pt>
                <c:pt idx="38">
                  <c:v>2048</c:v>
                </c:pt>
                <c:pt idx="39">
                  <c:v>2049</c:v>
                </c:pt>
                <c:pt idx="40">
                  <c:v>2050</c:v>
                </c:pt>
              </c:numCache>
            </c:numRef>
          </c:cat>
          <c:val>
            <c:numRef>
              <c:f>Sheet1!$C$2:$C$42</c:f>
              <c:numCache>
                <c:formatCode>General</c:formatCode>
                <c:ptCount val="41"/>
                <c:pt idx="0">
                  <c:v>0.81672100000000003</c:v>
                </c:pt>
                <c:pt idx="1">
                  <c:v>0.81848600000000005</c:v>
                </c:pt>
                <c:pt idx="2">
                  <c:v>0.82258600000000004</c:v>
                </c:pt>
                <c:pt idx="3">
                  <c:v>0.83041200000000004</c:v>
                </c:pt>
                <c:pt idx="4">
                  <c:v>0.86074300000000004</c:v>
                </c:pt>
                <c:pt idx="5">
                  <c:v>0.89394700000000005</c:v>
                </c:pt>
                <c:pt idx="6">
                  <c:v>0.90402499999999997</c:v>
                </c:pt>
                <c:pt idx="7">
                  <c:v>0.92810400000000004</c:v>
                </c:pt>
                <c:pt idx="8">
                  <c:v>0.91585499999999997</c:v>
                </c:pt>
                <c:pt idx="9">
                  <c:v>0.92037800000000003</c:v>
                </c:pt>
                <c:pt idx="10">
                  <c:v>0.80141700000000005</c:v>
                </c:pt>
                <c:pt idx="11">
                  <c:v>0.88364100000000001</c:v>
                </c:pt>
                <c:pt idx="12">
                  <c:v>0.87361299999999997</c:v>
                </c:pt>
                <c:pt idx="13">
                  <c:v>0.875332</c:v>
                </c:pt>
                <c:pt idx="14">
                  <c:v>0.87340399999999996</c:v>
                </c:pt>
                <c:pt idx="15">
                  <c:v>0.87484600000000001</c:v>
                </c:pt>
                <c:pt idx="16">
                  <c:v>0.87483200000000005</c:v>
                </c:pt>
                <c:pt idx="17">
                  <c:v>0.87445399999999995</c:v>
                </c:pt>
                <c:pt idx="18">
                  <c:v>0.87411300000000003</c:v>
                </c:pt>
                <c:pt idx="19">
                  <c:v>0.87324100000000004</c:v>
                </c:pt>
                <c:pt idx="20">
                  <c:v>0.87303399999999998</c:v>
                </c:pt>
                <c:pt idx="21">
                  <c:v>0.87303600000000003</c:v>
                </c:pt>
                <c:pt idx="22">
                  <c:v>0.87351999999999996</c:v>
                </c:pt>
                <c:pt idx="23">
                  <c:v>0.87534299999999998</c:v>
                </c:pt>
                <c:pt idx="24">
                  <c:v>0.87804199999999999</c:v>
                </c:pt>
                <c:pt idx="25">
                  <c:v>0.88124800000000003</c:v>
                </c:pt>
                <c:pt idx="26">
                  <c:v>0.88317100000000004</c:v>
                </c:pt>
                <c:pt idx="27">
                  <c:v>0.88527999999999996</c:v>
                </c:pt>
                <c:pt idx="28">
                  <c:v>0.88780000000000003</c:v>
                </c:pt>
                <c:pt idx="29">
                  <c:v>0.89113900000000001</c:v>
                </c:pt>
                <c:pt idx="30">
                  <c:v>0.894868</c:v>
                </c:pt>
                <c:pt idx="31">
                  <c:v>0.89829599999999998</c:v>
                </c:pt>
                <c:pt idx="32">
                  <c:v>0.90270899999999998</c:v>
                </c:pt>
                <c:pt idx="33">
                  <c:v>0.90786199999999995</c:v>
                </c:pt>
                <c:pt idx="34">
                  <c:v>0.91328200000000004</c:v>
                </c:pt>
                <c:pt idx="35">
                  <c:v>0.91850500000000002</c:v>
                </c:pt>
                <c:pt idx="36">
                  <c:v>0.92412700000000003</c:v>
                </c:pt>
                <c:pt idx="37">
                  <c:v>0.92962199999999995</c:v>
                </c:pt>
                <c:pt idx="38">
                  <c:v>0.935832</c:v>
                </c:pt>
                <c:pt idx="39">
                  <c:v>0.94259199999999999</c:v>
                </c:pt>
                <c:pt idx="40">
                  <c:v>0.94944200000000001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Total Biodiesal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cat>
            <c:numRef>
              <c:f>Sheet1!$A$2:$A$42</c:f>
              <c:numCache>
                <c:formatCode>General</c:formatCode>
                <c:ptCount val="4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  <c:pt idx="16">
                  <c:v>2026</c:v>
                </c:pt>
                <c:pt idx="17">
                  <c:v>2027</c:v>
                </c:pt>
                <c:pt idx="18">
                  <c:v>2028</c:v>
                </c:pt>
                <c:pt idx="19">
                  <c:v>2029</c:v>
                </c:pt>
                <c:pt idx="20">
                  <c:v>2030</c:v>
                </c:pt>
                <c:pt idx="21">
                  <c:v>2031</c:v>
                </c:pt>
                <c:pt idx="22">
                  <c:v>2032</c:v>
                </c:pt>
                <c:pt idx="23">
                  <c:v>2033</c:v>
                </c:pt>
                <c:pt idx="24">
                  <c:v>2034</c:v>
                </c:pt>
                <c:pt idx="25">
                  <c:v>2035</c:v>
                </c:pt>
                <c:pt idx="26">
                  <c:v>2036</c:v>
                </c:pt>
                <c:pt idx="27">
                  <c:v>2037</c:v>
                </c:pt>
                <c:pt idx="28">
                  <c:v>2038</c:v>
                </c:pt>
                <c:pt idx="29">
                  <c:v>2039</c:v>
                </c:pt>
                <c:pt idx="30">
                  <c:v>2040</c:v>
                </c:pt>
                <c:pt idx="31">
                  <c:v>2041</c:v>
                </c:pt>
                <c:pt idx="32">
                  <c:v>2042</c:v>
                </c:pt>
                <c:pt idx="33">
                  <c:v>2043</c:v>
                </c:pt>
                <c:pt idx="34">
                  <c:v>2044</c:v>
                </c:pt>
                <c:pt idx="35">
                  <c:v>2045</c:v>
                </c:pt>
                <c:pt idx="36">
                  <c:v>2046</c:v>
                </c:pt>
                <c:pt idx="37">
                  <c:v>2047</c:v>
                </c:pt>
                <c:pt idx="38">
                  <c:v>2048</c:v>
                </c:pt>
                <c:pt idx="39">
                  <c:v>2049</c:v>
                </c:pt>
                <c:pt idx="40">
                  <c:v>2050</c:v>
                </c:pt>
              </c:numCache>
            </c:numRef>
          </c:cat>
          <c:val>
            <c:numRef>
              <c:f>Sheet1!$D$2:$D$42</c:f>
              <c:numCache>
                <c:formatCode>General</c:formatCode>
                <c:ptCount val="41"/>
                <c:pt idx="0">
                  <c:v>1.554E-2</c:v>
                </c:pt>
                <c:pt idx="1">
                  <c:v>5.6163999999999999E-2</c:v>
                </c:pt>
                <c:pt idx="2">
                  <c:v>5.7964000000000002E-2</c:v>
                </c:pt>
                <c:pt idx="3">
                  <c:v>9.8526000000000002E-2</c:v>
                </c:pt>
                <c:pt idx="4">
                  <c:v>9.0134000000000006E-2</c:v>
                </c:pt>
                <c:pt idx="5">
                  <c:v>9.9281999999999995E-2</c:v>
                </c:pt>
                <c:pt idx="6">
                  <c:v>0.14249600000000001</c:v>
                </c:pt>
                <c:pt idx="7">
                  <c:v>0.12357799999999999</c:v>
                </c:pt>
                <c:pt idx="8">
                  <c:v>0.125107</c:v>
                </c:pt>
                <c:pt idx="9">
                  <c:v>0.115693</c:v>
                </c:pt>
                <c:pt idx="10">
                  <c:v>0.116095</c:v>
                </c:pt>
                <c:pt idx="11">
                  <c:v>0.13708999999999999</c:v>
                </c:pt>
                <c:pt idx="12">
                  <c:v>0.132302</c:v>
                </c:pt>
                <c:pt idx="13">
                  <c:v>0.13547300000000001</c:v>
                </c:pt>
                <c:pt idx="14">
                  <c:v>0.135684</c:v>
                </c:pt>
                <c:pt idx="15">
                  <c:v>0.13588600000000001</c:v>
                </c:pt>
                <c:pt idx="16">
                  <c:v>0.13608700000000001</c:v>
                </c:pt>
                <c:pt idx="17">
                  <c:v>0.13645499999999999</c:v>
                </c:pt>
                <c:pt idx="18">
                  <c:v>0.13664799999999999</c:v>
                </c:pt>
                <c:pt idx="19">
                  <c:v>0.13686400000000001</c:v>
                </c:pt>
                <c:pt idx="20">
                  <c:v>0.13761999999999999</c:v>
                </c:pt>
                <c:pt idx="21">
                  <c:v>0.13747100000000001</c:v>
                </c:pt>
                <c:pt idx="22">
                  <c:v>0.13766500000000001</c:v>
                </c:pt>
                <c:pt idx="23">
                  <c:v>0.13772599999999999</c:v>
                </c:pt>
                <c:pt idx="24">
                  <c:v>0.13794200000000001</c:v>
                </c:pt>
                <c:pt idx="25">
                  <c:v>0.138158</c:v>
                </c:pt>
                <c:pt idx="26">
                  <c:v>0.13769100000000001</c:v>
                </c:pt>
                <c:pt idx="27">
                  <c:v>0.13552800000000001</c:v>
                </c:pt>
                <c:pt idx="28">
                  <c:v>0.134295</c:v>
                </c:pt>
                <c:pt idx="29">
                  <c:v>0.13447100000000001</c:v>
                </c:pt>
                <c:pt idx="30">
                  <c:v>0.13464599999999999</c:v>
                </c:pt>
                <c:pt idx="31">
                  <c:v>0.134823</c:v>
                </c:pt>
                <c:pt idx="32">
                  <c:v>0.13500000000000001</c:v>
                </c:pt>
                <c:pt idx="33">
                  <c:v>0.13476099999999999</c:v>
                </c:pt>
                <c:pt idx="34">
                  <c:v>0.134934</c:v>
                </c:pt>
                <c:pt idx="35">
                  <c:v>0.13510800000000001</c:v>
                </c:pt>
                <c:pt idx="36">
                  <c:v>0.13550100000000001</c:v>
                </c:pt>
                <c:pt idx="37">
                  <c:v>0.135683</c:v>
                </c:pt>
                <c:pt idx="38">
                  <c:v>0.13586500000000001</c:v>
                </c:pt>
                <c:pt idx="39">
                  <c:v>0.13933300000000001</c:v>
                </c:pt>
                <c:pt idx="40">
                  <c:v>0.14175099999999999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984715056"/>
        <c:axId val="1984717232"/>
        <c:extLst/>
      </c:areaChart>
      <c:catAx>
        <c:axId val="198471505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984717232"/>
        <c:crossesAt val="0"/>
        <c:auto val="1"/>
        <c:lblAlgn val="ctr"/>
        <c:lblOffset val="100"/>
        <c:tickLblSkip val="10"/>
        <c:tickMarkSkip val="10"/>
        <c:noMultiLvlLbl val="0"/>
      </c:catAx>
      <c:valAx>
        <c:axId val="1984717232"/>
        <c:scaling>
          <c:orientation val="minMax"/>
          <c:max val="1.8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low"/>
        <c:spPr>
          <a:noFill/>
          <a:ln w="22225">
            <a:solidFill>
              <a:schemeClr val="bg1">
                <a:lumMod val="65000"/>
              </a:schemeClr>
            </a:solidFill>
            <a:prstDash val="lgDash"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984715056"/>
        <c:crossesAt val="11"/>
        <c:crossBetween val="midCat"/>
        <c:majorUnit val="0.30000000000000004"/>
      </c:valAx>
      <c:spPr>
        <a:noFill/>
        <a:ln>
          <a:noFill/>
        </a:ln>
        <a:effectLst/>
      </c:spPr>
    </c:plotArea>
    <c:plotVisOnly val="1"/>
    <c:dispBlanksAs val="zero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000">
          <a:solidFill>
            <a:schemeClr val="bg2"/>
          </a:solidFill>
        </a:defRPr>
      </a:pPr>
      <a:endParaRPr lang="en-US"/>
    </a:p>
  </c:txPr>
  <c:externalData r:id="rId4">
    <c:autoUpdate val="0"/>
  </c:externalData>
  <c:userShapes r:id="rId5"/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189247311827957"/>
          <c:y val="6.3351680885680231E-2"/>
          <c:w val="0.76215053763440865"/>
          <c:h val="0.84112561079286963"/>
        </c:manualLayout>
      </c:layout>
      <c:areaChart>
        <c:grouping val="stacked"/>
        <c:varyColors val="0"/>
        <c:ser>
          <c:idx val="4"/>
          <c:order val="0"/>
          <c:tx>
            <c:strRef>
              <c:f>Sheet1!$B$1</c:f>
              <c:strCache>
                <c:ptCount val="1"/>
                <c:pt idx="0">
                  <c:v>Other Biomass</c:v>
                </c:pt>
              </c:strCache>
            </c:strRef>
          </c:tx>
          <c:spPr>
            <a:solidFill>
              <a:schemeClr val="bg2">
                <a:lumMod val="60000"/>
                <a:lumOff val="40000"/>
              </a:schemeClr>
            </a:solidFill>
            <a:ln>
              <a:noFill/>
            </a:ln>
            <a:effectLst/>
          </c:spPr>
          <c:cat>
            <c:numRef>
              <c:f>Sheet1!$A$2:$A$42</c:f>
              <c:numCache>
                <c:formatCode>General</c:formatCode>
                <c:ptCount val="4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  <c:pt idx="16">
                  <c:v>2026</c:v>
                </c:pt>
                <c:pt idx="17">
                  <c:v>2027</c:v>
                </c:pt>
                <c:pt idx="18">
                  <c:v>2028</c:v>
                </c:pt>
                <c:pt idx="19">
                  <c:v>2029</c:v>
                </c:pt>
                <c:pt idx="20">
                  <c:v>2030</c:v>
                </c:pt>
                <c:pt idx="21">
                  <c:v>2031</c:v>
                </c:pt>
                <c:pt idx="22">
                  <c:v>2032</c:v>
                </c:pt>
                <c:pt idx="23">
                  <c:v>2033</c:v>
                </c:pt>
                <c:pt idx="24">
                  <c:v>2034</c:v>
                </c:pt>
                <c:pt idx="25">
                  <c:v>2035</c:v>
                </c:pt>
                <c:pt idx="26">
                  <c:v>2036</c:v>
                </c:pt>
                <c:pt idx="27">
                  <c:v>2037</c:v>
                </c:pt>
                <c:pt idx="28">
                  <c:v>2038</c:v>
                </c:pt>
                <c:pt idx="29">
                  <c:v>2039</c:v>
                </c:pt>
                <c:pt idx="30">
                  <c:v>2040</c:v>
                </c:pt>
                <c:pt idx="31">
                  <c:v>2041</c:v>
                </c:pt>
                <c:pt idx="32">
                  <c:v>2042</c:v>
                </c:pt>
                <c:pt idx="33">
                  <c:v>2043</c:v>
                </c:pt>
                <c:pt idx="34">
                  <c:v>2044</c:v>
                </c:pt>
                <c:pt idx="35">
                  <c:v>2045</c:v>
                </c:pt>
                <c:pt idx="36">
                  <c:v>2046</c:v>
                </c:pt>
                <c:pt idx="37">
                  <c:v>2047</c:v>
                </c:pt>
                <c:pt idx="38">
                  <c:v>2048</c:v>
                </c:pt>
                <c:pt idx="39">
                  <c:v>2049</c:v>
                </c:pt>
                <c:pt idx="40">
                  <c:v>2050</c:v>
                </c:pt>
              </c:numCache>
            </c:numRef>
          </c:cat>
          <c:val>
            <c:numRef>
              <c:f>Sheet1!$B$2:$B$42</c:f>
              <c:numCache>
                <c:formatCode>General</c:formatCode>
                <c:ptCount val="41"/>
                <c:pt idx="0">
                  <c:v>0</c:v>
                </c:pt>
                <c:pt idx="1">
                  <c:v>4.8900000000000002E-3</c:v>
                </c:pt>
                <c:pt idx="2">
                  <c:v>6.548E-3</c:v>
                </c:pt>
                <c:pt idx="3">
                  <c:v>2.5141E-2</c:v>
                </c:pt>
                <c:pt idx="4">
                  <c:v>2.3198E-2</c:v>
                </c:pt>
                <c:pt idx="5">
                  <c:v>3.1243E-2</c:v>
                </c:pt>
                <c:pt idx="6">
                  <c:v>3.2467999999999997E-2</c:v>
                </c:pt>
                <c:pt idx="7">
                  <c:v>2.9385000000000001E-2</c:v>
                </c:pt>
                <c:pt idx="8">
                  <c:v>3.0084E-2</c:v>
                </c:pt>
                <c:pt idx="9">
                  <c:v>4.3097999999999997E-2</c:v>
                </c:pt>
                <c:pt idx="10">
                  <c:v>4.9937000000000002E-2</c:v>
                </c:pt>
                <c:pt idx="11">
                  <c:v>6.5081E-2</c:v>
                </c:pt>
                <c:pt idx="12">
                  <c:v>8.8136000000000006E-2</c:v>
                </c:pt>
                <c:pt idx="13">
                  <c:v>8.5598999999999995E-2</c:v>
                </c:pt>
                <c:pt idx="14">
                  <c:v>8.8936000000000001E-2</c:v>
                </c:pt>
                <c:pt idx="15">
                  <c:v>9.0781000000000001E-2</c:v>
                </c:pt>
                <c:pt idx="16">
                  <c:v>9.1312000000000004E-2</c:v>
                </c:pt>
                <c:pt idx="17">
                  <c:v>8.0007999999999996E-2</c:v>
                </c:pt>
                <c:pt idx="18">
                  <c:v>7.7616000000000004E-2</c:v>
                </c:pt>
                <c:pt idx="19">
                  <c:v>6.0497000000000002E-2</c:v>
                </c:pt>
                <c:pt idx="20">
                  <c:v>7.8964999999999994E-2</c:v>
                </c:pt>
                <c:pt idx="21">
                  <c:v>9.3956999999999999E-2</c:v>
                </c:pt>
                <c:pt idx="22">
                  <c:v>9.7222000000000003E-2</c:v>
                </c:pt>
                <c:pt idx="23">
                  <c:v>8.5236000000000006E-2</c:v>
                </c:pt>
                <c:pt idx="24">
                  <c:v>0.101451</c:v>
                </c:pt>
                <c:pt idx="25">
                  <c:v>8.5096000000000005E-2</c:v>
                </c:pt>
                <c:pt idx="26">
                  <c:v>8.6724999999999997E-2</c:v>
                </c:pt>
                <c:pt idx="27">
                  <c:v>0.10045800000000001</c:v>
                </c:pt>
                <c:pt idx="28">
                  <c:v>0.11247</c:v>
                </c:pt>
                <c:pt idx="29">
                  <c:v>0.138234</c:v>
                </c:pt>
                <c:pt idx="30">
                  <c:v>0.1386</c:v>
                </c:pt>
                <c:pt idx="31">
                  <c:v>0.143738</c:v>
                </c:pt>
                <c:pt idx="32">
                  <c:v>0.149697</c:v>
                </c:pt>
                <c:pt idx="33">
                  <c:v>0.15512699999999999</c:v>
                </c:pt>
                <c:pt idx="34">
                  <c:v>0.15753600000000001</c:v>
                </c:pt>
                <c:pt idx="35">
                  <c:v>0.17088500000000001</c:v>
                </c:pt>
                <c:pt idx="36">
                  <c:v>0.20347899999999999</c:v>
                </c:pt>
                <c:pt idx="37">
                  <c:v>0.21360000000000001</c:v>
                </c:pt>
                <c:pt idx="38">
                  <c:v>0.21837400000000001</c:v>
                </c:pt>
                <c:pt idx="39">
                  <c:v>0.22025400000000001</c:v>
                </c:pt>
                <c:pt idx="40">
                  <c:v>0.22389400000000001</c:v>
                </c:pt>
              </c:numCache>
            </c:numRef>
          </c:val>
        </c:ser>
        <c:ser>
          <c:idx val="3"/>
          <c:order val="1"/>
          <c:tx>
            <c:strRef>
              <c:f>Sheet1!$C$1</c:f>
              <c:strCache>
                <c:ptCount val="1"/>
                <c:pt idx="0">
                  <c:v>Total Ethanol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cat>
            <c:numRef>
              <c:f>Sheet1!$A$2:$A$42</c:f>
              <c:numCache>
                <c:formatCode>General</c:formatCode>
                <c:ptCount val="4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  <c:pt idx="16">
                  <c:v>2026</c:v>
                </c:pt>
                <c:pt idx="17">
                  <c:v>2027</c:v>
                </c:pt>
                <c:pt idx="18">
                  <c:v>2028</c:v>
                </c:pt>
                <c:pt idx="19">
                  <c:v>2029</c:v>
                </c:pt>
                <c:pt idx="20">
                  <c:v>2030</c:v>
                </c:pt>
                <c:pt idx="21">
                  <c:v>2031</c:v>
                </c:pt>
                <c:pt idx="22">
                  <c:v>2032</c:v>
                </c:pt>
                <c:pt idx="23">
                  <c:v>2033</c:v>
                </c:pt>
                <c:pt idx="24">
                  <c:v>2034</c:v>
                </c:pt>
                <c:pt idx="25">
                  <c:v>2035</c:v>
                </c:pt>
                <c:pt idx="26">
                  <c:v>2036</c:v>
                </c:pt>
                <c:pt idx="27">
                  <c:v>2037</c:v>
                </c:pt>
                <c:pt idx="28">
                  <c:v>2038</c:v>
                </c:pt>
                <c:pt idx="29">
                  <c:v>2039</c:v>
                </c:pt>
                <c:pt idx="30">
                  <c:v>2040</c:v>
                </c:pt>
                <c:pt idx="31">
                  <c:v>2041</c:v>
                </c:pt>
                <c:pt idx="32">
                  <c:v>2042</c:v>
                </c:pt>
                <c:pt idx="33">
                  <c:v>2043</c:v>
                </c:pt>
                <c:pt idx="34">
                  <c:v>2044</c:v>
                </c:pt>
                <c:pt idx="35">
                  <c:v>2045</c:v>
                </c:pt>
                <c:pt idx="36">
                  <c:v>2046</c:v>
                </c:pt>
                <c:pt idx="37">
                  <c:v>2047</c:v>
                </c:pt>
                <c:pt idx="38">
                  <c:v>2048</c:v>
                </c:pt>
                <c:pt idx="39">
                  <c:v>2049</c:v>
                </c:pt>
                <c:pt idx="40">
                  <c:v>2050</c:v>
                </c:pt>
              </c:numCache>
            </c:numRef>
          </c:cat>
          <c:val>
            <c:numRef>
              <c:f>Sheet1!$C$2:$C$42</c:f>
              <c:numCache>
                <c:formatCode>General</c:formatCode>
                <c:ptCount val="41"/>
                <c:pt idx="0">
                  <c:v>0.81672100000000003</c:v>
                </c:pt>
                <c:pt idx="1">
                  <c:v>0.81848600000000005</c:v>
                </c:pt>
                <c:pt idx="2">
                  <c:v>0.82258600000000004</c:v>
                </c:pt>
                <c:pt idx="3">
                  <c:v>0.83041200000000004</c:v>
                </c:pt>
                <c:pt idx="4">
                  <c:v>0.86074300000000004</c:v>
                </c:pt>
                <c:pt idx="5">
                  <c:v>0.89394700000000005</c:v>
                </c:pt>
                <c:pt idx="6">
                  <c:v>0.90402499999999997</c:v>
                </c:pt>
                <c:pt idx="7">
                  <c:v>0.92810400000000004</c:v>
                </c:pt>
                <c:pt idx="8">
                  <c:v>0.91585499999999997</c:v>
                </c:pt>
                <c:pt idx="9">
                  <c:v>0.92037800000000003</c:v>
                </c:pt>
                <c:pt idx="10">
                  <c:v>0.80141700000000005</c:v>
                </c:pt>
                <c:pt idx="11">
                  <c:v>0.86686200000000002</c:v>
                </c:pt>
                <c:pt idx="12">
                  <c:v>0.86640099999999998</c:v>
                </c:pt>
                <c:pt idx="13">
                  <c:v>0.86557200000000001</c:v>
                </c:pt>
                <c:pt idx="14">
                  <c:v>0.86147399999999996</c:v>
                </c:pt>
                <c:pt idx="15">
                  <c:v>0.86040899999999998</c:v>
                </c:pt>
                <c:pt idx="16">
                  <c:v>0.859012</c:v>
                </c:pt>
                <c:pt idx="17">
                  <c:v>0.857321</c:v>
                </c:pt>
                <c:pt idx="18">
                  <c:v>0.85630099999999998</c:v>
                </c:pt>
                <c:pt idx="19">
                  <c:v>0.85411899999999996</c:v>
                </c:pt>
                <c:pt idx="20">
                  <c:v>0.85193700000000006</c:v>
                </c:pt>
                <c:pt idx="21">
                  <c:v>0.85005200000000003</c:v>
                </c:pt>
                <c:pt idx="22">
                  <c:v>0.84785500000000003</c:v>
                </c:pt>
                <c:pt idx="23">
                  <c:v>0.84687699999999999</c:v>
                </c:pt>
                <c:pt idx="24">
                  <c:v>0.84709900000000005</c:v>
                </c:pt>
                <c:pt idx="25">
                  <c:v>0.84712799999999999</c:v>
                </c:pt>
                <c:pt idx="26">
                  <c:v>0.84538100000000005</c:v>
                </c:pt>
                <c:pt idx="27">
                  <c:v>0.84399199999999996</c:v>
                </c:pt>
                <c:pt idx="28">
                  <c:v>0.843669</c:v>
                </c:pt>
                <c:pt idx="29">
                  <c:v>0.84482100000000004</c:v>
                </c:pt>
                <c:pt idx="30">
                  <c:v>0.84636999999999996</c:v>
                </c:pt>
                <c:pt idx="31">
                  <c:v>0.84680100000000003</c:v>
                </c:pt>
                <c:pt idx="32">
                  <c:v>0.84812799999999999</c:v>
                </c:pt>
                <c:pt idx="33">
                  <c:v>0.84988200000000003</c:v>
                </c:pt>
                <c:pt idx="34">
                  <c:v>0.851989</c:v>
                </c:pt>
                <c:pt idx="35">
                  <c:v>0.85398099999999999</c:v>
                </c:pt>
                <c:pt idx="36">
                  <c:v>0.85597100000000004</c:v>
                </c:pt>
                <c:pt idx="37">
                  <c:v>0.85781600000000002</c:v>
                </c:pt>
                <c:pt idx="38">
                  <c:v>0.85971399999999998</c:v>
                </c:pt>
                <c:pt idx="39">
                  <c:v>0.86258699999999999</c:v>
                </c:pt>
                <c:pt idx="40">
                  <c:v>0.86597000000000002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Total Biodiesal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cat>
            <c:numRef>
              <c:f>Sheet1!$A$2:$A$42</c:f>
              <c:numCache>
                <c:formatCode>General</c:formatCode>
                <c:ptCount val="4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  <c:pt idx="16">
                  <c:v>2026</c:v>
                </c:pt>
                <c:pt idx="17">
                  <c:v>2027</c:v>
                </c:pt>
                <c:pt idx="18">
                  <c:v>2028</c:v>
                </c:pt>
                <c:pt idx="19">
                  <c:v>2029</c:v>
                </c:pt>
                <c:pt idx="20">
                  <c:v>2030</c:v>
                </c:pt>
                <c:pt idx="21">
                  <c:v>2031</c:v>
                </c:pt>
                <c:pt idx="22">
                  <c:v>2032</c:v>
                </c:pt>
                <c:pt idx="23">
                  <c:v>2033</c:v>
                </c:pt>
                <c:pt idx="24">
                  <c:v>2034</c:v>
                </c:pt>
                <c:pt idx="25">
                  <c:v>2035</c:v>
                </c:pt>
                <c:pt idx="26">
                  <c:v>2036</c:v>
                </c:pt>
                <c:pt idx="27">
                  <c:v>2037</c:v>
                </c:pt>
                <c:pt idx="28">
                  <c:v>2038</c:v>
                </c:pt>
                <c:pt idx="29">
                  <c:v>2039</c:v>
                </c:pt>
                <c:pt idx="30">
                  <c:v>2040</c:v>
                </c:pt>
                <c:pt idx="31">
                  <c:v>2041</c:v>
                </c:pt>
                <c:pt idx="32">
                  <c:v>2042</c:v>
                </c:pt>
                <c:pt idx="33">
                  <c:v>2043</c:v>
                </c:pt>
                <c:pt idx="34">
                  <c:v>2044</c:v>
                </c:pt>
                <c:pt idx="35">
                  <c:v>2045</c:v>
                </c:pt>
                <c:pt idx="36">
                  <c:v>2046</c:v>
                </c:pt>
                <c:pt idx="37">
                  <c:v>2047</c:v>
                </c:pt>
                <c:pt idx="38">
                  <c:v>2048</c:v>
                </c:pt>
                <c:pt idx="39">
                  <c:v>2049</c:v>
                </c:pt>
                <c:pt idx="40">
                  <c:v>2050</c:v>
                </c:pt>
              </c:numCache>
            </c:numRef>
          </c:cat>
          <c:val>
            <c:numRef>
              <c:f>Sheet1!$D$2:$D$42</c:f>
              <c:numCache>
                <c:formatCode>General</c:formatCode>
                <c:ptCount val="41"/>
                <c:pt idx="0">
                  <c:v>1.554E-2</c:v>
                </c:pt>
                <c:pt idx="1">
                  <c:v>5.6163999999999999E-2</c:v>
                </c:pt>
                <c:pt idx="2">
                  <c:v>5.7964000000000002E-2</c:v>
                </c:pt>
                <c:pt idx="3">
                  <c:v>9.8526000000000002E-2</c:v>
                </c:pt>
                <c:pt idx="4">
                  <c:v>9.0134000000000006E-2</c:v>
                </c:pt>
                <c:pt idx="5">
                  <c:v>9.9281999999999995E-2</c:v>
                </c:pt>
                <c:pt idx="6">
                  <c:v>0.14249600000000001</c:v>
                </c:pt>
                <c:pt idx="7">
                  <c:v>0.12357799999999999</c:v>
                </c:pt>
                <c:pt idx="8">
                  <c:v>0.125107</c:v>
                </c:pt>
                <c:pt idx="9">
                  <c:v>0.115698</c:v>
                </c:pt>
                <c:pt idx="10">
                  <c:v>0.11702700000000001</c:v>
                </c:pt>
                <c:pt idx="11">
                  <c:v>0.15723899999999999</c:v>
                </c:pt>
                <c:pt idx="12">
                  <c:v>0.16886300000000001</c:v>
                </c:pt>
                <c:pt idx="13">
                  <c:v>0.16897999999999999</c:v>
                </c:pt>
                <c:pt idx="14">
                  <c:v>0.17199400000000001</c:v>
                </c:pt>
                <c:pt idx="15">
                  <c:v>0.174511</c:v>
                </c:pt>
                <c:pt idx="16">
                  <c:v>0.17887800000000001</c:v>
                </c:pt>
                <c:pt idx="17">
                  <c:v>0.19680600000000001</c:v>
                </c:pt>
                <c:pt idx="18">
                  <c:v>0.21428700000000001</c:v>
                </c:pt>
                <c:pt idx="19">
                  <c:v>0.24642500000000001</c:v>
                </c:pt>
                <c:pt idx="20">
                  <c:v>0.24782299999999999</c:v>
                </c:pt>
                <c:pt idx="21">
                  <c:v>0.241285</c:v>
                </c:pt>
                <c:pt idx="22">
                  <c:v>0.247775</c:v>
                </c:pt>
                <c:pt idx="23">
                  <c:v>0.28168199999999999</c:v>
                </c:pt>
                <c:pt idx="24">
                  <c:v>0.27502300000000002</c:v>
                </c:pt>
                <c:pt idx="25">
                  <c:v>0.30112</c:v>
                </c:pt>
                <c:pt idx="26">
                  <c:v>0.30941999999999997</c:v>
                </c:pt>
                <c:pt idx="27">
                  <c:v>0.316029</c:v>
                </c:pt>
                <c:pt idx="28">
                  <c:v>0.314836</c:v>
                </c:pt>
                <c:pt idx="29">
                  <c:v>0.32418799999999998</c:v>
                </c:pt>
                <c:pt idx="30">
                  <c:v>0.33043400000000001</c:v>
                </c:pt>
                <c:pt idx="31">
                  <c:v>0.33254600000000001</c:v>
                </c:pt>
                <c:pt idx="32">
                  <c:v>0.38164300000000001</c:v>
                </c:pt>
                <c:pt idx="33">
                  <c:v>0.39498499999999998</c:v>
                </c:pt>
                <c:pt idx="34">
                  <c:v>0.42466799999999999</c:v>
                </c:pt>
                <c:pt idx="35">
                  <c:v>0.42990200000000001</c:v>
                </c:pt>
                <c:pt idx="36">
                  <c:v>0.43412099999999998</c:v>
                </c:pt>
                <c:pt idx="37">
                  <c:v>0.43798799999999999</c:v>
                </c:pt>
                <c:pt idx="38">
                  <c:v>0.440056</c:v>
                </c:pt>
                <c:pt idx="39">
                  <c:v>0.442797</c:v>
                </c:pt>
                <c:pt idx="40">
                  <c:v>0.44516899999999998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984719952"/>
        <c:axId val="1984715600"/>
        <c:extLst/>
      </c:areaChart>
      <c:catAx>
        <c:axId val="198471995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984715600"/>
        <c:crosses val="autoZero"/>
        <c:auto val="1"/>
        <c:lblAlgn val="ctr"/>
        <c:lblOffset val="100"/>
        <c:tickLblSkip val="10"/>
        <c:tickMarkSkip val="10"/>
        <c:noMultiLvlLbl val="0"/>
      </c:catAx>
      <c:valAx>
        <c:axId val="1984715600"/>
        <c:scaling>
          <c:orientation val="minMax"/>
          <c:max val="1.8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low"/>
        <c:spPr>
          <a:noFill/>
          <a:ln w="22225">
            <a:solidFill>
              <a:srgbClr val="FFFFFF">
                <a:lumMod val="65000"/>
              </a:srgbClr>
            </a:solidFill>
            <a:prstDash val="lgDash"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984719952"/>
        <c:crossesAt val="11"/>
        <c:crossBetween val="midCat"/>
        <c:majorUnit val="0.30000000000000004"/>
      </c:valAx>
      <c:spPr>
        <a:noFill/>
        <a:ln>
          <a:noFill/>
        </a:ln>
        <a:effectLst/>
      </c:spPr>
    </c:plotArea>
    <c:plotVisOnly val="1"/>
    <c:dispBlanksAs val="zero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 sz="1200"/>
      </a:pPr>
      <a:endParaRPr lang="en-US"/>
    </a:p>
  </c:txPr>
  <c:externalData r:id="rId4">
    <c:autoUpdate val="0"/>
  </c:externalData>
  <c:userShapes r:id="rId5"/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1139887096479528"/>
          <c:y val="8.459992903297256E-2"/>
          <c:w val="0.82386794571032607"/>
          <c:h val="0.81827888492008782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unfinished oils imports</c:v>
                </c:pt>
              </c:strCache>
            </c:strRef>
          </c:tx>
          <c:spPr>
            <a:ln w="22225" cap="rnd">
              <a:solidFill>
                <a:schemeClr val="accent6"/>
              </a:solidFill>
              <a:round/>
            </a:ln>
            <a:effectLst/>
          </c:spPr>
          <c:marker>
            <c:symbol val="none"/>
          </c:marker>
          <c:cat>
            <c:numRef>
              <c:f>Sheet1!$A$2:$A$42</c:f>
              <c:numCache>
                <c:formatCode>General</c:formatCode>
                <c:ptCount val="4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  <c:pt idx="16">
                  <c:v>2026</c:v>
                </c:pt>
                <c:pt idx="17">
                  <c:v>2027</c:v>
                </c:pt>
                <c:pt idx="18">
                  <c:v>2028</c:v>
                </c:pt>
                <c:pt idx="19">
                  <c:v>2029</c:v>
                </c:pt>
                <c:pt idx="20">
                  <c:v>2030</c:v>
                </c:pt>
                <c:pt idx="21">
                  <c:v>2031</c:v>
                </c:pt>
                <c:pt idx="22">
                  <c:v>2032</c:v>
                </c:pt>
                <c:pt idx="23">
                  <c:v>2033</c:v>
                </c:pt>
                <c:pt idx="24">
                  <c:v>2034</c:v>
                </c:pt>
                <c:pt idx="25">
                  <c:v>2035</c:v>
                </c:pt>
                <c:pt idx="26">
                  <c:v>2036</c:v>
                </c:pt>
                <c:pt idx="27">
                  <c:v>2037</c:v>
                </c:pt>
                <c:pt idx="28">
                  <c:v>2038</c:v>
                </c:pt>
                <c:pt idx="29">
                  <c:v>2039</c:v>
                </c:pt>
                <c:pt idx="30">
                  <c:v>2040</c:v>
                </c:pt>
                <c:pt idx="31">
                  <c:v>2041</c:v>
                </c:pt>
                <c:pt idx="32">
                  <c:v>2042</c:v>
                </c:pt>
                <c:pt idx="33">
                  <c:v>2043</c:v>
                </c:pt>
                <c:pt idx="34">
                  <c:v>2044</c:v>
                </c:pt>
                <c:pt idx="35">
                  <c:v>2045</c:v>
                </c:pt>
                <c:pt idx="36">
                  <c:v>2046</c:v>
                </c:pt>
                <c:pt idx="37">
                  <c:v>2047</c:v>
                </c:pt>
                <c:pt idx="38">
                  <c:v>2048</c:v>
                </c:pt>
                <c:pt idx="39">
                  <c:v>2049</c:v>
                </c:pt>
                <c:pt idx="40">
                  <c:v>2050</c:v>
                </c:pt>
              </c:numCache>
            </c:numRef>
          </c:cat>
          <c:val>
            <c:numRef>
              <c:f>Sheet1!$B$2:$B$42</c:f>
              <c:numCache>
                <c:formatCode>General</c:formatCode>
                <c:ptCount val="41"/>
                <c:pt idx="0">
                  <c:v>0.60599999999999998</c:v>
                </c:pt>
                <c:pt idx="1">
                  <c:v>0.68700000000000006</c:v>
                </c:pt>
                <c:pt idx="2">
                  <c:v>0.59799999999999998</c:v>
                </c:pt>
                <c:pt idx="3">
                  <c:v>0.65600000000000003</c:v>
                </c:pt>
                <c:pt idx="4">
                  <c:v>0.54700000000000004</c:v>
                </c:pt>
                <c:pt idx="5">
                  <c:v>0.54700000000000004</c:v>
                </c:pt>
                <c:pt idx="6">
                  <c:v>0.60599999999999998</c:v>
                </c:pt>
                <c:pt idx="7">
                  <c:v>0.63400000000000001</c:v>
                </c:pt>
                <c:pt idx="8">
                  <c:v>0.61099999999999999</c:v>
                </c:pt>
                <c:pt idx="9">
                  <c:v>0.64500000000000002</c:v>
                </c:pt>
                <c:pt idx="10">
                  <c:v>0.56299999999999994</c:v>
                </c:pt>
                <c:pt idx="11">
                  <c:v>0.69799999999999995</c:v>
                </c:pt>
                <c:pt idx="12">
                  <c:v>0.664354</c:v>
                </c:pt>
                <c:pt idx="13">
                  <c:v>0.65764800000000001</c:v>
                </c:pt>
                <c:pt idx="14">
                  <c:v>0.646594</c:v>
                </c:pt>
                <c:pt idx="15">
                  <c:v>0.64619000000000004</c:v>
                </c:pt>
                <c:pt idx="16">
                  <c:v>0.59942899999999999</c:v>
                </c:pt>
                <c:pt idx="17">
                  <c:v>0.59747700000000004</c:v>
                </c:pt>
                <c:pt idx="18">
                  <c:v>0.59515700000000005</c:v>
                </c:pt>
                <c:pt idx="19">
                  <c:v>0.58459799999999995</c:v>
                </c:pt>
                <c:pt idx="20">
                  <c:v>0.58313099999999995</c:v>
                </c:pt>
                <c:pt idx="21">
                  <c:v>0.58129600000000003</c:v>
                </c:pt>
                <c:pt idx="22">
                  <c:v>0.57909299999999997</c:v>
                </c:pt>
                <c:pt idx="23">
                  <c:v>0.57725800000000005</c:v>
                </c:pt>
                <c:pt idx="24">
                  <c:v>0.57579100000000005</c:v>
                </c:pt>
                <c:pt idx="25">
                  <c:v>0.57395600000000002</c:v>
                </c:pt>
                <c:pt idx="26">
                  <c:v>0.57212099999999999</c:v>
                </c:pt>
                <c:pt idx="27">
                  <c:v>0.55516699999999997</c:v>
                </c:pt>
                <c:pt idx="28">
                  <c:v>0.55344000000000004</c:v>
                </c:pt>
                <c:pt idx="29">
                  <c:v>0.56661600000000001</c:v>
                </c:pt>
                <c:pt idx="30">
                  <c:v>0.56478099999999998</c:v>
                </c:pt>
                <c:pt idx="31">
                  <c:v>0.54756800000000005</c:v>
                </c:pt>
                <c:pt idx="32">
                  <c:v>0.54536499999999999</c:v>
                </c:pt>
                <c:pt idx="33">
                  <c:v>0.55852900000000005</c:v>
                </c:pt>
                <c:pt idx="34">
                  <c:v>0.55669400000000002</c:v>
                </c:pt>
                <c:pt idx="35">
                  <c:v>0.55485899999999999</c:v>
                </c:pt>
                <c:pt idx="36">
                  <c:v>0.55302399999999996</c:v>
                </c:pt>
                <c:pt idx="37">
                  <c:v>0.55118900000000004</c:v>
                </c:pt>
                <c:pt idx="38">
                  <c:v>0.54935400000000001</c:v>
                </c:pt>
                <c:pt idx="39">
                  <c:v>0.54752000000000001</c:v>
                </c:pt>
                <c:pt idx="40">
                  <c:v>0.54568499999999998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diesel and residual fuel oil exports</c:v>
                </c:pt>
              </c:strCache>
            </c:strRef>
          </c:tx>
          <c:spPr>
            <a:ln w="2222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numRef>
              <c:f>Sheet1!$A$2:$A$42</c:f>
              <c:numCache>
                <c:formatCode>General</c:formatCode>
                <c:ptCount val="4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  <c:pt idx="16">
                  <c:v>2026</c:v>
                </c:pt>
                <c:pt idx="17">
                  <c:v>2027</c:v>
                </c:pt>
                <c:pt idx="18">
                  <c:v>2028</c:v>
                </c:pt>
                <c:pt idx="19">
                  <c:v>2029</c:v>
                </c:pt>
                <c:pt idx="20">
                  <c:v>2030</c:v>
                </c:pt>
                <c:pt idx="21">
                  <c:v>2031</c:v>
                </c:pt>
                <c:pt idx="22">
                  <c:v>2032</c:v>
                </c:pt>
                <c:pt idx="23">
                  <c:v>2033</c:v>
                </c:pt>
                <c:pt idx="24">
                  <c:v>2034</c:v>
                </c:pt>
                <c:pt idx="25">
                  <c:v>2035</c:v>
                </c:pt>
                <c:pt idx="26">
                  <c:v>2036</c:v>
                </c:pt>
                <c:pt idx="27">
                  <c:v>2037</c:v>
                </c:pt>
                <c:pt idx="28">
                  <c:v>2038</c:v>
                </c:pt>
                <c:pt idx="29">
                  <c:v>2039</c:v>
                </c:pt>
                <c:pt idx="30">
                  <c:v>2040</c:v>
                </c:pt>
                <c:pt idx="31">
                  <c:v>2041</c:v>
                </c:pt>
                <c:pt idx="32">
                  <c:v>2042</c:v>
                </c:pt>
                <c:pt idx="33">
                  <c:v>2043</c:v>
                </c:pt>
                <c:pt idx="34">
                  <c:v>2044</c:v>
                </c:pt>
                <c:pt idx="35">
                  <c:v>2045</c:v>
                </c:pt>
                <c:pt idx="36">
                  <c:v>2046</c:v>
                </c:pt>
                <c:pt idx="37">
                  <c:v>2047</c:v>
                </c:pt>
                <c:pt idx="38">
                  <c:v>2048</c:v>
                </c:pt>
                <c:pt idx="39">
                  <c:v>2049</c:v>
                </c:pt>
                <c:pt idx="40">
                  <c:v>2050</c:v>
                </c:pt>
              </c:numCache>
            </c:numRef>
          </c:cat>
          <c:val>
            <c:numRef>
              <c:f>Sheet1!$C$2:$C$42</c:f>
              <c:numCache>
                <c:formatCode>General</c:formatCode>
                <c:ptCount val="41"/>
                <c:pt idx="1">
                  <c:v>1.116012</c:v>
                </c:pt>
                <c:pt idx="2">
                  <c:v>1.2315750000000001</c:v>
                </c:pt>
                <c:pt idx="3">
                  <c:v>1.245878</c:v>
                </c:pt>
                <c:pt idx="4">
                  <c:v>1.2832969999999999</c:v>
                </c:pt>
                <c:pt idx="5">
                  <c:v>1.14493</c:v>
                </c:pt>
                <c:pt idx="6">
                  <c:v>1.1276889999999999</c:v>
                </c:pt>
                <c:pt idx="7">
                  <c:v>1.327736</c:v>
                </c:pt>
                <c:pt idx="8">
                  <c:v>1.204704</c:v>
                </c:pt>
                <c:pt idx="9">
                  <c:v>1.6594580000000001</c:v>
                </c:pt>
                <c:pt idx="10">
                  <c:v>2.3230029999999999</c:v>
                </c:pt>
                <c:pt idx="11">
                  <c:v>2.339715</c:v>
                </c:pt>
                <c:pt idx="12">
                  <c:v>2.2061320000000002</c:v>
                </c:pt>
                <c:pt idx="13">
                  <c:v>2.455031</c:v>
                </c:pt>
                <c:pt idx="14">
                  <c:v>2.5050560000000002</c:v>
                </c:pt>
                <c:pt idx="15">
                  <c:v>2.5070049999999999</c:v>
                </c:pt>
                <c:pt idx="16">
                  <c:v>2.4869870000000001</c:v>
                </c:pt>
                <c:pt idx="17">
                  <c:v>2.4397229999999999</c:v>
                </c:pt>
                <c:pt idx="18">
                  <c:v>2.4369589999999999</c:v>
                </c:pt>
                <c:pt idx="19">
                  <c:v>2.410755</c:v>
                </c:pt>
                <c:pt idx="20">
                  <c:v>2.3706049999999999</c:v>
                </c:pt>
                <c:pt idx="21">
                  <c:v>2.3928759999999998</c:v>
                </c:pt>
                <c:pt idx="22">
                  <c:v>2.3676499999999998</c:v>
                </c:pt>
                <c:pt idx="23">
                  <c:v>2.3268740000000001</c:v>
                </c:pt>
                <c:pt idx="24">
                  <c:v>2.2872870000000001</c:v>
                </c:pt>
                <c:pt idx="25">
                  <c:v>2.262365</c:v>
                </c:pt>
                <c:pt idx="26">
                  <c:v>2.2135359999999999</c:v>
                </c:pt>
                <c:pt idx="27">
                  <c:v>2.1995830000000001</c:v>
                </c:pt>
                <c:pt idx="28">
                  <c:v>2.1858680000000001</c:v>
                </c:pt>
                <c:pt idx="29">
                  <c:v>2.1435529999999998</c:v>
                </c:pt>
                <c:pt idx="30">
                  <c:v>2.1454559999999998</c:v>
                </c:pt>
                <c:pt idx="31">
                  <c:v>2.1107990000000001</c:v>
                </c:pt>
                <c:pt idx="32">
                  <c:v>2.1047030000000002</c:v>
                </c:pt>
                <c:pt idx="33">
                  <c:v>2.0813169999999999</c:v>
                </c:pt>
                <c:pt idx="34">
                  <c:v>2.074192</c:v>
                </c:pt>
                <c:pt idx="35">
                  <c:v>2.0402719999999999</c:v>
                </c:pt>
                <c:pt idx="36">
                  <c:v>2.003231</c:v>
                </c:pt>
                <c:pt idx="37">
                  <c:v>1.9877849999999999</c:v>
                </c:pt>
                <c:pt idx="38">
                  <c:v>1.962825</c:v>
                </c:pt>
                <c:pt idx="39">
                  <c:v>1.91845</c:v>
                </c:pt>
                <c:pt idx="40">
                  <c:v>1.8716969999999999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984713424"/>
        <c:axId val="1984713968"/>
      </c:lineChart>
      <c:catAx>
        <c:axId val="198471342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984713968"/>
        <c:crosses val="autoZero"/>
        <c:auto val="1"/>
        <c:lblAlgn val="ctr"/>
        <c:lblOffset val="100"/>
        <c:tickLblSkip val="10"/>
        <c:tickMarkSkip val="10"/>
        <c:noMultiLvlLbl val="0"/>
      </c:catAx>
      <c:valAx>
        <c:axId val="198471396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.0" sourceLinked="0"/>
        <c:majorTickMark val="none"/>
        <c:minorTickMark val="none"/>
        <c:tickLblPos val="low"/>
        <c:spPr>
          <a:noFill/>
          <a:ln w="22225">
            <a:solidFill>
              <a:schemeClr val="bg2">
                <a:lumMod val="40000"/>
                <a:lumOff val="60000"/>
              </a:schemeClr>
            </a:solidFill>
            <a:prstDash val="lgDash"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984713424"/>
        <c:crossesAt val="11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userShapes r:id="rId4"/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1139887096479528"/>
          <c:y val="8.459992903297256E-2"/>
          <c:w val="0.82386794571032607"/>
          <c:h val="0.81827888492008782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Total Crude Supply</c:v>
                </c:pt>
              </c:strCache>
            </c:strRef>
          </c:tx>
          <c:spPr>
            <a:ln w="22225" cap="rnd">
              <a:solidFill>
                <a:schemeClr val="tx1"/>
              </a:solidFill>
              <a:round/>
            </a:ln>
            <a:effectLst/>
          </c:spPr>
          <c:marker>
            <c:symbol val="none"/>
          </c:marker>
          <c:cat>
            <c:numRef>
              <c:f>Sheet1!$A$2:$A$42</c:f>
              <c:numCache>
                <c:formatCode>General</c:formatCode>
                <c:ptCount val="4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  <c:pt idx="16">
                  <c:v>2026</c:v>
                </c:pt>
                <c:pt idx="17">
                  <c:v>2027</c:v>
                </c:pt>
                <c:pt idx="18">
                  <c:v>2028</c:v>
                </c:pt>
                <c:pt idx="19">
                  <c:v>2029</c:v>
                </c:pt>
                <c:pt idx="20">
                  <c:v>2030</c:v>
                </c:pt>
                <c:pt idx="21">
                  <c:v>2031</c:v>
                </c:pt>
                <c:pt idx="22">
                  <c:v>2032</c:v>
                </c:pt>
                <c:pt idx="23">
                  <c:v>2033</c:v>
                </c:pt>
                <c:pt idx="24">
                  <c:v>2034</c:v>
                </c:pt>
                <c:pt idx="25">
                  <c:v>2035</c:v>
                </c:pt>
                <c:pt idx="26">
                  <c:v>2036</c:v>
                </c:pt>
                <c:pt idx="27">
                  <c:v>2037</c:v>
                </c:pt>
                <c:pt idx="28">
                  <c:v>2038</c:v>
                </c:pt>
                <c:pt idx="29">
                  <c:v>2039</c:v>
                </c:pt>
                <c:pt idx="30">
                  <c:v>2040</c:v>
                </c:pt>
                <c:pt idx="31">
                  <c:v>2041</c:v>
                </c:pt>
                <c:pt idx="32">
                  <c:v>2042</c:v>
                </c:pt>
                <c:pt idx="33">
                  <c:v>2043</c:v>
                </c:pt>
                <c:pt idx="34">
                  <c:v>2044</c:v>
                </c:pt>
                <c:pt idx="35">
                  <c:v>2045</c:v>
                </c:pt>
                <c:pt idx="36">
                  <c:v>2046</c:v>
                </c:pt>
                <c:pt idx="37">
                  <c:v>2047</c:v>
                </c:pt>
                <c:pt idx="38">
                  <c:v>2048</c:v>
                </c:pt>
                <c:pt idx="39">
                  <c:v>2049</c:v>
                </c:pt>
                <c:pt idx="40">
                  <c:v>2050</c:v>
                </c:pt>
              </c:numCache>
            </c:numRef>
          </c:cat>
          <c:val>
            <c:numRef>
              <c:f>Sheet1!$B$2:$B$42</c:f>
              <c:numCache>
                <c:formatCode>General</c:formatCode>
                <c:ptCount val="41"/>
                <c:pt idx="0">
                  <c:v>14.747000999999999</c:v>
                </c:pt>
                <c:pt idx="1">
                  <c:v>14.617001</c:v>
                </c:pt>
                <c:pt idx="2">
                  <c:v>15.155001</c:v>
                </c:pt>
                <c:pt idx="3">
                  <c:v>15.257</c:v>
                </c:pt>
                <c:pt idx="4">
                  <c:v>16.004999000000002</c:v>
                </c:pt>
                <c:pt idx="5">
                  <c:v>16.687000000000001</c:v>
                </c:pt>
                <c:pt idx="6">
                  <c:v>16.367000999999998</c:v>
                </c:pt>
                <c:pt idx="7">
                  <c:v>16.048999999999999</c:v>
                </c:pt>
                <c:pt idx="8">
                  <c:v>17.031002000000001</c:v>
                </c:pt>
                <c:pt idx="9">
                  <c:v>16.414999000000002</c:v>
                </c:pt>
                <c:pt idx="10">
                  <c:v>14.342048</c:v>
                </c:pt>
                <c:pt idx="11">
                  <c:v>15.962154</c:v>
                </c:pt>
                <c:pt idx="12">
                  <c:v>16.632109</c:v>
                </c:pt>
                <c:pt idx="13">
                  <c:v>17.201912</c:v>
                </c:pt>
                <c:pt idx="14">
                  <c:v>17.310549000000002</c:v>
                </c:pt>
                <c:pt idx="15">
                  <c:v>17.501497000000001</c:v>
                </c:pt>
                <c:pt idx="16">
                  <c:v>17.513293999999998</c:v>
                </c:pt>
                <c:pt idx="17">
                  <c:v>17.567996999999998</c:v>
                </c:pt>
                <c:pt idx="18">
                  <c:v>17.566647</c:v>
                </c:pt>
                <c:pt idx="19">
                  <c:v>17.566189000000001</c:v>
                </c:pt>
                <c:pt idx="20">
                  <c:v>17.577438000000001</c:v>
                </c:pt>
                <c:pt idx="21">
                  <c:v>17.556723000000002</c:v>
                </c:pt>
                <c:pt idx="22">
                  <c:v>17.553588999999999</c:v>
                </c:pt>
                <c:pt idx="23">
                  <c:v>17.503966999999999</c:v>
                </c:pt>
                <c:pt idx="24">
                  <c:v>17.492773</c:v>
                </c:pt>
                <c:pt idx="25">
                  <c:v>17.471782999999999</c:v>
                </c:pt>
                <c:pt idx="26">
                  <c:v>17.501498999999999</c:v>
                </c:pt>
                <c:pt idx="27">
                  <c:v>17.497565999999999</c:v>
                </c:pt>
                <c:pt idx="28">
                  <c:v>17.491582999999999</c:v>
                </c:pt>
                <c:pt idx="29">
                  <c:v>17.410433000000001</c:v>
                </c:pt>
                <c:pt idx="30">
                  <c:v>17.433160999999998</c:v>
                </c:pt>
                <c:pt idx="31">
                  <c:v>17.423400999999998</c:v>
                </c:pt>
                <c:pt idx="32">
                  <c:v>17.460373000000001</c:v>
                </c:pt>
                <c:pt idx="33">
                  <c:v>17.421326000000001</c:v>
                </c:pt>
                <c:pt idx="34">
                  <c:v>17.4254</c:v>
                </c:pt>
                <c:pt idx="35">
                  <c:v>17.413091999999999</c:v>
                </c:pt>
                <c:pt idx="36">
                  <c:v>17.378899000000001</c:v>
                </c:pt>
                <c:pt idx="37">
                  <c:v>17.413616000000001</c:v>
                </c:pt>
                <c:pt idx="38">
                  <c:v>17.431516999999999</c:v>
                </c:pt>
                <c:pt idx="39">
                  <c:v>17.392284</c:v>
                </c:pt>
                <c:pt idx="40">
                  <c:v>17.368952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984714512"/>
        <c:axId val="1981662288"/>
      </c:lineChart>
      <c:catAx>
        <c:axId val="198471451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981662288"/>
        <c:crosses val="autoZero"/>
        <c:auto val="1"/>
        <c:lblAlgn val="ctr"/>
        <c:lblOffset val="100"/>
        <c:tickLblSkip val="10"/>
        <c:tickMarkSkip val="10"/>
        <c:noMultiLvlLbl val="0"/>
      </c:catAx>
      <c:valAx>
        <c:axId val="1981662288"/>
        <c:scaling>
          <c:orientation val="minMax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0"/>
        <c:majorTickMark val="none"/>
        <c:minorTickMark val="none"/>
        <c:tickLblPos val="low"/>
        <c:spPr>
          <a:noFill/>
          <a:ln w="22225">
            <a:solidFill>
              <a:schemeClr val="bg2">
                <a:lumMod val="40000"/>
                <a:lumOff val="60000"/>
              </a:schemeClr>
            </a:solidFill>
            <a:prstDash val="lgDash"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984714512"/>
        <c:crossesAt val="11"/>
        <c:crossBetween val="midCat"/>
        <c:majorUnit val="5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4.2257217847769035E-2"/>
          <c:y val="9.4815316797713448E-2"/>
          <c:w val="0.74812685914260713"/>
          <c:h val="0.81378341562808731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High Oil and Gas Supply_exports
</c:v>
                </c:pt>
              </c:strCache>
            </c:strRef>
          </c:tx>
          <c:spPr>
            <a:ln w="22225" cap="rnd">
              <a:solidFill>
                <a:srgbClr val="BD732A">
                  <a:lumMod val="75000"/>
                </a:srgbClr>
              </a:solidFill>
              <a:round/>
            </a:ln>
            <a:effectLst/>
          </c:spPr>
          <c:marker>
            <c:symbol val="none"/>
          </c:marker>
          <c:cat>
            <c:numRef>
              <c:f>Sheet1!$A$2:$A$52</c:f>
              <c:numCache>
                <c:formatCode>General</c:formatCode>
                <c:ptCount val="51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  <c:pt idx="24">
                  <c:v>2024</c:v>
                </c:pt>
                <c:pt idx="25">
                  <c:v>2025</c:v>
                </c:pt>
                <c:pt idx="26">
                  <c:v>2026</c:v>
                </c:pt>
                <c:pt idx="27">
                  <c:v>2027</c:v>
                </c:pt>
                <c:pt idx="28">
                  <c:v>2028</c:v>
                </c:pt>
                <c:pt idx="29">
                  <c:v>2029</c:v>
                </c:pt>
                <c:pt idx="30">
                  <c:v>2030</c:v>
                </c:pt>
                <c:pt idx="31">
                  <c:v>2031</c:v>
                </c:pt>
                <c:pt idx="32">
                  <c:v>2032</c:v>
                </c:pt>
                <c:pt idx="33">
                  <c:v>2033</c:v>
                </c:pt>
                <c:pt idx="34">
                  <c:v>2034</c:v>
                </c:pt>
                <c:pt idx="35">
                  <c:v>2035</c:v>
                </c:pt>
                <c:pt idx="36">
                  <c:v>2036</c:v>
                </c:pt>
                <c:pt idx="37">
                  <c:v>2037</c:v>
                </c:pt>
                <c:pt idx="38">
                  <c:v>2038</c:v>
                </c:pt>
                <c:pt idx="39">
                  <c:v>2039</c:v>
                </c:pt>
                <c:pt idx="40">
                  <c:v>2040</c:v>
                </c:pt>
                <c:pt idx="41">
                  <c:v>2041</c:v>
                </c:pt>
                <c:pt idx="42">
                  <c:v>2042</c:v>
                </c:pt>
                <c:pt idx="43">
                  <c:v>2043</c:v>
                </c:pt>
                <c:pt idx="44">
                  <c:v>2044</c:v>
                </c:pt>
                <c:pt idx="45">
                  <c:v>2045</c:v>
                </c:pt>
                <c:pt idx="46">
                  <c:v>2046</c:v>
                </c:pt>
                <c:pt idx="47">
                  <c:v>2047</c:v>
                </c:pt>
                <c:pt idx="48">
                  <c:v>2048</c:v>
                </c:pt>
                <c:pt idx="49">
                  <c:v>2049</c:v>
                </c:pt>
                <c:pt idx="50">
                  <c:v>2050</c:v>
                </c:pt>
              </c:numCache>
            </c:numRef>
          </c:cat>
          <c:val>
            <c:numRef>
              <c:f>Sheet1!$B$2:$B$52</c:f>
              <c:numCache>
                <c:formatCode>General</c:formatCode>
                <c:ptCount val="51"/>
                <c:pt idx="0">
                  <c:v>-10.419060999999999</c:v>
                </c:pt>
                <c:pt idx="1">
                  <c:v>-10.900323</c:v>
                </c:pt>
                <c:pt idx="2">
                  <c:v>-10.546468000000001</c:v>
                </c:pt>
                <c:pt idx="3">
                  <c:v>-11.237788999999999</c:v>
                </c:pt>
                <c:pt idx="4">
                  <c:v>-12.096913000000001</c:v>
                </c:pt>
                <c:pt idx="5">
                  <c:v>-12.548908000000001</c:v>
                </c:pt>
                <c:pt idx="6">
                  <c:v>-12.390468</c:v>
                </c:pt>
                <c:pt idx="7">
                  <c:v>-12.035830000000001</c:v>
                </c:pt>
                <c:pt idx="8">
                  <c:v>-11.113667</c:v>
                </c:pt>
                <c:pt idx="9">
                  <c:v>-9.6665939999999999</c:v>
                </c:pt>
                <c:pt idx="10">
                  <c:v>-9.4406809999999997</c:v>
                </c:pt>
                <c:pt idx="11">
                  <c:v>-8.4503079999999997</c:v>
                </c:pt>
                <c:pt idx="12">
                  <c:v>-7.3931339999999999</c:v>
                </c:pt>
                <c:pt idx="13">
                  <c:v>-6.2374429999999998</c:v>
                </c:pt>
                <c:pt idx="14">
                  <c:v>-5.0650240000000002</c:v>
                </c:pt>
                <c:pt idx="15">
                  <c:v>-4.7105649999999999</c:v>
                </c:pt>
                <c:pt idx="16">
                  <c:v>-4.7946939999999998</c:v>
                </c:pt>
                <c:pt idx="17">
                  <c:v>-3.7684500000000001</c:v>
                </c:pt>
                <c:pt idx="18">
                  <c:v>-2.3413439999999999</c:v>
                </c:pt>
                <c:pt idx="19">
                  <c:v>-0.66984399999999999</c:v>
                </c:pt>
                <c:pt idx="20">
                  <c:v>0.44242999999999999</c:v>
                </c:pt>
                <c:pt idx="21">
                  <c:v>-0.81046899999999999</c:v>
                </c:pt>
                <c:pt idx="22">
                  <c:v>0.23577200000000001</c:v>
                </c:pt>
                <c:pt idx="23">
                  <c:v>2.2874129999999999</c:v>
                </c:pt>
                <c:pt idx="24">
                  <c:v>3.6872180000000001</c:v>
                </c:pt>
                <c:pt idx="25">
                  <c:v>4.7287879999999998</c:v>
                </c:pt>
                <c:pt idx="26">
                  <c:v>5.4905099999999996</c:v>
                </c:pt>
                <c:pt idx="27">
                  <c:v>5.9781750000000002</c:v>
                </c:pt>
                <c:pt idx="28">
                  <c:v>6.373577</c:v>
                </c:pt>
                <c:pt idx="29">
                  <c:v>6.6378199999999996</c:v>
                </c:pt>
                <c:pt idx="30">
                  <c:v>6.8405760000000004</c:v>
                </c:pt>
                <c:pt idx="31">
                  <c:v>7.016864</c:v>
                </c:pt>
                <c:pt idx="32">
                  <c:v>7.2641710000000002</c:v>
                </c:pt>
                <c:pt idx="33">
                  <c:v>7.3202600000000002</c:v>
                </c:pt>
                <c:pt idx="34">
                  <c:v>7.4881010000000003</c:v>
                </c:pt>
                <c:pt idx="35">
                  <c:v>7.5897670000000002</c:v>
                </c:pt>
                <c:pt idx="36">
                  <c:v>7.631488</c:v>
                </c:pt>
                <c:pt idx="37">
                  <c:v>7.6591279999999999</c:v>
                </c:pt>
                <c:pt idx="38">
                  <c:v>7.5045960000000003</c:v>
                </c:pt>
                <c:pt idx="39">
                  <c:v>7.5175929999999997</c:v>
                </c:pt>
                <c:pt idx="40">
                  <c:v>7.5547510000000004</c:v>
                </c:pt>
                <c:pt idx="41">
                  <c:v>7.5336699999999999</c:v>
                </c:pt>
                <c:pt idx="42">
                  <c:v>7.5107869999999997</c:v>
                </c:pt>
                <c:pt idx="43">
                  <c:v>7.5054069999999999</c:v>
                </c:pt>
                <c:pt idx="44">
                  <c:v>7.3918359999999996</c:v>
                </c:pt>
                <c:pt idx="45">
                  <c:v>7.3913859999999998</c:v>
                </c:pt>
                <c:pt idx="46">
                  <c:v>7.1598420000000003</c:v>
                </c:pt>
                <c:pt idx="47">
                  <c:v>7.0104990000000003</c:v>
                </c:pt>
                <c:pt idx="48">
                  <c:v>6.8386579999999997</c:v>
                </c:pt>
                <c:pt idx="49">
                  <c:v>6.5014890000000003</c:v>
                </c:pt>
                <c:pt idx="50">
                  <c:v>6.1089070000000003</c:v>
                </c:pt>
              </c:numCache>
            </c:numRef>
          </c:val>
          <c:smooth val="0"/>
        </c:ser>
        <c:ser>
          <c:idx val="4"/>
          <c:order val="1"/>
          <c:tx>
            <c:strRef>
              <c:f>Sheet1!$D$1</c:f>
              <c:strCache>
                <c:ptCount val="1"/>
                <c:pt idx="0">
                  <c:v>Low Oil 
and Gas 
Supply_exports
</c:v>
                </c:pt>
              </c:strCache>
            </c:strRef>
          </c:tx>
          <c:spPr>
            <a:ln w="22225" cap="rnd">
              <a:solidFill>
                <a:srgbClr val="BD732A">
                  <a:lumMod val="40000"/>
                  <a:lumOff val="60000"/>
                </a:srgbClr>
              </a:solidFill>
              <a:round/>
            </a:ln>
            <a:effectLst/>
          </c:spPr>
          <c:marker>
            <c:symbol val="none"/>
          </c:marker>
          <c:cat>
            <c:numRef>
              <c:f>Sheet1!$A$2:$A$52</c:f>
              <c:numCache>
                <c:formatCode>General</c:formatCode>
                <c:ptCount val="51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  <c:pt idx="24">
                  <c:v>2024</c:v>
                </c:pt>
                <c:pt idx="25">
                  <c:v>2025</c:v>
                </c:pt>
                <c:pt idx="26">
                  <c:v>2026</c:v>
                </c:pt>
                <c:pt idx="27">
                  <c:v>2027</c:v>
                </c:pt>
                <c:pt idx="28">
                  <c:v>2028</c:v>
                </c:pt>
                <c:pt idx="29">
                  <c:v>2029</c:v>
                </c:pt>
                <c:pt idx="30">
                  <c:v>2030</c:v>
                </c:pt>
                <c:pt idx="31">
                  <c:v>2031</c:v>
                </c:pt>
                <c:pt idx="32">
                  <c:v>2032</c:v>
                </c:pt>
                <c:pt idx="33">
                  <c:v>2033</c:v>
                </c:pt>
                <c:pt idx="34">
                  <c:v>2034</c:v>
                </c:pt>
                <c:pt idx="35">
                  <c:v>2035</c:v>
                </c:pt>
                <c:pt idx="36">
                  <c:v>2036</c:v>
                </c:pt>
                <c:pt idx="37">
                  <c:v>2037</c:v>
                </c:pt>
                <c:pt idx="38">
                  <c:v>2038</c:v>
                </c:pt>
                <c:pt idx="39">
                  <c:v>2039</c:v>
                </c:pt>
                <c:pt idx="40">
                  <c:v>2040</c:v>
                </c:pt>
                <c:pt idx="41">
                  <c:v>2041</c:v>
                </c:pt>
                <c:pt idx="42">
                  <c:v>2042</c:v>
                </c:pt>
                <c:pt idx="43">
                  <c:v>2043</c:v>
                </c:pt>
                <c:pt idx="44">
                  <c:v>2044</c:v>
                </c:pt>
                <c:pt idx="45">
                  <c:v>2045</c:v>
                </c:pt>
                <c:pt idx="46">
                  <c:v>2046</c:v>
                </c:pt>
                <c:pt idx="47">
                  <c:v>2047</c:v>
                </c:pt>
                <c:pt idx="48">
                  <c:v>2048</c:v>
                </c:pt>
                <c:pt idx="49">
                  <c:v>2049</c:v>
                </c:pt>
                <c:pt idx="50">
                  <c:v>2050</c:v>
                </c:pt>
              </c:numCache>
            </c:numRef>
          </c:cat>
          <c:val>
            <c:numRef>
              <c:f>Sheet1!$D$2:$D$52</c:f>
              <c:numCache>
                <c:formatCode>General</c:formatCode>
                <c:ptCount val="51"/>
                <c:pt idx="0">
                  <c:v>-10.419060999999999</c:v>
                </c:pt>
                <c:pt idx="1">
                  <c:v>-10.900323</c:v>
                </c:pt>
                <c:pt idx="2">
                  <c:v>-10.546468000000001</c:v>
                </c:pt>
                <c:pt idx="3">
                  <c:v>-11.237788999999999</c:v>
                </c:pt>
                <c:pt idx="4">
                  <c:v>-12.096913000000001</c:v>
                </c:pt>
                <c:pt idx="5">
                  <c:v>-12.548908000000001</c:v>
                </c:pt>
                <c:pt idx="6">
                  <c:v>-12.390468</c:v>
                </c:pt>
                <c:pt idx="7">
                  <c:v>-12.035830000000001</c:v>
                </c:pt>
                <c:pt idx="8">
                  <c:v>-11.113667</c:v>
                </c:pt>
                <c:pt idx="9">
                  <c:v>-9.6665939999999999</c:v>
                </c:pt>
                <c:pt idx="10">
                  <c:v>-9.4406809999999997</c:v>
                </c:pt>
                <c:pt idx="11">
                  <c:v>-8.4503079999999997</c:v>
                </c:pt>
                <c:pt idx="12">
                  <c:v>-7.3931339999999999</c:v>
                </c:pt>
                <c:pt idx="13">
                  <c:v>-6.2374429999999998</c:v>
                </c:pt>
                <c:pt idx="14">
                  <c:v>-5.0650240000000002</c:v>
                </c:pt>
                <c:pt idx="15">
                  <c:v>-4.7105649999999999</c:v>
                </c:pt>
                <c:pt idx="16">
                  <c:v>-4.7946939999999998</c:v>
                </c:pt>
                <c:pt idx="17">
                  <c:v>-3.7684500000000001</c:v>
                </c:pt>
                <c:pt idx="18">
                  <c:v>-2.3413439999999999</c:v>
                </c:pt>
                <c:pt idx="19">
                  <c:v>-0.66984399999999999</c:v>
                </c:pt>
                <c:pt idx="20">
                  <c:v>0.44242999999999999</c:v>
                </c:pt>
                <c:pt idx="21">
                  <c:v>-0.81046899999999999</c:v>
                </c:pt>
                <c:pt idx="22">
                  <c:v>-1.2464040000000001</c:v>
                </c:pt>
                <c:pt idx="23">
                  <c:v>-1.192984</c:v>
                </c:pt>
                <c:pt idx="24">
                  <c:v>-1.283787</c:v>
                </c:pt>
                <c:pt idx="25">
                  <c:v>-1.226928</c:v>
                </c:pt>
                <c:pt idx="26">
                  <c:v>-1.1776120000000001</c:v>
                </c:pt>
                <c:pt idx="27">
                  <c:v>-1.354239</c:v>
                </c:pt>
                <c:pt idx="28">
                  <c:v>-1.5321089999999999</c:v>
                </c:pt>
                <c:pt idx="29">
                  <c:v>-1.777617</c:v>
                </c:pt>
                <c:pt idx="30">
                  <c:v>-2.0047860000000002</c:v>
                </c:pt>
                <c:pt idx="31">
                  <c:v>-2.2979790000000002</c:v>
                </c:pt>
                <c:pt idx="32">
                  <c:v>-2.6518229999999998</c:v>
                </c:pt>
                <c:pt idx="33">
                  <c:v>-2.9824959999999998</c:v>
                </c:pt>
                <c:pt idx="34">
                  <c:v>-3.3075399999999999</c:v>
                </c:pt>
                <c:pt idx="35">
                  <c:v>-3.4161290000000002</c:v>
                </c:pt>
                <c:pt idx="36">
                  <c:v>-3.5605030000000002</c:v>
                </c:pt>
                <c:pt idx="37">
                  <c:v>-3.7133319999999999</c:v>
                </c:pt>
                <c:pt idx="38">
                  <c:v>-3.9205580000000002</c:v>
                </c:pt>
                <c:pt idx="39">
                  <c:v>-4.056629</c:v>
                </c:pt>
                <c:pt idx="40">
                  <c:v>-4.0754859999999997</c:v>
                </c:pt>
                <c:pt idx="41">
                  <c:v>-3.9846170000000001</c:v>
                </c:pt>
                <c:pt idx="42">
                  <c:v>-3.9962209999999998</c:v>
                </c:pt>
                <c:pt idx="43">
                  <c:v>-4.2092720000000003</c:v>
                </c:pt>
                <c:pt idx="44">
                  <c:v>-4.2883719999999999</c:v>
                </c:pt>
                <c:pt idx="45">
                  <c:v>-4.4893190000000001</c:v>
                </c:pt>
                <c:pt idx="46">
                  <c:v>-4.5618730000000003</c:v>
                </c:pt>
                <c:pt idx="47">
                  <c:v>-4.6737799999999998</c:v>
                </c:pt>
                <c:pt idx="48">
                  <c:v>-4.7864709999999997</c:v>
                </c:pt>
                <c:pt idx="49">
                  <c:v>-4.9191380000000002</c:v>
                </c:pt>
                <c:pt idx="50">
                  <c:v>-5.0815520000000003</c:v>
                </c:pt>
              </c:numCache>
            </c:numRef>
          </c:val>
          <c:smooth val="0"/>
        </c:ser>
        <c:ser>
          <c:idx val="3"/>
          <c:order val="2"/>
          <c:tx>
            <c:strRef>
              <c:f>Sheet1!$E$1</c:f>
              <c:strCache>
                <c:ptCount val="1"/>
                <c:pt idx="0">
                  <c:v>Low Oil Prices_exports</c:v>
                </c:pt>
              </c:strCache>
            </c:strRef>
          </c:tx>
          <c:spPr>
            <a:ln w="22225" cap="rnd">
              <a:solidFill>
                <a:srgbClr val="A33340">
                  <a:lumMod val="40000"/>
                  <a:lumOff val="60000"/>
                </a:srgbClr>
              </a:solidFill>
              <a:round/>
            </a:ln>
            <a:effectLst/>
          </c:spPr>
          <c:marker>
            <c:symbol val="none"/>
          </c:marker>
          <c:cat>
            <c:numRef>
              <c:f>Sheet1!$A$2:$A$52</c:f>
              <c:numCache>
                <c:formatCode>General</c:formatCode>
                <c:ptCount val="51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  <c:pt idx="24">
                  <c:v>2024</c:v>
                </c:pt>
                <c:pt idx="25">
                  <c:v>2025</c:v>
                </c:pt>
                <c:pt idx="26">
                  <c:v>2026</c:v>
                </c:pt>
                <c:pt idx="27">
                  <c:v>2027</c:v>
                </c:pt>
                <c:pt idx="28">
                  <c:v>2028</c:v>
                </c:pt>
                <c:pt idx="29">
                  <c:v>2029</c:v>
                </c:pt>
                <c:pt idx="30">
                  <c:v>2030</c:v>
                </c:pt>
                <c:pt idx="31">
                  <c:v>2031</c:v>
                </c:pt>
                <c:pt idx="32">
                  <c:v>2032</c:v>
                </c:pt>
                <c:pt idx="33">
                  <c:v>2033</c:v>
                </c:pt>
                <c:pt idx="34">
                  <c:v>2034</c:v>
                </c:pt>
                <c:pt idx="35">
                  <c:v>2035</c:v>
                </c:pt>
                <c:pt idx="36">
                  <c:v>2036</c:v>
                </c:pt>
                <c:pt idx="37">
                  <c:v>2037</c:v>
                </c:pt>
                <c:pt idx="38">
                  <c:v>2038</c:v>
                </c:pt>
                <c:pt idx="39">
                  <c:v>2039</c:v>
                </c:pt>
                <c:pt idx="40">
                  <c:v>2040</c:v>
                </c:pt>
                <c:pt idx="41">
                  <c:v>2041</c:v>
                </c:pt>
                <c:pt idx="42">
                  <c:v>2042</c:v>
                </c:pt>
                <c:pt idx="43">
                  <c:v>2043</c:v>
                </c:pt>
                <c:pt idx="44">
                  <c:v>2044</c:v>
                </c:pt>
                <c:pt idx="45">
                  <c:v>2045</c:v>
                </c:pt>
                <c:pt idx="46">
                  <c:v>2046</c:v>
                </c:pt>
                <c:pt idx="47">
                  <c:v>2047</c:v>
                </c:pt>
                <c:pt idx="48">
                  <c:v>2048</c:v>
                </c:pt>
                <c:pt idx="49">
                  <c:v>2049</c:v>
                </c:pt>
                <c:pt idx="50">
                  <c:v>2050</c:v>
                </c:pt>
              </c:numCache>
            </c:numRef>
          </c:cat>
          <c:val>
            <c:numRef>
              <c:f>Sheet1!$E$2:$E$52</c:f>
              <c:numCache>
                <c:formatCode>General</c:formatCode>
                <c:ptCount val="51"/>
                <c:pt idx="0">
                  <c:v>-10.419060999999999</c:v>
                </c:pt>
                <c:pt idx="1">
                  <c:v>-10.900323</c:v>
                </c:pt>
                <c:pt idx="2">
                  <c:v>-10.546468000000001</c:v>
                </c:pt>
                <c:pt idx="3">
                  <c:v>-11.237788999999999</c:v>
                </c:pt>
                <c:pt idx="4">
                  <c:v>-12.096913000000001</c:v>
                </c:pt>
                <c:pt idx="5">
                  <c:v>-12.548908000000001</c:v>
                </c:pt>
                <c:pt idx="6">
                  <c:v>-12.390468</c:v>
                </c:pt>
                <c:pt idx="7">
                  <c:v>-12.035830000000001</c:v>
                </c:pt>
                <c:pt idx="8">
                  <c:v>-11.113667</c:v>
                </c:pt>
                <c:pt idx="9">
                  <c:v>-9.6665939999999999</c:v>
                </c:pt>
                <c:pt idx="10">
                  <c:v>-9.4406809999999997</c:v>
                </c:pt>
                <c:pt idx="11">
                  <c:v>-8.4503079999999997</c:v>
                </c:pt>
                <c:pt idx="12">
                  <c:v>-7.3931339999999999</c:v>
                </c:pt>
                <c:pt idx="13">
                  <c:v>-6.2374429999999998</c:v>
                </c:pt>
                <c:pt idx="14">
                  <c:v>-5.0650240000000002</c:v>
                </c:pt>
                <c:pt idx="15">
                  <c:v>-4.7105649999999999</c:v>
                </c:pt>
                <c:pt idx="16">
                  <c:v>-4.7946939999999998</c:v>
                </c:pt>
                <c:pt idx="17">
                  <c:v>-3.7684500000000001</c:v>
                </c:pt>
                <c:pt idx="18">
                  <c:v>-2.3413439999999999</c:v>
                </c:pt>
                <c:pt idx="19">
                  <c:v>-0.66984399999999999</c:v>
                </c:pt>
                <c:pt idx="20">
                  <c:v>0.44242999999999999</c:v>
                </c:pt>
                <c:pt idx="21">
                  <c:v>-0.99168500000000004</c:v>
                </c:pt>
                <c:pt idx="22">
                  <c:v>-1.975368</c:v>
                </c:pt>
                <c:pt idx="23">
                  <c:v>-1.865766</c:v>
                </c:pt>
                <c:pt idx="24">
                  <c:v>-1.3614539999999999</c:v>
                </c:pt>
                <c:pt idx="25">
                  <c:v>-0.98130799999999996</c:v>
                </c:pt>
                <c:pt idx="26">
                  <c:v>-0.87759200000000004</c:v>
                </c:pt>
                <c:pt idx="27">
                  <c:v>-0.86827399999999999</c:v>
                </c:pt>
                <c:pt idx="28">
                  <c:v>-0.92947900000000006</c:v>
                </c:pt>
                <c:pt idx="29">
                  <c:v>-0.98586799999999997</c:v>
                </c:pt>
                <c:pt idx="30">
                  <c:v>-1.1367970000000001</c:v>
                </c:pt>
                <c:pt idx="31">
                  <c:v>-1.419205</c:v>
                </c:pt>
                <c:pt idx="32">
                  <c:v>-1.6444829999999999</c:v>
                </c:pt>
                <c:pt idx="33">
                  <c:v>-1.879434</c:v>
                </c:pt>
                <c:pt idx="34">
                  <c:v>-2.1587200000000002</c:v>
                </c:pt>
                <c:pt idx="35">
                  <c:v>-2.479492</c:v>
                </c:pt>
                <c:pt idx="36">
                  <c:v>-2.7585820000000001</c:v>
                </c:pt>
                <c:pt idx="37">
                  <c:v>-2.972928</c:v>
                </c:pt>
                <c:pt idx="38">
                  <c:v>-3.090271</c:v>
                </c:pt>
                <c:pt idx="39">
                  <c:v>-3.2850839999999999</c:v>
                </c:pt>
                <c:pt idx="40">
                  <c:v>-3.5975359999999998</c:v>
                </c:pt>
                <c:pt idx="41">
                  <c:v>-3.746127</c:v>
                </c:pt>
                <c:pt idx="42">
                  <c:v>-3.945786</c:v>
                </c:pt>
                <c:pt idx="43">
                  <c:v>-4.2032090000000002</c:v>
                </c:pt>
                <c:pt idx="44">
                  <c:v>-4.3998840000000001</c:v>
                </c:pt>
                <c:pt idx="45">
                  <c:v>-4.5900379999999998</c:v>
                </c:pt>
                <c:pt idx="46">
                  <c:v>-4.8719650000000003</c:v>
                </c:pt>
                <c:pt idx="47">
                  <c:v>-5.0227519999999997</c:v>
                </c:pt>
                <c:pt idx="48">
                  <c:v>-5.2332669999999997</c:v>
                </c:pt>
                <c:pt idx="49">
                  <c:v>-5.4389110000000001</c:v>
                </c:pt>
                <c:pt idx="50">
                  <c:v>-5.8284700000000003</c:v>
                </c:pt>
              </c:numCache>
            </c:numRef>
          </c:val>
          <c:smooth val="0"/>
        </c:ser>
        <c:ser>
          <c:idx val="1"/>
          <c:order val="3"/>
          <c:tx>
            <c:strRef>
              <c:f>Sheet1!$F$1</c:f>
              <c:strCache>
                <c:ptCount val="1"/>
                <c:pt idx="0">
                  <c:v>High Oil Prices_exports</c:v>
                </c:pt>
              </c:strCache>
            </c:strRef>
          </c:tx>
          <c:spPr>
            <a:ln w="22225" cap="rnd">
              <a:solidFill>
                <a:srgbClr val="A33340">
                  <a:lumMod val="75000"/>
                </a:srgbClr>
              </a:solidFill>
              <a:round/>
            </a:ln>
            <a:effectLst/>
          </c:spPr>
          <c:marker>
            <c:symbol val="none"/>
          </c:marker>
          <c:cat>
            <c:numRef>
              <c:f>Sheet1!$A$2:$A$52</c:f>
              <c:numCache>
                <c:formatCode>General</c:formatCode>
                <c:ptCount val="51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  <c:pt idx="24">
                  <c:v>2024</c:v>
                </c:pt>
                <c:pt idx="25">
                  <c:v>2025</c:v>
                </c:pt>
                <c:pt idx="26">
                  <c:v>2026</c:v>
                </c:pt>
                <c:pt idx="27">
                  <c:v>2027</c:v>
                </c:pt>
                <c:pt idx="28">
                  <c:v>2028</c:v>
                </c:pt>
                <c:pt idx="29">
                  <c:v>2029</c:v>
                </c:pt>
                <c:pt idx="30">
                  <c:v>2030</c:v>
                </c:pt>
                <c:pt idx="31">
                  <c:v>2031</c:v>
                </c:pt>
                <c:pt idx="32">
                  <c:v>2032</c:v>
                </c:pt>
                <c:pt idx="33">
                  <c:v>2033</c:v>
                </c:pt>
                <c:pt idx="34">
                  <c:v>2034</c:v>
                </c:pt>
                <c:pt idx="35">
                  <c:v>2035</c:v>
                </c:pt>
                <c:pt idx="36">
                  <c:v>2036</c:v>
                </c:pt>
                <c:pt idx="37">
                  <c:v>2037</c:v>
                </c:pt>
                <c:pt idx="38">
                  <c:v>2038</c:v>
                </c:pt>
                <c:pt idx="39">
                  <c:v>2039</c:v>
                </c:pt>
                <c:pt idx="40">
                  <c:v>2040</c:v>
                </c:pt>
                <c:pt idx="41">
                  <c:v>2041</c:v>
                </c:pt>
                <c:pt idx="42">
                  <c:v>2042</c:v>
                </c:pt>
                <c:pt idx="43">
                  <c:v>2043</c:v>
                </c:pt>
                <c:pt idx="44">
                  <c:v>2044</c:v>
                </c:pt>
                <c:pt idx="45">
                  <c:v>2045</c:v>
                </c:pt>
                <c:pt idx="46">
                  <c:v>2046</c:v>
                </c:pt>
                <c:pt idx="47">
                  <c:v>2047</c:v>
                </c:pt>
                <c:pt idx="48">
                  <c:v>2048</c:v>
                </c:pt>
                <c:pt idx="49">
                  <c:v>2049</c:v>
                </c:pt>
                <c:pt idx="50">
                  <c:v>2050</c:v>
                </c:pt>
              </c:numCache>
            </c:numRef>
          </c:cat>
          <c:val>
            <c:numRef>
              <c:f>Sheet1!$F$2:$F$52</c:f>
              <c:numCache>
                <c:formatCode>General</c:formatCode>
                <c:ptCount val="51"/>
                <c:pt idx="0">
                  <c:v>-10.419060999999999</c:v>
                </c:pt>
                <c:pt idx="1">
                  <c:v>-10.900323</c:v>
                </c:pt>
                <c:pt idx="2">
                  <c:v>-10.546468000000001</c:v>
                </c:pt>
                <c:pt idx="3">
                  <c:v>-11.237788999999999</c:v>
                </c:pt>
                <c:pt idx="4">
                  <c:v>-12.096913000000001</c:v>
                </c:pt>
                <c:pt idx="5">
                  <c:v>-12.548908000000001</c:v>
                </c:pt>
                <c:pt idx="6">
                  <c:v>-12.390468</c:v>
                </c:pt>
                <c:pt idx="7">
                  <c:v>-12.035830000000001</c:v>
                </c:pt>
                <c:pt idx="8">
                  <c:v>-11.113667</c:v>
                </c:pt>
                <c:pt idx="9">
                  <c:v>-9.6665939999999999</c:v>
                </c:pt>
                <c:pt idx="10">
                  <c:v>-9.4406809999999997</c:v>
                </c:pt>
                <c:pt idx="11">
                  <c:v>-8.4503079999999997</c:v>
                </c:pt>
                <c:pt idx="12">
                  <c:v>-7.3931339999999999</c:v>
                </c:pt>
                <c:pt idx="13">
                  <c:v>-6.2374429999999998</c:v>
                </c:pt>
                <c:pt idx="14">
                  <c:v>-5.0650240000000002</c:v>
                </c:pt>
                <c:pt idx="15">
                  <c:v>-4.7105649999999999</c:v>
                </c:pt>
                <c:pt idx="16">
                  <c:v>-4.7946939999999998</c:v>
                </c:pt>
                <c:pt idx="17">
                  <c:v>-3.7684500000000001</c:v>
                </c:pt>
                <c:pt idx="18">
                  <c:v>-2.3413439999999999</c:v>
                </c:pt>
                <c:pt idx="19">
                  <c:v>-0.66984399999999999</c:v>
                </c:pt>
                <c:pt idx="20">
                  <c:v>0.44242999999999999</c:v>
                </c:pt>
                <c:pt idx="21">
                  <c:v>1.5351699999999999</c:v>
                </c:pt>
                <c:pt idx="22">
                  <c:v>3.055882</c:v>
                </c:pt>
                <c:pt idx="23">
                  <c:v>4.1199810000000001</c:v>
                </c:pt>
                <c:pt idx="24">
                  <c:v>5.0050280000000003</c:v>
                </c:pt>
                <c:pt idx="25">
                  <c:v>5.6027129999999996</c:v>
                </c:pt>
                <c:pt idx="26">
                  <c:v>6.2236719999999996</c:v>
                </c:pt>
                <c:pt idx="27">
                  <c:v>6.6601970000000001</c:v>
                </c:pt>
                <c:pt idx="28">
                  <c:v>7.0939690000000004</c:v>
                </c:pt>
                <c:pt idx="29">
                  <c:v>7.401554</c:v>
                </c:pt>
                <c:pt idx="30">
                  <c:v>7.831054</c:v>
                </c:pt>
                <c:pt idx="31">
                  <c:v>8.1898859999999996</c:v>
                </c:pt>
                <c:pt idx="32">
                  <c:v>8.4747330000000005</c:v>
                </c:pt>
                <c:pt idx="33">
                  <c:v>8.8993549999999999</c:v>
                </c:pt>
                <c:pt idx="34">
                  <c:v>9.2005180000000006</c:v>
                </c:pt>
                <c:pt idx="35">
                  <c:v>9.4684279999999994</c:v>
                </c:pt>
                <c:pt idx="36">
                  <c:v>9.4941370000000003</c:v>
                </c:pt>
                <c:pt idx="37">
                  <c:v>9.5062200000000008</c:v>
                </c:pt>
                <c:pt idx="38">
                  <c:v>9.7200159999999993</c:v>
                </c:pt>
                <c:pt idx="39">
                  <c:v>9.9317259999999994</c:v>
                </c:pt>
                <c:pt idx="40">
                  <c:v>10.050307999999999</c:v>
                </c:pt>
                <c:pt idx="41">
                  <c:v>9.8181220000000007</c:v>
                </c:pt>
                <c:pt idx="42">
                  <c:v>9.7689029999999999</c:v>
                </c:pt>
                <c:pt idx="43">
                  <c:v>9.5740630000000007</c:v>
                </c:pt>
                <c:pt idx="44">
                  <c:v>9.2199950000000008</c:v>
                </c:pt>
                <c:pt idx="45">
                  <c:v>8.9037819999999996</c:v>
                </c:pt>
                <c:pt idx="46">
                  <c:v>8.4959679999999995</c:v>
                </c:pt>
                <c:pt idx="47">
                  <c:v>8.0934449999999991</c:v>
                </c:pt>
                <c:pt idx="48">
                  <c:v>7.6565130000000003</c:v>
                </c:pt>
                <c:pt idx="49">
                  <c:v>7.406199</c:v>
                </c:pt>
                <c:pt idx="50">
                  <c:v>7.024076</c:v>
                </c:pt>
              </c:numCache>
            </c:numRef>
          </c:val>
          <c:smooth val="0"/>
        </c:ser>
        <c:ser>
          <c:idx val="2"/>
          <c:order val="4"/>
          <c:tx>
            <c:strRef>
              <c:f>Sheet1!$C$1</c:f>
              <c:strCache>
                <c:ptCount val="1"/>
                <c:pt idx="0">
                  <c:v>Reference_exports</c:v>
                </c:pt>
              </c:strCache>
            </c:strRef>
          </c:tx>
          <c:spPr>
            <a:ln w="22225" cap="rnd">
              <a:solidFill>
                <a:srgbClr val="000000"/>
              </a:solidFill>
              <a:round/>
            </a:ln>
            <a:effectLst/>
          </c:spPr>
          <c:marker>
            <c:symbol val="none"/>
          </c:marker>
          <c:cat>
            <c:numRef>
              <c:f>Sheet1!$A$2:$A$52</c:f>
              <c:numCache>
                <c:formatCode>General</c:formatCode>
                <c:ptCount val="51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  <c:pt idx="24">
                  <c:v>2024</c:v>
                </c:pt>
                <c:pt idx="25">
                  <c:v>2025</c:v>
                </c:pt>
                <c:pt idx="26">
                  <c:v>2026</c:v>
                </c:pt>
                <c:pt idx="27">
                  <c:v>2027</c:v>
                </c:pt>
                <c:pt idx="28">
                  <c:v>2028</c:v>
                </c:pt>
                <c:pt idx="29">
                  <c:v>2029</c:v>
                </c:pt>
                <c:pt idx="30">
                  <c:v>2030</c:v>
                </c:pt>
                <c:pt idx="31">
                  <c:v>2031</c:v>
                </c:pt>
                <c:pt idx="32">
                  <c:v>2032</c:v>
                </c:pt>
                <c:pt idx="33">
                  <c:v>2033</c:v>
                </c:pt>
                <c:pt idx="34">
                  <c:v>2034</c:v>
                </c:pt>
                <c:pt idx="35">
                  <c:v>2035</c:v>
                </c:pt>
                <c:pt idx="36">
                  <c:v>2036</c:v>
                </c:pt>
                <c:pt idx="37">
                  <c:v>2037</c:v>
                </c:pt>
                <c:pt idx="38">
                  <c:v>2038</c:v>
                </c:pt>
                <c:pt idx="39">
                  <c:v>2039</c:v>
                </c:pt>
                <c:pt idx="40">
                  <c:v>2040</c:v>
                </c:pt>
                <c:pt idx="41">
                  <c:v>2041</c:v>
                </c:pt>
                <c:pt idx="42">
                  <c:v>2042</c:v>
                </c:pt>
                <c:pt idx="43">
                  <c:v>2043</c:v>
                </c:pt>
                <c:pt idx="44">
                  <c:v>2044</c:v>
                </c:pt>
                <c:pt idx="45">
                  <c:v>2045</c:v>
                </c:pt>
                <c:pt idx="46">
                  <c:v>2046</c:v>
                </c:pt>
                <c:pt idx="47">
                  <c:v>2047</c:v>
                </c:pt>
                <c:pt idx="48">
                  <c:v>2048</c:v>
                </c:pt>
                <c:pt idx="49">
                  <c:v>2049</c:v>
                </c:pt>
                <c:pt idx="50">
                  <c:v>2050</c:v>
                </c:pt>
              </c:numCache>
            </c:numRef>
          </c:cat>
          <c:val>
            <c:numRef>
              <c:f>Sheet1!$C$2:$C$52</c:f>
              <c:numCache>
                <c:formatCode>General</c:formatCode>
                <c:ptCount val="51"/>
                <c:pt idx="0">
                  <c:v>-10.419060999999999</c:v>
                </c:pt>
                <c:pt idx="1">
                  <c:v>-10.900323</c:v>
                </c:pt>
                <c:pt idx="2">
                  <c:v>-10.546468000000001</c:v>
                </c:pt>
                <c:pt idx="3">
                  <c:v>-11.237788999999999</c:v>
                </c:pt>
                <c:pt idx="4">
                  <c:v>-12.096913000000001</c:v>
                </c:pt>
                <c:pt idx="5">
                  <c:v>-12.548908000000001</c:v>
                </c:pt>
                <c:pt idx="6">
                  <c:v>-12.390468</c:v>
                </c:pt>
                <c:pt idx="7">
                  <c:v>-12.035830000000001</c:v>
                </c:pt>
                <c:pt idx="8">
                  <c:v>-11.113667</c:v>
                </c:pt>
                <c:pt idx="9">
                  <c:v>-9.6665939999999999</c:v>
                </c:pt>
                <c:pt idx="10">
                  <c:v>-9.4406809999999997</c:v>
                </c:pt>
                <c:pt idx="11">
                  <c:v>-8.4503079999999997</c:v>
                </c:pt>
                <c:pt idx="12">
                  <c:v>-7.3931339999999999</c:v>
                </c:pt>
                <c:pt idx="13">
                  <c:v>-6.2374429999999998</c:v>
                </c:pt>
                <c:pt idx="14">
                  <c:v>-5.0650240000000002</c:v>
                </c:pt>
                <c:pt idx="15">
                  <c:v>-4.7105649999999999</c:v>
                </c:pt>
                <c:pt idx="16">
                  <c:v>-4.7946939999999998</c:v>
                </c:pt>
                <c:pt idx="17">
                  <c:v>-3.7684500000000001</c:v>
                </c:pt>
                <c:pt idx="18">
                  <c:v>-2.3413439999999999</c:v>
                </c:pt>
                <c:pt idx="19">
                  <c:v>-0.66984399999999999</c:v>
                </c:pt>
                <c:pt idx="20">
                  <c:v>0.44242999999999999</c:v>
                </c:pt>
                <c:pt idx="21">
                  <c:v>-0.81046899999999999</c:v>
                </c:pt>
                <c:pt idx="22">
                  <c:v>-0.247143</c:v>
                </c:pt>
                <c:pt idx="23">
                  <c:v>0.61150599999999999</c:v>
                </c:pt>
                <c:pt idx="24">
                  <c:v>1.0120750000000001</c:v>
                </c:pt>
                <c:pt idx="25">
                  <c:v>1.4394260000000001</c:v>
                </c:pt>
                <c:pt idx="26">
                  <c:v>1.713368</c:v>
                </c:pt>
                <c:pt idx="27">
                  <c:v>1.8523019999999999</c:v>
                </c:pt>
                <c:pt idx="28">
                  <c:v>1.9696480000000001</c:v>
                </c:pt>
                <c:pt idx="29">
                  <c:v>2.0483829999999998</c:v>
                </c:pt>
                <c:pt idx="30">
                  <c:v>2.1390090000000002</c:v>
                </c:pt>
                <c:pt idx="31">
                  <c:v>2.1880350000000002</c:v>
                </c:pt>
                <c:pt idx="32">
                  <c:v>2.125947</c:v>
                </c:pt>
                <c:pt idx="33">
                  <c:v>2.1950270000000001</c:v>
                </c:pt>
                <c:pt idx="34">
                  <c:v>2.205031</c:v>
                </c:pt>
                <c:pt idx="35">
                  <c:v>2.0291760000000001</c:v>
                </c:pt>
                <c:pt idx="36">
                  <c:v>1.806986</c:v>
                </c:pt>
                <c:pt idx="37">
                  <c:v>1.6610990000000001</c:v>
                </c:pt>
                <c:pt idx="38">
                  <c:v>1.526235</c:v>
                </c:pt>
                <c:pt idx="39">
                  <c:v>1.4638089999999999</c:v>
                </c:pt>
                <c:pt idx="40">
                  <c:v>1.341933</c:v>
                </c:pt>
                <c:pt idx="41">
                  <c:v>1.2341679999999999</c:v>
                </c:pt>
                <c:pt idx="42">
                  <c:v>1.222045</c:v>
                </c:pt>
                <c:pt idx="43">
                  <c:v>1.3358239999999999</c:v>
                </c:pt>
                <c:pt idx="44">
                  <c:v>1.3370029999999999</c:v>
                </c:pt>
                <c:pt idx="45">
                  <c:v>1.125686</c:v>
                </c:pt>
                <c:pt idx="46">
                  <c:v>1.069115</c:v>
                </c:pt>
                <c:pt idx="47">
                  <c:v>1.027876</c:v>
                </c:pt>
                <c:pt idx="48">
                  <c:v>0.87097899999999995</c:v>
                </c:pt>
                <c:pt idx="49">
                  <c:v>0.71302699999999997</c:v>
                </c:pt>
                <c:pt idx="50">
                  <c:v>0.34618100000000002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981663376"/>
        <c:axId val="1981662832"/>
      </c:lineChart>
      <c:catAx>
        <c:axId val="1981663376"/>
        <c:scaling>
          <c:orientation val="minMax"/>
        </c:scaling>
        <c:delete val="0"/>
        <c:axPos val="b"/>
        <c:numFmt formatCode="General" sourceLinked="1"/>
        <c:majorTickMark val="cross"/>
        <c:minorTickMark val="none"/>
        <c:tickLblPos val="low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981662832"/>
        <c:crosses val="autoZero"/>
        <c:auto val="1"/>
        <c:lblAlgn val="ctr"/>
        <c:lblOffset val="100"/>
        <c:tickLblSkip val="10"/>
        <c:tickMarkSkip val="10"/>
        <c:noMultiLvlLbl val="0"/>
      </c:catAx>
      <c:valAx>
        <c:axId val="198166283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low"/>
        <c:spPr>
          <a:noFill/>
          <a:ln w="22225">
            <a:solidFill>
              <a:schemeClr val="bg1">
                <a:lumMod val="65000"/>
              </a:schemeClr>
            </a:solidFill>
            <a:prstDash val="lgDash"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981663376"/>
        <c:crossesAt val="21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0" cap="flat" cmpd="sng" algn="ctr">
      <a:noFill/>
      <a:round/>
    </a:ln>
    <a:effectLst/>
  </c:spPr>
  <c:txPr>
    <a:bodyPr/>
    <a:lstStyle/>
    <a:p>
      <a:pPr>
        <a:defRPr sz="1000">
          <a:solidFill>
            <a:sysClr val="windowText" lastClr="000000"/>
          </a:solidFill>
        </a:defRPr>
      </a:pPr>
      <a:endParaRPr lang="en-US"/>
    </a:p>
  </c:txPr>
  <c:externalData r:id="rId4">
    <c:autoUpdate val="0"/>
  </c:externalData>
  <c:userShapes r:id="rId5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4590800455109787"/>
          <c:y val="6.0735248108541452E-2"/>
          <c:w val="0.65330760752528216"/>
          <c:h val="0.84842566526745178"/>
        </c:manualLayout>
      </c:layout>
      <c:lineChart>
        <c:grouping val="standard"/>
        <c:varyColors val="0"/>
        <c:ser>
          <c:idx val="3"/>
          <c:order val="0"/>
          <c:tx>
            <c:strRef>
              <c:f>Sheet1!$B$1</c:f>
              <c:strCache>
                <c:ptCount val="1"/>
                <c:pt idx="0">
                  <c:v>Low Oil Price</c:v>
                </c:pt>
              </c:strCache>
            </c:strRef>
          </c:tx>
          <c:spPr>
            <a:ln w="22225" cap="rnd">
              <a:solidFill>
                <a:srgbClr val="A33340">
                  <a:lumMod val="40000"/>
                  <a:lumOff val="60000"/>
                </a:srgbClr>
              </a:solidFill>
              <a:round/>
            </a:ln>
            <a:effectLst/>
          </c:spPr>
          <c:marker>
            <c:symbol val="none"/>
          </c:marker>
          <c:cat>
            <c:numRef>
              <c:f>Sheet1!$A$2:$A$42</c:f>
              <c:numCache>
                <c:formatCode>General</c:formatCode>
                <c:ptCount val="4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  <c:pt idx="16">
                  <c:v>2026</c:v>
                </c:pt>
                <c:pt idx="17">
                  <c:v>2027</c:v>
                </c:pt>
                <c:pt idx="18">
                  <c:v>2028</c:v>
                </c:pt>
                <c:pt idx="19">
                  <c:v>2029</c:v>
                </c:pt>
                <c:pt idx="20">
                  <c:v>2030</c:v>
                </c:pt>
                <c:pt idx="21">
                  <c:v>2031</c:v>
                </c:pt>
                <c:pt idx="22">
                  <c:v>2032</c:v>
                </c:pt>
                <c:pt idx="23">
                  <c:v>2033</c:v>
                </c:pt>
                <c:pt idx="24">
                  <c:v>2034</c:v>
                </c:pt>
                <c:pt idx="25">
                  <c:v>2035</c:v>
                </c:pt>
                <c:pt idx="26">
                  <c:v>2036</c:v>
                </c:pt>
                <c:pt idx="27">
                  <c:v>2037</c:v>
                </c:pt>
                <c:pt idx="28">
                  <c:v>2038</c:v>
                </c:pt>
                <c:pt idx="29">
                  <c:v>2039</c:v>
                </c:pt>
                <c:pt idx="30">
                  <c:v>2040</c:v>
                </c:pt>
                <c:pt idx="31">
                  <c:v>2041</c:v>
                </c:pt>
                <c:pt idx="32">
                  <c:v>2042</c:v>
                </c:pt>
                <c:pt idx="33">
                  <c:v>2043</c:v>
                </c:pt>
                <c:pt idx="34">
                  <c:v>2044</c:v>
                </c:pt>
                <c:pt idx="35">
                  <c:v>2045</c:v>
                </c:pt>
                <c:pt idx="36">
                  <c:v>2046</c:v>
                </c:pt>
                <c:pt idx="37">
                  <c:v>2047</c:v>
                </c:pt>
                <c:pt idx="38">
                  <c:v>2048</c:v>
                </c:pt>
                <c:pt idx="39">
                  <c:v>2049</c:v>
                </c:pt>
                <c:pt idx="40">
                  <c:v>2050</c:v>
                </c:pt>
              </c:numCache>
            </c:numRef>
          </c:cat>
          <c:val>
            <c:numRef>
              <c:f>Sheet1!$B$2:$B$42</c:f>
              <c:numCache>
                <c:formatCode>General</c:formatCode>
                <c:ptCount val="41"/>
                <c:pt idx="0">
                  <c:v>2.0740250000000002</c:v>
                </c:pt>
                <c:pt idx="1">
                  <c:v>2.2160680000000004</c:v>
                </c:pt>
                <c:pt idx="2">
                  <c:v>2.40794</c:v>
                </c:pt>
                <c:pt idx="3">
                  <c:v>2.6056360000000001</c:v>
                </c:pt>
                <c:pt idx="4">
                  <c:v>3.0145149999999998</c:v>
                </c:pt>
                <c:pt idx="5">
                  <c:v>3.3423259999999999</c:v>
                </c:pt>
                <c:pt idx="6">
                  <c:v>3.509172</c:v>
                </c:pt>
                <c:pt idx="7">
                  <c:v>3.7827449999999998</c:v>
                </c:pt>
                <c:pt idx="8">
                  <c:v>4.369351</c:v>
                </c:pt>
                <c:pt idx="9">
                  <c:v>4.8245069999999997</c:v>
                </c:pt>
                <c:pt idx="10">
                  <c:v>5.0260300000000004</c:v>
                </c:pt>
                <c:pt idx="11">
                  <c:v>5.0829849999999999</c:v>
                </c:pt>
                <c:pt idx="12">
                  <c:v>5.0818640000000004</c:v>
                </c:pt>
                <c:pt idx="13">
                  <c:v>4.9313370000000001</c:v>
                </c:pt>
                <c:pt idx="14">
                  <c:v>5.134004</c:v>
                </c:pt>
                <c:pt idx="15">
                  <c:v>5.3570440000000001</c:v>
                </c:pt>
                <c:pt idx="16">
                  <c:v>5.4069419999999999</c:v>
                </c:pt>
                <c:pt idx="17">
                  <c:v>5.4011529999999999</c:v>
                </c:pt>
                <c:pt idx="18">
                  <c:v>5.3651629999999999</c:v>
                </c:pt>
                <c:pt idx="19">
                  <c:v>5.3523810000000003</c:v>
                </c:pt>
                <c:pt idx="20">
                  <c:v>5.3350489999999997</c:v>
                </c:pt>
                <c:pt idx="21">
                  <c:v>5.2783490000000004</c:v>
                </c:pt>
                <c:pt idx="22">
                  <c:v>5.2627329999999999</c:v>
                </c:pt>
                <c:pt idx="23">
                  <c:v>5.2536240000000003</c:v>
                </c:pt>
                <c:pt idx="24">
                  <c:v>5.2364870000000003</c:v>
                </c:pt>
                <c:pt idx="25">
                  <c:v>5.2006940000000004</c:v>
                </c:pt>
                <c:pt idx="26">
                  <c:v>5.1915760000000004</c:v>
                </c:pt>
                <c:pt idx="27">
                  <c:v>5.1808339999999999</c:v>
                </c:pt>
                <c:pt idx="28">
                  <c:v>5.1962919999999997</c:v>
                </c:pt>
                <c:pt idx="29">
                  <c:v>5.2218530000000003</c:v>
                </c:pt>
                <c:pt idx="30">
                  <c:v>5.1950599999999998</c:v>
                </c:pt>
                <c:pt idx="31">
                  <c:v>5.1918850000000001</c:v>
                </c:pt>
                <c:pt idx="32">
                  <c:v>5.1935520000000004</c:v>
                </c:pt>
                <c:pt idx="33">
                  <c:v>5.1920659999999996</c:v>
                </c:pt>
                <c:pt idx="34">
                  <c:v>5.1736009999999997</c:v>
                </c:pt>
                <c:pt idx="35">
                  <c:v>5.1684340000000004</c:v>
                </c:pt>
                <c:pt idx="36">
                  <c:v>5.1408269999999998</c:v>
                </c:pt>
                <c:pt idx="37">
                  <c:v>5.1501260000000002</c:v>
                </c:pt>
                <c:pt idx="38">
                  <c:v>5.1502379999999999</c:v>
                </c:pt>
                <c:pt idx="39">
                  <c:v>5.1570910000000003</c:v>
                </c:pt>
                <c:pt idx="40">
                  <c:v>5.1382620000000001</c:v>
                </c:pt>
              </c:numCache>
            </c:numRef>
          </c:val>
          <c:smooth val="0"/>
        </c:ser>
        <c:ser>
          <c:idx val="0"/>
          <c:order val="1"/>
          <c:tx>
            <c:strRef>
              <c:f>Sheet1!$C$1</c:f>
              <c:strCache>
                <c:ptCount val="1"/>
                <c:pt idx="0">
                  <c:v>High Oil Price</c:v>
                </c:pt>
              </c:strCache>
            </c:strRef>
          </c:tx>
          <c:spPr>
            <a:ln w="22225" cap="rnd">
              <a:solidFill>
                <a:srgbClr val="A33340"/>
              </a:solidFill>
              <a:round/>
            </a:ln>
            <a:effectLst/>
          </c:spPr>
          <c:marker>
            <c:symbol val="none"/>
          </c:marker>
          <c:cat>
            <c:numRef>
              <c:f>Sheet1!$A$2:$A$42</c:f>
              <c:numCache>
                <c:formatCode>General</c:formatCode>
                <c:ptCount val="4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  <c:pt idx="16">
                  <c:v>2026</c:v>
                </c:pt>
                <c:pt idx="17">
                  <c:v>2027</c:v>
                </c:pt>
                <c:pt idx="18">
                  <c:v>2028</c:v>
                </c:pt>
                <c:pt idx="19">
                  <c:v>2029</c:v>
                </c:pt>
                <c:pt idx="20">
                  <c:v>2030</c:v>
                </c:pt>
                <c:pt idx="21">
                  <c:v>2031</c:v>
                </c:pt>
                <c:pt idx="22">
                  <c:v>2032</c:v>
                </c:pt>
                <c:pt idx="23">
                  <c:v>2033</c:v>
                </c:pt>
                <c:pt idx="24">
                  <c:v>2034</c:v>
                </c:pt>
                <c:pt idx="25">
                  <c:v>2035</c:v>
                </c:pt>
                <c:pt idx="26">
                  <c:v>2036</c:v>
                </c:pt>
                <c:pt idx="27">
                  <c:v>2037</c:v>
                </c:pt>
                <c:pt idx="28">
                  <c:v>2038</c:v>
                </c:pt>
                <c:pt idx="29">
                  <c:v>2039</c:v>
                </c:pt>
                <c:pt idx="30">
                  <c:v>2040</c:v>
                </c:pt>
                <c:pt idx="31">
                  <c:v>2041</c:v>
                </c:pt>
                <c:pt idx="32">
                  <c:v>2042</c:v>
                </c:pt>
                <c:pt idx="33">
                  <c:v>2043</c:v>
                </c:pt>
                <c:pt idx="34">
                  <c:v>2044</c:v>
                </c:pt>
                <c:pt idx="35">
                  <c:v>2045</c:v>
                </c:pt>
                <c:pt idx="36">
                  <c:v>2046</c:v>
                </c:pt>
                <c:pt idx="37">
                  <c:v>2047</c:v>
                </c:pt>
                <c:pt idx="38">
                  <c:v>2048</c:v>
                </c:pt>
                <c:pt idx="39">
                  <c:v>2049</c:v>
                </c:pt>
                <c:pt idx="40">
                  <c:v>2050</c:v>
                </c:pt>
              </c:numCache>
            </c:numRef>
          </c:cat>
          <c:val>
            <c:numRef>
              <c:f>Sheet1!$C$2:$C$42</c:f>
              <c:numCache>
                <c:formatCode>General</c:formatCode>
                <c:ptCount val="41"/>
                <c:pt idx="0">
                  <c:v>2.0740250000000002</c:v>
                </c:pt>
                <c:pt idx="1">
                  <c:v>2.2160680000000004</c:v>
                </c:pt>
                <c:pt idx="2">
                  <c:v>2.40794</c:v>
                </c:pt>
                <c:pt idx="3">
                  <c:v>2.6056360000000001</c:v>
                </c:pt>
                <c:pt idx="4">
                  <c:v>3.0145149999999998</c:v>
                </c:pt>
                <c:pt idx="5">
                  <c:v>3.3423259999999999</c:v>
                </c:pt>
                <c:pt idx="6">
                  <c:v>3.509172</c:v>
                </c:pt>
                <c:pt idx="7">
                  <c:v>3.7827449999999998</c:v>
                </c:pt>
                <c:pt idx="8">
                  <c:v>4.369351</c:v>
                </c:pt>
                <c:pt idx="9">
                  <c:v>4.8245069999999997</c:v>
                </c:pt>
                <c:pt idx="10">
                  <c:v>5.0260300000000004</c:v>
                </c:pt>
                <c:pt idx="11">
                  <c:v>5.4834269999999998</c:v>
                </c:pt>
                <c:pt idx="12">
                  <c:v>6.1885599999999998</c:v>
                </c:pt>
                <c:pt idx="13">
                  <c:v>6.417306</c:v>
                </c:pt>
                <c:pt idx="14">
                  <c:v>6.6670340000000001</c:v>
                </c:pt>
                <c:pt idx="15">
                  <c:v>6.8064039999999997</c:v>
                </c:pt>
                <c:pt idx="16">
                  <c:v>6.9359080000000004</c:v>
                </c:pt>
                <c:pt idx="17">
                  <c:v>6.9979500000000003</c:v>
                </c:pt>
                <c:pt idx="18">
                  <c:v>7.0295940000000003</c:v>
                </c:pt>
                <c:pt idx="19">
                  <c:v>7.066586</c:v>
                </c:pt>
                <c:pt idx="20">
                  <c:v>7.1597039999999996</c:v>
                </c:pt>
                <c:pt idx="21">
                  <c:v>7.2466650000000001</c:v>
                </c:pt>
                <c:pt idx="22">
                  <c:v>7.3212039999999998</c:v>
                </c:pt>
                <c:pt idx="23">
                  <c:v>7.4132210000000001</c:v>
                </c:pt>
                <c:pt idx="24">
                  <c:v>7.4716050000000003</c:v>
                </c:pt>
                <c:pt idx="25">
                  <c:v>7.5596509999999997</c:v>
                </c:pt>
                <c:pt idx="26">
                  <c:v>7.5759189999999998</c:v>
                </c:pt>
                <c:pt idx="27">
                  <c:v>7.5939249999999996</c:v>
                </c:pt>
                <c:pt idx="28">
                  <c:v>7.6617170000000003</c:v>
                </c:pt>
                <c:pt idx="29">
                  <c:v>7.7491960000000004</c:v>
                </c:pt>
                <c:pt idx="30">
                  <c:v>7.8208700000000002</c:v>
                </c:pt>
                <c:pt idx="31">
                  <c:v>7.8325969999999998</c:v>
                </c:pt>
                <c:pt idx="32">
                  <c:v>7.8968439999999998</c:v>
                </c:pt>
                <c:pt idx="33">
                  <c:v>7.9328419999999999</c:v>
                </c:pt>
                <c:pt idx="34">
                  <c:v>7.8993549999999999</c:v>
                </c:pt>
                <c:pt idx="35">
                  <c:v>7.9001650000000003</c:v>
                </c:pt>
                <c:pt idx="36">
                  <c:v>7.8660560000000004</c:v>
                </c:pt>
                <c:pt idx="37">
                  <c:v>7.8672050000000002</c:v>
                </c:pt>
                <c:pt idx="38">
                  <c:v>7.8490450000000003</c:v>
                </c:pt>
                <c:pt idx="39">
                  <c:v>7.8659509999999999</c:v>
                </c:pt>
                <c:pt idx="40">
                  <c:v>7.8788629999999999</c:v>
                </c:pt>
              </c:numCache>
            </c:numRef>
          </c:val>
          <c:smooth val="0"/>
        </c:ser>
        <c:ser>
          <c:idx val="1"/>
          <c:order val="2"/>
          <c:tx>
            <c:strRef>
              <c:f>Sheet1!$D$1</c:f>
              <c:strCache>
                <c:ptCount val="1"/>
                <c:pt idx="0">
                  <c:v>High Oil 
and Gas 
Resource 
and 
Technology
</c:v>
                </c:pt>
              </c:strCache>
            </c:strRef>
          </c:tx>
          <c:spPr>
            <a:ln w="22225" cap="rnd">
              <a:solidFill>
                <a:srgbClr val="FFC702">
                  <a:lumMod val="50000"/>
                </a:srgbClr>
              </a:solidFill>
              <a:round/>
            </a:ln>
            <a:effectLst/>
          </c:spPr>
          <c:marker>
            <c:symbol val="none"/>
          </c:marker>
          <c:dPt>
            <c:idx val="85"/>
            <c:marker>
              <c:symbol val="none"/>
            </c:marker>
            <c:bubble3D val="0"/>
          </c:dPt>
          <c:cat>
            <c:numRef>
              <c:f>Sheet1!$A$2:$A$42</c:f>
              <c:numCache>
                <c:formatCode>General</c:formatCode>
                <c:ptCount val="4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  <c:pt idx="16">
                  <c:v>2026</c:v>
                </c:pt>
                <c:pt idx="17">
                  <c:v>2027</c:v>
                </c:pt>
                <c:pt idx="18">
                  <c:v>2028</c:v>
                </c:pt>
                <c:pt idx="19">
                  <c:v>2029</c:v>
                </c:pt>
                <c:pt idx="20">
                  <c:v>2030</c:v>
                </c:pt>
                <c:pt idx="21">
                  <c:v>2031</c:v>
                </c:pt>
                <c:pt idx="22">
                  <c:v>2032</c:v>
                </c:pt>
                <c:pt idx="23">
                  <c:v>2033</c:v>
                </c:pt>
                <c:pt idx="24">
                  <c:v>2034</c:v>
                </c:pt>
                <c:pt idx="25">
                  <c:v>2035</c:v>
                </c:pt>
                <c:pt idx="26">
                  <c:v>2036</c:v>
                </c:pt>
                <c:pt idx="27">
                  <c:v>2037</c:v>
                </c:pt>
                <c:pt idx="28">
                  <c:v>2038</c:v>
                </c:pt>
                <c:pt idx="29">
                  <c:v>2039</c:v>
                </c:pt>
                <c:pt idx="30">
                  <c:v>2040</c:v>
                </c:pt>
                <c:pt idx="31">
                  <c:v>2041</c:v>
                </c:pt>
                <c:pt idx="32">
                  <c:v>2042</c:v>
                </c:pt>
                <c:pt idx="33">
                  <c:v>2043</c:v>
                </c:pt>
                <c:pt idx="34">
                  <c:v>2044</c:v>
                </c:pt>
                <c:pt idx="35">
                  <c:v>2045</c:v>
                </c:pt>
                <c:pt idx="36">
                  <c:v>2046</c:v>
                </c:pt>
                <c:pt idx="37">
                  <c:v>2047</c:v>
                </c:pt>
                <c:pt idx="38">
                  <c:v>2048</c:v>
                </c:pt>
                <c:pt idx="39">
                  <c:v>2049</c:v>
                </c:pt>
                <c:pt idx="40">
                  <c:v>2050</c:v>
                </c:pt>
              </c:numCache>
            </c:numRef>
          </c:cat>
          <c:val>
            <c:numRef>
              <c:f>Sheet1!$D$2:$D$42</c:f>
              <c:numCache>
                <c:formatCode>General</c:formatCode>
                <c:ptCount val="41"/>
                <c:pt idx="0">
                  <c:v>2.0740250000000002</c:v>
                </c:pt>
                <c:pt idx="1">
                  <c:v>2.2160680000000004</c:v>
                </c:pt>
                <c:pt idx="2">
                  <c:v>2.40794</c:v>
                </c:pt>
                <c:pt idx="3">
                  <c:v>2.6056360000000001</c:v>
                </c:pt>
                <c:pt idx="4">
                  <c:v>3.0145149999999998</c:v>
                </c:pt>
                <c:pt idx="5">
                  <c:v>3.3423259999999999</c:v>
                </c:pt>
                <c:pt idx="6">
                  <c:v>3.509172</c:v>
                </c:pt>
                <c:pt idx="7">
                  <c:v>3.7827449999999998</c:v>
                </c:pt>
                <c:pt idx="8">
                  <c:v>4.369351</c:v>
                </c:pt>
                <c:pt idx="9">
                  <c:v>4.8245069999999997</c:v>
                </c:pt>
                <c:pt idx="10">
                  <c:v>5.0260300000000004</c:v>
                </c:pt>
                <c:pt idx="11">
                  <c:v>5.2856959999999997</c:v>
                </c:pt>
                <c:pt idx="12">
                  <c:v>5.7695020000000001</c:v>
                </c:pt>
                <c:pt idx="13">
                  <c:v>6.4245679999999998</c:v>
                </c:pt>
                <c:pt idx="14">
                  <c:v>6.7782119999999999</c:v>
                </c:pt>
                <c:pt idx="15">
                  <c:v>6.8808389999999999</c:v>
                </c:pt>
                <c:pt idx="16">
                  <c:v>7.0102250000000002</c:v>
                </c:pt>
                <c:pt idx="17">
                  <c:v>7.113416</c:v>
                </c:pt>
                <c:pt idx="18">
                  <c:v>7.2045139999999996</c:v>
                </c:pt>
                <c:pt idx="19">
                  <c:v>7.2520540000000002</c:v>
                </c:pt>
                <c:pt idx="20">
                  <c:v>7.3396129999999999</c:v>
                </c:pt>
                <c:pt idx="21">
                  <c:v>7.4209680000000002</c:v>
                </c:pt>
                <c:pt idx="22">
                  <c:v>7.5066920000000001</c:v>
                </c:pt>
                <c:pt idx="23">
                  <c:v>7.5578110000000001</c:v>
                </c:pt>
                <c:pt idx="24">
                  <c:v>7.6494869999999997</c:v>
                </c:pt>
                <c:pt idx="25">
                  <c:v>7.7080310000000001</c:v>
                </c:pt>
                <c:pt idx="26">
                  <c:v>7.7265560000000004</c:v>
                </c:pt>
                <c:pt idx="27">
                  <c:v>7.7857849999999997</c:v>
                </c:pt>
                <c:pt idx="28">
                  <c:v>7.7892919999999997</c:v>
                </c:pt>
                <c:pt idx="29">
                  <c:v>7.7927879999999998</c:v>
                </c:pt>
                <c:pt idx="30">
                  <c:v>7.7999830000000001</c:v>
                </c:pt>
                <c:pt idx="31">
                  <c:v>7.8192680000000001</c:v>
                </c:pt>
                <c:pt idx="32">
                  <c:v>7.8608979999999997</c:v>
                </c:pt>
                <c:pt idx="33">
                  <c:v>7.9474859999999996</c:v>
                </c:pt>
                <c:pt idx="34">
                  <c:v>8.0128409999999999</c:v>
                </c:pt>
                <c:pt idx="35">
                  <c:v>8.1029219999999995</c:v>
                </c:pt>
                <c:pt idx="36">
                  <c:v>8.0995050000000006</c:v>
                </c:pt>
                <c:pt idx="37">
                  <c:v>8.1039510000000003</c:v>
                </c:pt>
                <c:pt idx="38">
                  <c:v>8.1315550000000005</c:v>
                </c:pt>
                <c:pt idx="39">
                  <c:v>8.1053160000000002</c:v>
                </c:pt>
                <c:pt idx="40">
                  <c:v>8.0733890000000006</c:v>
                </c:pt>
              </c:numCache>
            </c:numRef>
          </c:val>
          <c:smooth val="0"/>
        </c:ser>
        <c:ser>
          <c:idx val="2"/>
          <c:order val="3"/>
          <c:tx>
            <c:strRef>
              <c:f>Sheet1!$E$1</c:f>
              <c:strCache>
                <c:ptCount val="1"/>
                <c:pt idx="0">
                  <c:v>Low Oil and Gas Supply</c:v>
                </c:pt>
              </c:strCache>
            </c:strRef>
          </c:tx>
          <c:spPr>
            <a:ln w="22225" cap="rnd">
              <a:solidFill>
                <a:srgbClr val="BD732A">
                  <a:lumMod val="60000"/>
                  <a:lumOff val="40000"/>
                </a:srgbClr>
              </a:solidFill>
              <a:prstDash val="solid"/>
              <a:round/>
            </a:ln>
            <a:effectLst/>
          </c:spPr>
          <c:marker>
            <c:symbol val="none"/>
          </c:marker>
          <c:cat>
            <c:numRef>
              <c:f>Sheet1!$A$2:$A$42</c:f>
              <c:numCache>
                <c:formatCode>General</c:formatCode>
                <c:ptCount val="4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  <c:pt idx="16">
                  <c:v>2026</c:v>
                </c:pt>
                <c:pt idx="17">
                  <c:v>2027</c:v>
                </c:pt>
                <c:pt idx="18">
                  <c:v>2028</c:v>
                </c:pt>
                <c:pt idx="19">
                  <c:v>2029</c:v>
                </c:pt>
                <c:pt idx="20">
                  <c:v>2030</c:v>
                </c:pt>
                <c:pt idx="21">
                  <c:v>2031</c:v>
                </c:pt>
                <c:pt idx="22">
                  <c:v>2032</c:v>
                </c:pt>
                <c:pt idx="23">
                  <c:v>2033</c:v>
                </c:pt>
                <c:pt idx="24">
                  <c:v>2034</c:v>
                </c:pt>
                <c:pt idx="25">
                  <c:v>2035</c:v>
                </c:pt>
                <c:pt idx="26">
                  <c:v>2036</c:v>
                </c:pt>
                <c:pt idx="27">
                  <c:v>2037</c:v>
                </c:pt>
                <c:pt idx="28">
                  <c:v>2038</c:v>
                </c:pt>
                <c:pt idx="29">
                  <c:v>2039</c:v>
                </c:pt>
                <c:pt idx="30">
                  <c:v>2040</c:v>
                </c:pt>
                <c:pt idx="31">
                  <c:v>2041</c:v>
                </c:pt>
                <c:pt idx="32">
                  <c:v>2042</c:v>
                </c:pt>
                <c:pt idx="33">
                  <c:v>2043</c:v>
                </c:pt>
                <c:pt idx="34">
                  <c:v>2044</c:v>
                </c:pt>
                <c:pt idx="35">
                  <c:v>2045</c:v>
                </c:pt>
                <c:pt idx="36">
                  <c:v>2046</c:v>
                </c:pt>
                <c:pt idx="37">
                  <c:v>2047</c:v>
                </c:pt>
                <c:pt idx="38">
                  <c:v>2048</c:v>
                </c:pt>
                <c:pt idx="39">
                  <c:v>2049</c:v>
                </c:pt>
                <c:pt idx="40">
                  <c:v>2050</c:v>
                </c:pt>
              </c:numCache>
            </c:numRef>
          </c:cat>
          <c:val>
            <c:numRef>
              <c:f>Sheet1!$E$2:$E$42</c:f>
              <c:numCache>
                <c:formatCode>General</c:formatCode>
                <c:ptCount val="41"/>
                <c:pt idx="0">
                  <c:v>2.0740250000000002</c:v>
                </c:pt>
                <c:pt idx="1">
                  <c:v>2.2160680000000004</c:v>
                </c:pt>
                <c:pt idx="2">
                  <c:v>2.40794</c:v>
                </c:pt>
                <c:pt idx="3">
                  <c:v>2.6056360000000001</c:v>
                </c:pt>
                <c:pt idx="4">
                  <c:v>3.0145149999999998</c:v>
                </c:pt>
                <c:pt idx="5">
                  <c:v>3.3423259999999999</c:v>
                </c:pt>
                <c:pt idx="6">
                  <c:v>3.509172</c:v>
                </c:pt>
                <c:pt idx="7">
                  <c:v>3.7827449999999998</c:v>
                </c:pt>
                <c:pt idx="8">
                  <c:v>4.369351</c:v>
                </c:pt>
                <c:pt idx="9">
                  <c:v>4.8245069999999997</c:v>
                </c:pt>
                <c:pt idx="10">
                  <c:v>5.0260300000000004</c:v>
                </c:pt>
                <c:pt idx="11">
                  <c:v>5.0852560000000002</c:v>
                </c:pt>
                <c:pt idx="12">
                  <c:v>5.1280429999999999</c:v>
                </c:pt>
                <c:pt idx="13">
                  <c:v>5.2262700000000004</c:v>
                </c:pt>
                <c:pt idx="14">
                  <c:v>5.2338659999999999</c:v>
                </c:pt>
                <c:pt idx="15">
                  <c:v>5.2074259999999999</c:v>
                </c:pt>
                <c:pt idx="16">
                  <c:v>5.1653820000000001</c:v>
                </c:pt>
                <c:pt idx="17">
                  <c:v>5.11578</c:v>
                </c:pt>
                <c:pt idx="18">
                  <c:v>5.0544469999999997</c:v>
                </c:pt>
                <c:pt idx="19">
                  <c:v>4.9668619999999999</c:v>
                </c:pt>
                <c:pt idx="20">
                  <c:v>4.8813079999999998</c:v>
                </c:pt>
                <c:pt idx="21">
                  <c:v>4.7878970000000001</c:v>
                </c:pt>
                <c:pt idx="22">
                  <c:v>4.6949300000000003</c:v>
                </c:pt>
                <c:pt idx="23">
                  <c:v>4.6285559999999997</c:v>
                </c:pt>
                <c:pt idx="24">
                  <c:v>4.5672439999999996</c:v>
                </c:pt>
                <c:pt idx="25">
                  <c:v>4.5445289999999998</c:v>
                </c:pt>
                <c:pt idx="26">
                  <c:v>4.4978239999999996</c:v>
                </c:pt>
                <c:pt idx="27">
                  <c:v>4.454993</c:v>
                </c:pt>
                <c:pt idx="28">
                  <c:v>4.3994280000000003</c:v>
                </c:pt>
                <c:pt idx="29">
                  <c:v>4.3671740000000003</c:v>
                </c:pt>
                <c:pt idx="30">
                  <c:v>4.3630300000000002</c:v>
                </c:pt>
                <c:pt idx="31">
                  <c:v>4.4096469999999997</c:v>
                </c:pt>
                <c:pt idx="32">
                  <c:v>4.4193160000000002</c:v>
                </c:pt>
                <c:pt idx="33">
                  <c:v>4.4271710000000004</c:v>
                </c:pt>
                <c:pt idx="34">
                  <c:v>4.4303559999999997</c:v>
                </c:pt>
                <c:pt idx="35">
                  <c:v>4.4121430000000004</c:v>
                </c:pt>
                <c:pt idx="36">
                  <c:v>4.3874199999999997</c:v>
                </c:pt>
                <c:pt idx="37">
                  <c:v>4.379041</c:v>
                </c:pt>
                <c:pt idx="38">
                  <c:v>4.3669130000000003</c:v>
                </c:pt>
                <c:pt idx="39">
                  <c:v>4.3825219999999998</c:v>
                </c:pt>
                <c:pt idx="40">
                  <c:v>4.3401399999999999</c:v>
                </c:pt>
              </c:numCache>
            </c:numRef>
          </c:val>
          <c:smooth val="0"/>
        </c:ser>
        <c:ser>
          <c:idx val="6"/>
          <c:order val="4"/>
          <c:tx>
            <c:strRef>
              <c:f>Sheet1!$H$1</c:f>
              <c:strCache>
                <c:ptCount val="1"/>
                <c:pt idx="0">
                  <c:v>Reference</c:v>
                </c:pt>
              </c:strCache>
            </c:strRef>
          </c:tx>
          <c:spPr>
            <a:ln w="22225" cap="rnd">
              <a:solidFill>
                <a:srgbClr val="000000"/>
              </a:solidFill>
              <a:round/>
            </a:ln>
            <a:effectLst/>
          </c:spPr>
          <c:marker>
            <c:symbol val="none"/>
          </c:marker>
          <c:cat>
            <c:numRef>
              <c:f>Sheet1!$A$2:$A$42</c:f>
              <c:numCache>
                <c:formatCode>General</c:formatCode>
                <c:ptCount val="4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  <c:pt idx="16">
                  <c:v>2026</c:v>
                </c:pt>
                <c:pt idx="17">
                  <c:v>2027</c:v>
                </c:pt>
                <c:pt idx="18">
                  <c:v>2028</c:v>
                </c:pt>
                <c:pt idx="19">
                  <c:v>2029</c:v>
                </c:pt>
                <c:pt idx="20">
                  <c:v>2030</c:v>
                </c:pt>
                <c:pt idx="21">
                  <c:v>2031</c:v>
                </c:pt>
                <c:pt idx="22">
                  <c:v>2032</c:v>
                </c:pt>
                <c:pt idx="23">
                  <c:v>2033</c:v>
                </c:pt>
                <c:pt idx="24">
                  <c:v>2034</c:v>
                </c:pt>
                <c:pt idx="25">
                  <c:v>2035</c:v>
                </c:pt>
                <c:pt idx="26">
                  <c:v>2036</c:v>
                </c:pt>
                <c:pt idx="27">
                  <c:v>2037</c:v>
                </c:pt>
                <c:pt idx="28">
                  <c:v>2038</c:v>
                </c:pt>
                <c:pt idx="29">
                  <c:v>2039</c:v>
                </c:pt>
                <c:pt idx="30">
                  <c:v>2040</c:v>
                </c:pt>
                <c:pt idx="31">
                  <c:v>2041</c:v>
                </c:pt>
                <c:pt idx="32">
                  <c:v>2042</c:v>
                </c:pt>
                <c:pt idx="33">
                  <c:v>2043</c:v>
                </c:pt>
                <c:pt idx="34">
                  <c:v>2044</c:v>
                </c:pt>
                <c:pt idx="35">
                  <c:v>2045</c:v>
                </c:pt>
                <c:pt idx="36">
                  <c:v>2046</c:v>
                </c:pt>
                <c:pt idx="37">
                  <c:v>2047</c:v>
                </c:pt>
                <c:pt idx="38">
                  <c:v>2048</c:v>
                </c:pt>
                <c:pt idx="39">
                  <c:v>2049</c:v>
                </c:pt>
                <c:pt idx="40">
                  <c:v>2050</c:v>
                </c:pt>
              </c:numCache>
            </c:numRef>
          </c:cat>
          <c:val>
            <c:numRef>
              <c:f>Sheet1!$H$2:$H$42</c:f>
              <c:numCache>
                <c:formatCode>General</c:formatCode>
                <c:ptCount val="41"/>
                <c:pt idx="0">
                  <c:v>2.0740250000000002</c:v>
                </c:pt>
                <c:pt idx="1">
                  <c:v>2.2160680000000004</c:v>
                </c:pt>
                <c:pt idx="2">
                  <c:v>2.40794</c:v>
                </c:pt>
                <c:pt idx="3">
                  <c:v>2.6056360000000001</c:v>
                </c:pt>
                <c:pt idx="4">
                  <c:v>3.0145149999999998</c:v>
                </c:pt>
                <c:pt idx="5">
                  <c:v>3.3423259999999999</c:v>
                </c:pt>
                <c:pt idx="6">
                  <c:v>3.509172</c:v>
                </c:pt>
                <c:pt idx="7">
                  <c:v>3.7827449999999998</c:v>
                </c:pt>
                <c:pt idx="8">
                  <c:v>4.369351</c:v>
                </c:pt>
                <c:pt idx="9">
                  <c:v>4.8245069999999997</c:v>
                </c:pt>
                <c:pt idx="10">
                  <c:v>5.0260300000000004</c:v>
                </c:pt>
                <c:pt idx="11">
                  <c:v>5.2005179999999998</c:v>
                </c:pt>
                <c:pt idx="12">
                  <c:v>5.4813840000000003</c:v>
                </c:pt>
                <c:pt idx="13">
                  <c:v>5.7570370000000004</c:v>
                </c:pt>
                <c:pt idx="14">
                  <c:v>5.8604779999999996</c:v>
                </c:pt>
                <c:pt idx="15">
                  <c:v>5.8875120000000001</c:v>
                </c:pt>
                <c:pt idx="16">
                  <c:v>5.9641979999999997</c:v>
                </c:pt>
                <c:pt idx="17">
                  <c:v>6.0029190000000003</c:v>
                </c:pt>
                <c:pt idx="18">
                  <c:v>5.9901119999999999</c:v>
                </c:pt>
                <c:pt idx="19">
                  <c:v>6.0428949999999997</c:v>
                </c:pt>
                <c:pt idx="20">
                  <c:v>6.1252909999999998</c:v>
                </c:pt>
                <c:pt idx="21">
                  <c:v>6.1554270000000004</c:v>
                </c:pt>
                <c:pt idx="22">
                  <c:v>6.1284890000000001</c:v>
                </c:pt>
                <c:pt idx="23">
                  <c:v>6.1340389999999996</c:v>
                </c:pt>
                <c:pt idx="24">
                  <c:v>6.1614560000000003</c:v>
                </c:pt>
                <c:pt idx="25">
                  <c:v>6.1558719999999996</c:v>
                </c:pt>
                <c:pt idx="26">
                  <c:v>6.1286820000000004</c:v>
                </c:pt>
                <c:pt idx="27">
                  <c:v>6.1262569999999998</c:v>
                </c:pt>
                <c:pt idx="28">
                  <c:v>6.1241659999999998</c:v>
                </c:pt>
                <c:pt idx="29">
                  <c:v>6.1444850000000004</c:v>
                </c:pt>
                <c:pt idx="30">
                  <c:v>6.151815</c:v>
                </c:pt>
                <c:pt idx="31">
                  <c:v>6.1384119999999998</c:v>
                </c:pt>
                <c:pt idx="32">
                  <c:v>6.1740060000000003</c:v>
                </c:pt>
                <c:pt idx="33">
                  <c:v>6.2269759999999996</c:v>
                </c:pt>
                <c:pt idx="34">
                  <c:v>6.2660210000000003</c:v>
                </c:pt>
                <c:pt idx="35">
                  <c:v>6.2698219999999996</c:v>
                </c:pt>
                <c:pt idx="36">
                  <c:v>6.2498880000000003</c:v>
                </c:pt>
                <c:pt idx="37">
                  <c:v>6.2207819999999998</c:v>
                </c:pt>
                <c:pt idx="38">
                  <c:v>6.219004</c:v>
                </c:pt>
                <c:pt idx="39">
                  <c:v>6.2404950000000001</c:v>
                </c:pt>
                <c:pt idx="40">
                  <c:v>6.2617960000000004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845326400"/>
        <c:axId val="1845326944"/>
        <c:extLst/>
      </c:lineChart>
      <c:catAx>
        <c:axId val="184532640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845326944"/>
        <c:crossesAt val="0"/>
        <c:auto val="1"/>
        <c:lblAlgn val="ctr"/>
        <c:lblOffset val="100"/>
        <c:tickLblSkip val="10"/>
        <c:tickMarkSkip val="10"/>
        <c:noMultiLvlLbl val="0"/>
      </c:catAx>
      <c:valAx>
        <c:axId val="1845326944"/>
        <c:scaling>
          <c:orientation val="minMax"/>
          <c:max val="25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low"/>
        <c:spPr>
          <a:noFill/>
          <a:ln w="22225">
            <a:solidFill>
              <a:schemeClr val="bg1">
                <a:lumMod val="65000"/>
              </a:schemeClr>
            </a:solidFill>
            <a:prstDash val="lgDash"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845326400"/>
        <c:crossesAt val="11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000">
          <a:solidFill>
            <a:sysClr val="windowText" lastClr="000000"/>
          </a:solidFill>
        </a:defRPr>
      </a:pPr>
      <a:endParaRPr lang="en-US"/>
    </a:p>
  </c:txPr>
  <c:externalData r:id="rId4">
    <c:autoUpdate val="0"/>
  </c:externalData>
  <c:userShapes r:id="rId5"/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4.2257217847769035E-2"/>
          <c:y val="0.23697474282031405"/>
          <c:w val="0.83822901869113708"/>
          <c:h val="0.68061223877071875"/>
        </c:manualLayout>
      </c:layout>
      <c:lineChart>
        <c:grouping val="standard"/>
        <c:varyColors val="0"/>
        <c:ser>
          <c:idx val="0"/>
          <c:order val="1"/>
          <c:tx>
            <c:strRef>
              <c:f>Sheet1!$B$1</c:f>
              <c:strCache>
                <c:ptCount val="1"/>
                <c:pt idx="0">
                  <c:v>Reference_MotorGasoline</c:v>
                </c:pt>
              </c:strCache>
            </c:strRef>
          </c:tx>
          <c:spPr>
            <a:ln w="22225" cap="rnd">
              <a:solidFill>
                <a:srgbClr val="0096D7">
                  <a:lumMod val="75000"/>
                </a:srgbClr>
              </a:solidFill>
              <a:round/>
            </a:ln>
            <a:effectLst/>
          </c:spPr>
          <c:marker>
            <c:symbol val="none"/>
          </c:marker>
          <c:cat>
            <c:numRef>
              <c:f>Sheet1!$A$2:$A$52</c:f>
              <c:numCache>
                <c:formatCode>General</c:formatCode>
                <c:ptCount val="51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  <c:pt idx="24">
                  <c:v>2024</c:v>
                </c:pt>
                <c:pt idx="25">
                  <c:v>2025</c:v>
                </c:pt>
                <c:pt idx="26">
                  <c:v>2026</c:v>
                </c:pt>
                <c:pt idx="27">
                  <c:v>2027</c:v>
                </c:pt>
                <c:pt idx="28">
                  <c:v>2028</c:v>
                </c:pt>
                <c:pt idx="29">
                  <c:v>2029</c:v>
                </c:pt>
                <c:pt idx="30">
                  <c:v>2030</c:v>
                </c:pt>
                <c:pt idx="31">
                  <c:v>2031</c:v>
                </c:pt>
                <c:pt idx="32">
                  <c:v>2032</c:v>
                </c:pt>
                <c:pt idx="33">
                  <c:v>2033</c:v>
                </c:pt>
                <c:pt idx="34">
                  <c:v>2034</c:v>
                </c:pt>
                <c:pt idx="35">
                  <c:v>2035</c:v>
                </c:pt>
                <c:pt idx="36">
                  <c:v>2036</c:v>
                </c:pt>
                <c:pt idx="37">
                  <c:v>2037</c:v>
                </c:pt>
                <c:pt idx="38">
                  <c:v>2038</c:v>
                </c:pt>
                <c:pt idx="39">
                  <c:v>2039</c:v>
                </c:pt>
                <c:pt idx="40">
                  <c:v>2040</c:v>
                </c:pt>
                <c:pt idx="41">
                  <c:v>2041</c:v>
                </c:pt>
                <c:pt idx="42">
                  <c:v>2042</c:v>
                </c:pt>
                <c:pt idx="43">
                  <c:v>2043</c:v>
                </c:pt>
                <c:pt idx="44">
                  <c:v>2044</c:v>
                </c:pt>
                <c:pt idx="45">
                  <c:v>2045</c:v>
                </c:pt>
                <c:pt idx="46">
                  <c:v>2046</c:v>
                </c:pt>
                <c:pt idx="47">
                  <c:v>2047</c:v>
                </c:pt>
                <c:pt idx="48">
                  <c:v>2048</c:v>
                </c:pt>
                <c:pt idx="49">
                  <c:v>2049</c:v>
                </c:pt>
                <c:pt idx="50">
                  <c:v>2050</c:v>
                </c:pt>
              </c:numCache>
            </c:numRef>
          </c:cat>
          <c:val>
            <c:numRef>
              <c:f>Sheet1!$B$2:$B$52</c:f>
              <c:numCache>
                <c:formatCode>General</c:formatCode>
                <c:ptCount val="51"/>
                <c:pt idx="0">
                  <c:v>8.4719999999999995</c:v>
                </c:pt>
                <c:pt idx="1">
                  <c:v>8.61</c:v>
                </c:pt>
                <c:pt idx="2">
                  <c:v>8.8480000000000008</c:v>
                </c:pt>
                <c:pt idx="3">
                  <c:v>8.9350000000000005</c:v>
                </c:pt>
                <c:pt idx="4">
                  <c:v>9.1050000000000004</c:v>
                </c:pt>
                <c:pt idx="5">
                  <c:v>9.1590000000000007</c:v>
                </c:pt>
                <c:pt idx="6">
                  <c:v>9.2530000000000001</c:v>
                </c:pt>
                <c:pt idx="7">
                  <c:v>9.2859999999999996</c:v>
                </c:pt>
                <c:pt idx="8">
                  <c:v>8.9890000000000008</c:v>
                </c:pt>
                <c:pt idx="9">
                  <c:v>8.9969999999999999</c:v>
                </c:pt>
                <c:pt idx="10">
                  <c:v>8.9930000000000003</c:v>
                </c:pt>
                <c:pt idx="11">
                  <c:v>8.7530000000000001</c:v>
                </c:pt>
                <c:pt idx="12">
                  <c:v>8.6820000000000004</c:v>
                </c:pt>
                <c:pt idx="13">
                  <c:v>8.843</c:v>
                </c:pt>
                <c:pt idx="14">
                  <c:v>8.9209999999999994</c:v>
                </c:pt>
                <c:pt idx="15">
                  <c:v>9.1780000000000008</c:v>
                </c:pt>
                <c:pt idx="16">
                  <c:v>9.3170000000000002</c:v>
                </c:pt>
                <c:pt idx="17">
                  <c:v>9.327</c:v>
                </c:pt>
                <c:pt idx="18">
                  <c:v>9.3290000000000006</c:v>
                </c:pt>
                <c:pt idx="19">
                  <c:v>9.3089999999999993</c:v>
                </c:pt>
                <c:pt idx="20">
                  <c:v>8.2219999999999995</c:v>
                </c:pt>
                <c:pt idx="21">
                  <c:v>8.9749999999999996</c:v>
                </c:pt>
                <c:pt idx="22">
                  <c:v>8.6472709999999999</c:v>
                </c:pt>
                <c:pt idx="23">
                  <c:v>8.6519779999999997</c:v>
                </c:pt>
                <c:pt idx="24">
                  <c:v>8.6264509999999994</c:v>
                </c:pt>
                <c:pt idx="25">
                  <c:v>8.5895290000000006</c:v>
                </c:pt>
                <c:pt idx="26">
                  <c:v>8.5375219999999992</c:v>
                </c:pt>
                <c:pt idx="27">
                  <c:v>8.4830310000000004</c:v>
                </c:pt>
                <c:pt idx="28">
                  <c:v>8.4303939999999997</c:v>
                </c:pt>
                <c:pt idx="29">
                  <c:v>8.3727750000000007</c:v>
                </c:pt>
                <c:pt idx="30">
                  <c:v>8.3225850000000001</c:v>
                </c:pt>
                <c:pt idx="31">
                  <c:v>8.2755810000000007</c:v>
                </c:pt>
                <c:pt idx="32">
                  <c:v>8.2325520000000001</c:v>
                </c:pt>
                <c:pt idx="33">
                  <c:v>8.2019669999999998</c:v>
                </c:pt>
                <c:pt idx="34">
                  <c:v>8.1797900000000006</c:v>
                </c:pt>
                <c:pt idx="35">
                  <c:v>8.1622190000000003</c:v>
                </c:pt>
                <c:pt idx="36">
                  <c:v>8.1433579999999992</c:v>
                </c:pt>
                <c:pt idx="37">
                  <c:v>8.1262310000000006</c:v>
                </c:pt>
                <c:pt idx="38">
                  <c:v>8.1129899999999999</c:v>
                </c:pt>
                <c:pt idx="39">
                  <c:v>8.1067540000000005</c:v>
                </c:pt>
                <c:pt idx="40">
                  <c:v>8.1044859999999996</c:v>
                </c:pt>
                <c:pt idx="41">
                  <c:v>8.1044959999999993</c:v>
                </c:pt>
                <c:pt idx="42">
                  <c:v>8.113137</c:v>
                </c:pt>
                <c:pt idx="43">
                  <c:v>8.1282650000000007</c:v>
                </c:pt>
                <c:pt idx="44">
                  <c:v>8.1455149999999996</c:v>
                </c:pt>
                <c:pt idx="45">
                  <c:v>8.1618049999999993</c:v>
                </c:pt>
                <c:pt idx="46">
                  <c:v>8.1798500000000001</c:v>
                </c:pt>
                <c:pt idx="47">
                  <c:v>8.1995330000000006</c:v>
                </c:pt>
                <c:pt idx="48">
                  <c:v>8.2232979999999998</c:v>
                </c:pt>
                <c:pt idx="49">
                  <c:v>8.2514210000000006</c:v>
                </c:pt>
                <c:pt idx="50">
                  <c:v>8.2802209999999992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981666640"/>
        <c:axId val="1981660656"/>
        <c:extLst>
          <c:ext xmlns:c15="http://schemas.microsoft.com/office/drawing/2012/chart" uri="{02D57815-91ED-43cb-92C2-25804820EDAC}">
            <c15:filteredLineSeries>
              <c15:ser>
                <c:idx val="3"/>
                <c:order val="0"/>
                <c:tx>
                  <c:strRef>
                    <c:extLst>
                      <c:ext uri="{02D57815-91ED-43cb-92C2-25804820EDAC}">
                        <c15:formulaRef>
                          <c15:sqref>Sheet1!$B$1</c15:sqref>
                        </c15:formulaRef>
                      </c:ext>
                    </c:extLst>
                    <c:strCache>
                      <c:ptCount val="1"/>
                      <c:pt idx="0">
                        <c:v>Motor Gasoline Demand</c:v>
                      </c:pt>
                    </c:strCache>
                  </c:strRef>
                </c:tx>
                <c:spPr>
                  <a:ln w="22225" cap="rnd">
                    <a:solidFill>
                      <a:srgbClr val="BD732A">
                        <a:lumMod val="75000"/>
                      </a:srgbClr>
                    </a:solidFill>
                    <a:round/>
                  </a:ln>
                  <a:effectLst/>
                </c:spPr>
                <c:marker>
                  <c:symbol val="none"/>
                </c:marker>
                <c:cat>
                  <c:numRef>
                    <c:extLst>
                      <c:ext uri="{02D57815-91ED-43cb-92C2-25804820EDAC}">
                        <c15:formulaRef>
                          <c15:sqref>Sheet1!$A$2:$A$52</c15:sqref>
                        </c15:formulaRef>
                      </c:ext>
                    </c:extLst>
                    <c:numCache>
                      <c:formatCode>General</c:formatCode>
                      <c:ptCount val="51"/>
                      <c:pt idx="0">
                        <c:v>2000</c:v>
                      </c:pt>
                      <c:pt idx="1">
                        <c:v>2001</c:v>
                      </c:pt>
                      <c:pt idx="2">
                        <c:v>2002</c:v>
                      </c:pt>
                      <c:pt idx="3">
                        <c:v>2003</c:v>
                      </c:pt>
                      <c:pt idx="4">
                        <c:v>2004</c:v>
                      </c:pt>
                      <c:pt idx="5">
                        <c:v>2005</c:v>
                      </c:pt>
                      <c:pt idx="6">
                        <c:v>2006</c:v>
                      </c:pt>
                      <c:pt idx="7">
                        <c:v>2007</c:v>
                      </c:pt>
                      <c:pt idx="8">
                        <c:v>2008</c:v>
                      </c:pt>
                      <c:pt idx="9">
                        <c:v>2009</c:v>
                      </c:pt>
                      <c:pt idx="10">
                        <c:v>2010</c:v>
                      </c:pt>
                      <c:pt idx="11">
                        <c:v>2011</c:v>
                      </c:pt>
                      <c:pt idx="12">
                        <c:v>2012</c:v>
                      </c:pt>
                      <c:pt idx="13">
                        <c:v>2013</c:v>
                      </c:pt>
                      <c:pt idx="14">
                        <c:v>2014</c:v>
                      </c:pt>
                      <c:pt idx="15">
                        <c:v>2015</c:v>
                      </c:pt>
                      <c:pt idx="16">
                        <c:v>2016</c:v>
                      </c:pt>
                      <c:pt idx="17">
                        <c:v>2017</c:v>
                      </c:pt>
                      <c:pt idx="18">
                        <c:v>2018</c:v>
                      </c:pt>
                      <c:pt idx="19">
                        <c:v>2019</c:v>
                      </c:pt>
                      <c:pt idx="20">
                        <c:v>2020</c:v>
                      </c:pt>
                      <c:pt idx="21">
                        <c:v>2021</c:v>
                      </c:pt>
                      <c:pt idx="22">
                        <c:v>2022</c:v>
                      </c:pt>
                      <c:pt idx="23">
                        <c:v>2023</c:v>
                      </c:pt>
                      <c:pt idx="24">
                        <c:v>2024</c:v>
                      </c:pt>
                      <c:pt idx="25">
                        <c:v>2025</c:v>
                      </c:pt>
                      <c:pt idx="26">
                        <c:v>2026</c:v>
                      </c:pt>
                      <c:pt idx="27">
                        <c:v>2027</c:v>
                      </c:pt>
                      <c:pt idx="28">
                        <c:v>2028</c:v>
                      </c:pt>
                      <c:pt idx="29">
                        <c:v>2029</c:v>
                      </c:pt>
                      <c:pt idx="30">
                        <c:v>2030</c:v>
                      </c:pt>
                      <c:pt idx="31">
                        <c:v>2031</c:v>
                      </c:pt>
                      <c:pt idx="32">
                        <c:v>2032</c:v>
                      </c:pt>
                      <c:pt idx="33">
                        <c:v>2033</c:v>
                      </c:pt>
                      <c:pt idx="34">
                        <c:v>2034</c:v>
                      </c:pt>
                      <c:pt idx="35">
                        <c:v>2035</c:v>
                      </c:pt>
                      <c:pt idx="36">
                        <c:v>2036</c:v>
                      </c:pt>
                      <c:pt idx="37">
                        <c:v>2037</c:v>
                      </c:pt>
                      <c:pt idx="38">
                        <c:v>2038</c:v>
                      </c:pt>
                      <c:pt idx="39">
                        <c:v>2039</c:v>
                      </c:pt>
                      <c:pt idx="40">
                        <c:v>2040</c:v>
                      </c:pt>
                      <c:pt idx="41">
                        <c:v>2041</c:v>
                      </c:pt>
                      <c:pt idx="42">
                        <c:v>2042</c:v>
                      </c:pt>
                      <c:pt idx="43">
                        <c:v>2043</c:v>
                      </c:pt>
                      <c:pt idx="44">
                        <c:v>2044</c:v>
                      </c:pt>
                      <c:pt idx="45">
                        <c:v>2045</c:v>
                      </c:pt>
                      <c:pt idx="46">
                        <c:v>2046</c:v>
                      </c:pt>
                      <c:pt idx="47">
                        <c:v>2047</c:v>
                      </c:pt>
                      <c:pt idx="48">
                        <c:v>2048</c:v>
                      </c:pt>
                      <c:pt idx="49">
                        <c:v>2049</c:v>
                      </c:pt>
                      <c:pt idx="50">
                        <c:v>2050</c:v>
                      </c:pt>
                    </c:numCache>
                  </c:numRef>
                </c:cat>
                <c:val>
                  <c:numRef>
                    <c:extLst>
                      <c:ext uri="{02D57815-91ED-43cb-92C2-25804820EDAC}">
                        <c15:formulaRef>
                          <c15:sqref>Sheet1!$B$2:$B$52</c15:sqref>
                        </c15:formulaRef>
                      </c:ext>
                    </c:extLst>
                    <c:numCache>
                      <c:formatCode>General</c:formatCode>
                      <c:ptCount val="51"/>
                      <c:pt idx="0">
                        <c:v>8.4719999999999995</c:v>
                      </c:pt>
                      <c:pt idx="1">
                        <c:v>8.61</c:v>
                      </c:pt>
                      <c:pt idx="2">
                        <c:v>8.8480000000000008</c:v>
                      </c:pt>
                      <c:pt idx="3">
                        <c:v>8.9350000000000005</c:v>
                      </c:pt>
                      <c:pt idx="4">
                        <c:v>9.1050000000000004</c:v>
                      </c:pt>
                      <c:pt idx="5">
                        <c:v>9.1590000000000007</c:v>
                      </c:pt>
                      <c:pt idx="6">
                        <c:v>9.2530000000000001</c:v>
                      </c:pt>
                      <c:pt idx="7">
                        <c:v>9.2859999999999996</c:v>
                      </c:pt>
                      <c:pt idx="8">
                        <c:v>8.9890000000000008</c:v>
                      </c:pt>
                      <c:pt idx="9">
                        <c:v>8.9969999999999999</c:v>
                      </c:pt>
                      <c:pt idx="10">
                        <c:v>8.9930000000000003</c:v>
                      </c:pt>
                      <c:pt idx="11">
                        <c:v>8.7530000000000001</c:v>
                      </c:pt>
                      <c:pt idx="12">
                        <c:v>8.6820000000000004</c:v>
                      </c:pt>
                      <c:pt idx="13">
                        <c:v>8.843</c:v>
                      </c:pt>
                      <c:pt idx="14">
                        <c:v>8.9209999999999994</c:v>
                      </c:pt>
                      <c:pt idx="15">
                        <c:v>9.1780000000000008</c:v>
                      </c:pt>
                      <c:pt idx="16">
                        <c:v>9.3170000000000002</c:v>
                      </c:pt>
                      <c:pt idx="17">
                        <c:v>9.327</c:v>
                      </c:pt>
                      <c:pt idx="18">
                        <c:v>9.3290000000000006</c:v>
                      </c:pt>
                      <c:pt idx="19">
                        <c:v>9.3089999999999993</c:v>
                      </c:pt>
                      <c:pt idx="20">
                        <c:v>8.2219999999999995</c:v>
                      </c:pt>
                      <c:pt idx="21">
                        <c:v>8.9749999999999996</c:v>
                      </c:pt>
                      <c:pt idx="22">
                        <c:v>8.3235209999999995</c:v>
                      </c:pt>
                      <c:pt idx="23">
                        <c:v>8.3728890000000007</c:v>
                      </c:pt>
                      <c:pt idx="24">
                        <c:v>8.3687740000000002</c:v>
                      </c:pt>
                      <c:pt idx="25">
                        <c:v>8.3392839999999993</c:v>
                      </c:pt>
                      <c:pt idx="26">
                        <c:v>8.3041850000000004</c:v>
                      </c:pt>
                      <c:pt idx="27">
                        <c:v>8.2632899999999996</c:v>
                      </c:pt>
                      <c:pt idx="28">
                        <c:v>8.2104949999999999</c:v>
                      </c:pt>
                      <c:pt idx="29">
                        <c:v>8.1485880000000002</c:v>
                      </c:pt>
                      <c:pt idx="30">
                        <c:v>8.0944230000000008</c:v>
                      </c:pt>
                      <c:pt idx="31">
                        <c:v>8.0526739999999997</c:v>
                      </c:pt>
                      <c:pt idx="32">
                        <c:v>8.0144169999999999</c:v>
                      </c:pt>
                      <c:pt idx="33">
                        <c:v>7.9877320000000003</c:v>
                      </c:pt>
                      <c:pt idx="34">
                        <c:v>7.9659950000000004</c:v>
                      </c:pt>
                      <c:pt idx="35">
                        <c:v>7.9438709999999997</c:v>
                      </c:pt>
                      <c:pt idx="36">
                        <c:v>7.9322600000000003</c:v>
                      </c:pt>
                      <c:pt idx="37">
                        <c:v>7.9213529999999999</c:v>
                      </c:pt>
                      <c:pt idx="38">
                        <c:v>7.9126000000000003</c:v>
                      </c:pt>
                      <c:pt idx="39">
                        <c:v>7.9110449999999997</c:v>
                      </c:pt>
                      <c:pt idx="40">
                        <c:v>7.9126500000000002</c:v>
                      </c:pt>
                      <c:pt idx="41">
                        <c:v>7.9156589999999998</c:v>
                      </c:pt>
                      <c:pt idx="42">
                        <c:v>7.926221</c:v>
                      </c:pt>
                      <c:pt idx="43">
                        <c:v>7.9440020000000002</c:v>
                      </c:pt>
                      <c:pt idx="44">
                        <c:v>7.9633839999999996</c:v>
                      </c:pt>
                      <c:pt idx="45">
                        <c:v>7.9799470000000001</c:v>
                      </c:pt>
                      <c:pt idx="46">
                        <c:v>7.9985799999999996</c:v>
                      </c:pt>
                      <c:pt idx="47">
                        <c:v>8.019088</c:v>
                      </c:pt>
                      <c:pt idx="48">
                        <c:v>8.0439139999999991</c:v>
                      </c:pt>
                      <c:pt idx="49">
                        <c:v>8.0729439999999997</c:v>
                      </c:pt>
                      <c:pt idx="50">
                        <c:v>8.1038639999999997</c:v>
                      </c:pt>
                    </c:numCache>
                  </c:numRef>
                </c:val>
                <c:smooth val="0"/>
              </c15:ser>
            </c15:filteredLineSeries>
            <c15:filteredLineSeries>
              <c15:ser>
                <c:idx val="2"/>
                <c:order val="2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Sheet1!$E$1</c15:sqref>
                        </c15:formulaRef>
                      </c:ext>
                    </c:extLst>
                    <c:strCache>
                      <c:ptCount val="1"/>
                    </c:strCache>
                  </c:strRef>
                </c:tx>
                <c:spPr>
                  <a:ln w="22225" cap="rnd">
                    <a:solidFill>
                      <a:srgbClr val="A33340">
                        <a:lumMod val="40000"/>
                        <a:lumOff val="60000"/>
                      </a:srgbClr>
                    </a:solidFill>
                    <a:prstDash val="solid"/>
                    <a:round/>
                  </a:ln>
                  <a:effectLst/>
                </c:spPr>
                <c:marker>
                  <c:symbol val="none"/>
                </c:marker>
                <c:cat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Sheet1!$A$2:$A$52</c15:sqref>
                        </c15:formulaRef>
                      </c:ext>
                    </c:extLst>
                    <c:numCache>
                      <c:formatCode>General</c:formatCode>
                      <c:ptCount val="51"/>
                      <c:pt idx="0">
                        <c:v>2000</c:v>
                      </c:pt>
                      <c:pt idx="1">
                        <c:v>2001</c:v>
                      </c:pt>
                      <c:pt idx="2">
                        <c:v>2002</c:v>
                      </c:pt>
                      <c:pt idx="3">
                        <c:v>2003</c:v>
                      </c:pt>
                      <c:pt idx="4">
                        <c:v>2004</c:v>
                      </c:pt>
                      <c:pt idx="5">
                        <c:v>2005</c:v>
                      </c:pt>
                      <c:pt idx="6">
                        <c:v>2006</c:v>
                      </c:pt>
                      <c:pt idx="7">
                        <c:v>2007</c:v>
                      </c:pt>
                      <c:pt idx="8">
                        <c:v>2008</c:v>
                      </c:pt>
                      <c:pt idx="9">
                        <c:v>2009</c:v>
                      </c:pt>
                      <c:pt idx="10">
                        <c:v>2010</c:v>
                      </c:pt>
                      <c:pt idx="11">
                        <c:v>2011</c:v>
                      </c:pt>
                      <c:pt idx="12">
                        <c:v>2012</c:v>
                      </c:pt>
                      <c:pt idx="13">
                        <c:v>2013</c:v>
                      </c:pt>
                      <c:pt idx="14">
                        <c:v>2014</c:v>
                      </c:pt>
                      <c:pt idx="15">
                        <c:v>2015</c:v>
                      </c:pt>
                      <c:pt idx="16">
                        <c:v>2016</c:v>
                      </c:pt>
                      <c:pt idx="17">
                        <c:v>2017</c:v>
                      </c:pt>
                      <c:pt idx="18">
                        <c:v>2018</c:v>
                      </c:pt>
                      <c:pt idx="19">
                        <c:v>2019</c:v>
                      </c:pt>
                      <c:pt idx="20">
                        <c:v>2020</c:v>
                      </c:pt>
                      <c:pt idx="21">
                        <c:v>2021</c:v>
                      </c:pt>
                      <c:pt idx="22">
                        <c:v>2022</c:v>
                      </c:pt>
                      <c:pt idx="23">
                        <c:v>2023</c:v>
                      </c:pt>
                      <c:pt idx="24">
                        <c:v>2024</c:v>
                      </c:pt>
                      <c:pt idx="25">
                        <c:v>2025</c:v>
                      </c:pt>
                      <c:pt idx="26">
                        <c:v>2026</c:v>
                      </c:pt>
                      <c:pt idx="27">
                        <c:v>2027</c:v>
                      </c:pt>
                      <c:pt idx="28">
                        <c:v>2028</c:v>
                      </c:pt>
                      <c:pt idx="29">
                        <c:v>2029</c:v>
                      </c:pt>
                      <c:pt idx="30">
                        <c:v>2030</c:v>
                      </c:pt>
                      <c:pt idx="31">
                        <c:v>2031</c:v>
                      </c:pt>
                      <c:pt idx="32">
                        <c:v>2032</c:v>
                      </c:pt>
                      <c:pt idx="33">
                        <c:v>2033</c:v>
                      </c:pt>
                      <c:pt idx="34">
                        <c:v>2034</c:v>
                      </c:pt>
                      <c:pt idx="35">
                        <c:v>2035</c:v>
                      </c:pt>
                      <c:pt idx="36">
                        <c:v>2036</c:v>
                      </c:pt>
                      <c:pt idx="37">
                        <c:v>2037</c:v>
                      </c:pt>
                      <c:pt idx="38">
                        <c:v>2038</c:v>
                      </c:pt>
                      <c:pt idx="39">
                        <c:v>2039</c:v>
                      </c:pt>
                      <c:pt idx="40">
                        <c:v>2040</c:v>
                      </c:pt>
                      <c:pt idx="41">
                        <c:v>2041</c:v>
                      </c:pt>
                      <c:pt idx="42">
                        <c:v>2042</c:v>
                      </c:pt>
                      <c:pt idx="43">
                        <c:v>2043</c:v>
                      </c:pt>
                      <c:pt idx="44">
                        <c:v>2044</c:v>
                      </c:pt>
                      <c:pt idx="45">
                        <c:v>2045</c:v>
                      </c:pt>
                      <c:pt idx="46">
                        <c:v>2046</c:v>
                      </c:pt>
                      <c:pt idx="47">
                        <c:v>2047</c:v>
                      </c:pt>
                      <c:pt idx="48">
                        <c:v>2048</c:v>
                      </c:pt>
                      <c:pt idx="49">
                        <c:v>2049</c:v>
                      </c:pt>
                      <c:pt idx="50">
                        <c:v>2050</c:v>
                      </c:pt>
                    </c:numCache>
                  </c:num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Sheet1!$E$2:$E$52</c15:sqref>
                        </c15:formulaRef>
                      </c:ext>
                    </c:extLst>
                    <c:numCache>
                      <c:formatCode>General</c:formatCode>
                      <c:ptCount val="51"/>
                    </c:numCache>
                  </c:numRef>
                </c:val>
                <c:smooth val="0"/>
              </c15:ser>
            </c15:filteredLineSeries>
            <c15:filteredLineSeries>
              <c15:ser>
                <c:idx val="4"/>
                <c:order val="3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Sheet1!$F$1</c15:sqref>
                        </c15:formulaRef>
                      </c:ext>
                    </c:extLst>
                    <c:strCache>
                      <c:ptCount val="1"/>
                    </c:strCache>
                  </c:strRef>
                </c:tx>
                <c:spPr>
                  <a:ln w="22225" cap="rnd">
                    <a:solidFill>
                      <a:srgbClr val="A33340">
                        <a:lumMod val="75000"/>
                      </a:srgbClr>
                    </a:solidFill>
                    <a:prstDash val="solid"/>
                    <a:round/>
                  </a:ln>
                  <a:effectLst/>
                </c:spPr>
                <c:marker>
                  <c:symbol val="none"/>
                </c:marker>
                <c:cat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Sheet1!$A$2:$A$52</c15:sqref>
                        </c15:formulaRef>
                      </c:ext>
                    </c:extLst>
                    <c:numCache>
                      <c:formatCode>General</c:formatCode>
                      <c:ptCount val="51"/>
                      <c:pt idx="0">
                        <c:v>2000</c:v>
                      </c:pt>
                      <c:pt idx="1">
                        <c:v>2001</c:v>
                      </c:pt>
                      <c:pt idx="2">
                        <c:v>2002</c:v>
                      </c:pt>
                      <c:pt idx="3">
                        <c:v>2003</c:v>
                      </c:pt>
                      <c:pt idx="4">
                        <c:v>2004</c:v>
                      </c:pt>
                      <c:pt idx="5">
                        <c:v>2005</c:v>
                      </c:pt>
                      <c:pt idx="6">
                        <c:v>2006</c:v>
                      </c:pt>
                      <c:pt idx="7">
                        <c:v>2007</c:v>
                      </c:pt>
                      <c:pt idx="8">
                        <c:v>2008</c:v>
                      </c:pt>
                      <c:pt idx="9">
                        <c:v>2009</c:v>
                      </c:pt>
                      <c:pt idx="10">
                        <c:v>2010</c:v>
                      </c:pt>
                      <c:pt idx="11">
                        <c:v>2011</c:v>
                      </c:pt>
                      <c:pt idx="12">
                        <c:v>2012</c:v>
                      </c:pt>
                      <c:pt idx="13">
                        <c:v>2013</c:v>
                      </c:pt>
                      <c:pt idx="14">
                        <c:v>2014</c:v>
                      </c:pt>
                      <c:pt idx="15">
                        <c:v>2015</c:v>
                      </c:pt>
                      <c:pt idx="16">
                        <c:v>2016</c:v>
                      </c:pt>
                      <c:pt idx="17">
                        <c:v>2017</c:v>
                      </c:pt>
                      <c:pt idx="18">
                        <c:v>2018</c:v>
                      </c:pt>
                      <c:pt idx="19">
                        <c:v>2019</c:v>
                      </c:pt>
                      <c:pt idx="20">
                        <c:v>2020</c:v>
                      </c:pt>
                      <c:pt idx="21">
                        <c:v>2021</c:v>
                      </c:pt>
                      <c:pt idx="22">
                        <c:v>2022</c:v>
                      </c:pt>
                      <c:pt idx="23">
                        <c:v>2023</c:v>
                      </c:pt>
                      <c:pt idx="24">
                        <c:v>2024</c:v>
                      </c:pt>
                      <c:pt idx="25">
                        <c:v>2025</c:v>
                      </c:pt>
                      <c:pt idx="26">
                        <c:v>2026</c:v>
                      </c:pt>
                      <c:pt idx="27">
                        <c:v>2027</c:v>
                      </c:pt>
                      <c:pt idx="28">
                        <c:v>2028</c:v>
                      </c:pt>
                      <c:pt idx="29">
                        <c:v>2029</c:v>
                      </c:pt>
                      <c:pt idx="30">
                        <c:v>2030</c:v>
                      </c:pt>
                      <c:pt idx="31">
                        <c:v>2031</c:v>
                      </c:pt>
                      <c:pt idx="32">
                        <c:v>2032</c:v>
                      </c:pt>
                      <c:pt idx="33">
                        <c:v>2033</c:v>
                      </c:pt>
                      <c:pt idx="34">
                        <c:v>2034</c:v>
                      </c:pt>
                      <c:pt idx="35">
                        <c:v>2035</c:v>
                      </c:pt>
                      <c:pt idx="36">
                        <c:v>2036</c:v>
                      </c:pt>
                      <c:pt idx="37">
                        <c:v>2037</c:v>
                      </c:pt>
                      <c:pt idx="38">
                        <c:v>2038</c:v>
                      </c:pt>
                      <c:pt idx="39">
                        <c:v>2039</c:v>
                      </c:pt>
                      <c:pt idx="40">
                        <c:v>2040</c:v>
                      </c:pt>
                      <c:pt idx="41">
                        <c:v>2041</c:v>
                      </c:pt>
                      <c:pt idx="42">
                        <c:v>2042</c:v>
                      </c:pt>
                      <c:pt idx="43">
                        <c:v>2043</c:v>
                      </c:pt>
                      <c:pt idx="44">
                        <c:v>2044</c:v>
                      </c:pt>
                      <c:pt idx="45">
                        <c:v>2045</c:v>
                      </c:pt>
                      <c:pt idx="46">
                        <c:v>2046</c:v>
                      </c:pt>
                      <c:pt idx="47">
                        <c:v>2047</c:v>
                      </c:pt>
                      <c:pt idx="48">
                        <c:v>2048</c:v>
                      </c:pt>
                      <c:pt idx="49">
                        <c:v>2049</c:v>
                      </c:pt>
                      <c:pt idx="50">
                        <c:v>2050</c:v>
                      </c:pt>
                    </c:numCache>
                  </c:num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Sheet1!$F$2:$F$52</c15:sqref>
                        </c15:formulaRef>
                      </c:ext>
                    </c:extLst>
                    <c:numCache>
                      <c:formatCode>General</c:formatCode>
                      <c:ptCount val="51"/>
                    </c:numCache>
                  </c:numRef>
                </c:val>
                <c:smooth val="0"/>
              </c15:ser>
            </c15:filteredLineSeries>
            <c15:filteredLineSeries>
              <c15:ser>
                <c:idx val="5"/>
                <c:order val="4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Sheet1!$G$1</c15:sqref>
                        </c15:formulaRef>
                      </c:ext>
                    </c:extLst>
                    <c:strCache>
                      <c:ptCount val="1"/>
                    </c:strCache>
                  </c:strRef>
                </c:tx>
                <c:spPr>
                  <a:ln w="22225" cap="rnd">
                    <a:solidFill>
                      <a:srgbClr val="BD732A">
                        <a:lumMod val="40000"/>
                        <a:lumOff val="60000"/>
                      </a:srgbClr>
                    </a:solidFill>
                    <a:prstDash val="solid"/>
                    <a:round/>
                  </a:ln>
                  <a:effectLst/>
                </c:spPr>
                <c:marker>
                  <c:symbol val="none"/>
                </c:marker>
                <c:cat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Sheet1!$A$2:$A$52</c15:sqref>
                        </c15:formulaRef>
                      </c:ext>
                    </c:extLst>
                    <c:numCache>
                      <c:formatCode>General</c:formatCode>
                      <c:ptCount val="51"/>
                      <c:pt idx="0">
                        <c:v>2000</c:v>
                      </c:pt>
                      <c:pt idx="1">
                        <c:v>2001</c:v>
                      </c:pt>
                      <c:pt idx="2">
                        <c:v>2002</c:v>
                      </c:pt>
                      <c:pt idx="3">
                        <c:v>2003</c:v>
                      </c:pt>
                      <c:pt idx="4">
                        <c:v>2004</c:v>
                      </c:pt>
                      <c:pt idx="5">
                        <c:v>2005</c:v>
                      </c:pt>
                      <c:pt idx="6">
                        <c:v>2006</c:v>
                      </c:pt>
                      <c:pt idx="7">
                        <c:v>2007</c:v>
                      </c:pt>
                      <c:pt idx="8">
                        <c:v>2008</c:v>
                      </c:pt>
                      <c:pt idx="9">
                        <c:v>2009</c:v>
                      </c:pt>
                      <c:pt idx="10">
                        <c:v>2010</c:v>
                      </c:pt>
                      <c:pt idx="11">
                        <c:v>2011</c:v>
                      </c:pt>
                      <c:pt idx="12">
                        <c:v>2012</c:v>
                      </c:pt>
                      <c:pt idx="13">
                        <c:v>2013</c:v>
                      </c:pt>
                      <c:pt idx="14">
                        <c:v>2014</c:v>
                      </c:pt>
                      <c:pt idx="15">
                        <c:v>2015</c:v>
                      </c:pt>
                      <c:pt idx="16">
                        <c:v>2016</c:v>
                      </c:pt>
                      <c:pt idx="17">
                        <c:v>2017</c:v>
                      </c:pt>
                      <c:pt idx="18">
                        <c:v>2018</c:v>
                      </c:pt>
                      <c:pt idx="19">
                        <c:v>2019</c:v>
                      </c:pt>
                      <c:pt idx="20">
                        <c:v>2020</c:v>
                      </c:pt>
                      <c:pt idx="21">
                        <c:v>2021</c:v>
                      </c:pt>
                      <c:pt idx="22">
                        <c:v>2022</c:v>
                      </c:pt>
                      <c:pt idx="23">
                        <c:v>2023</c:v>
                      </c:pt>
                      <c:pt idx="24">
                        <c:v>2024</c:v>
                      </c:pt>
                      <c:pt idx="25">
                        <c:v>2025</c:v>
                      </c:pt>
                      <c:pt idx="26">
                        <c:v>2026</c:v>
                      </c:pt>
                      <c:pt idx="27">
                        <c:v>2027</c:v>
                      </c:pt>
                      <c:pt idx="28">
                        <c:v>2028</c:v>
                      </c:pt>
                      <c:pt idx="29">
                        <c:v>2029</c:v>
                      </c:pt>
                      <c:pt idx="30">
                        <c:v>2030</c:v>
                      </c:pt>
                      <c:pt idx="31">
                        <c:v>2031</c:v>
                      </c:pt>
                      <c:pt idx="32">
                        <c:v>2032</c:v>
                      </c:pt>
                      <c:pt idx="33">
                        <c:v>2033</c:v>
                      </c:pt>
                      <c:pt idx="34">
                        <c:v>2034</c:v>
                      </c:pt>
                      <c:pt idx="35">
                        <c:v>2035</c:v>
                      </c:pt>
                      <c:pt idx="36">
                        <c:v>2036</c:v>
                      </c:pt>
                      <c:pt idx="37">
                        <c:v>2037</c:v>
                      </c:pt>
                      <c:pt idx="38">
                        <c:v>2038</c:v>
                      </c:pt>
                      <c:pt idx="39">
                        <c:v>2039</c:v>
                      </c:pt>
                      <c:pt idx="40">
                        <c:v>2040</c:v>
                      </c:pt>
                      <c:pt idx="41">
                        <c:v>2041</c:v>
                      </c:pt>
                      <c:pt idx="42">
                        <c:v>2042</c:v>
                      </c:pt>
                      <c:pt idx="43">
                        <c:v>2043</c:v>
                      </c:pt>
                      <c:pt idx="44">
                        <c:v>2044</c:v>
                      </c:pt>
                      <c:pt idx="45">
                        <c:v>2045</c:v>
                      </c:pt>
                      <c:pt idx="46">
                        <c:v>2046</c:v>
                      </c:pt>
                      <c:pt idx="47">
                        <c:v>2047</c:v>
                      </c:pt>
                      <c:pt idx="48">
                        <c:v>2048</c:v>
                      </c:pt>
                      <c:pt idx="49">
                        <c:v>2049</c:v>
                      </c:pt>
                      <c:pt idx="50">
                        <c:v>2050</c:v>
                      </c:pt>
                    </c:numCache>
                  </c:num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Sheet1!$G$2:$G$52</c15:sqref>
                        </c15:formulaRef>
                      </c:ext>
                    </c:extLst>
                    <c:numCache>
                      <c:formatCode>General</c:formatCode>
                      <c:ptCount val="51"/>
                    </c:numCache>
                  </c:numRef>
                </c:val>
                <c:smooth val="0"/>
              </c15:ser>
            </c15:filteredLineSeries>
            <c15:filteredLineSeries>
              <c15:ser>
                <c:idx val="6"/>
                <c:order val="5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Sheet1!$C$1</c15:sqref>
                        </c15:formulaRef>
                      </c:ext>
                    </c:extLst>
                    <c:strCache>
                      <c:ptCount val="1"/>
                      <c:pt idx="0">
                        <c:v>Motor Gasoline Demand</c:v>
                      </c:pt>
                    </c:strCache>
                  </c:strRef>
                </c:tx>
                <c:spPr>
                  <a:ln w="22225" cap="rnd">
                    <a:solidFill>
                      <a:srgbClr val="000000"/>
                    </a:solidFill>
                    <a:round/>
                  </a:ln>
                  <a:effectLst/>
                </c:spPr>
                <c:marker>
                  <c:symbol val="none"/>
                </c:marker>
                <c:cat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Sheet1!$A$2:$A$52</c15:sqref>
                        </c15:formulaRef>
                      </c:ext>
                    </c:extLst>
                    <c:numCache>
                      <c:formatCode>General</c:formatCode>
                      <c:ptCount val="51"/>
                      <c:pt idx="0">
                        <c:v>2000</c:v>
                      </c:pt>
                      <c:pt idx="1">
                        <c:v>2001</c:v>
                      </c:pt>
                      <c:pt idx="2">
                        <c:v>2002</c:v>
                      </c:pt>
                      <c:pt idx="3">
                        <c:v>2003</c:v>
                      </c:pt>
                      <c:pt idx="4">
                        <c:v>2004</c:v>
                      </c:pt>
                      <c:pt idx="5">
                        <c:v>2005</c:v>
                      </c:pt>
                      <c:pt idx="6">
                        <c:v>2006</c:v>
                      </c:pt>
                      <c:pt idx="7">
                        <c:v>2007</c:v>
                      </c:pt>
                      <c:pt idx="8">
                        <c:v>2008</c:v>
                      </c:pt>
                      <c:pt idx="9">
                        <c:v>2009</c:v>
                      </c:pt>
                      <c:pt idx="10">
                        <c:v>2010</c:v>
                      </c:pt>
                      <c:pt idx="11">
                        <c:v>2011</c:v>
                      </c:pt>
                      <c:pt idx="12">
                        <c:v>2012</c:v>
                      </c:pt>
                      <c:pt idx="13">
                        <c:v>2013</c:v>
                      </c:pt>
                      <c:pt idx="14">
                        <c:v>2014</c:v>
                      </c:pt>
                      <c:pt idx="15">
                        <c:v>2015</c:v>
                      </c:pt>
                      <c:pt idx="16">
                        <c:v>2016</c:v>
                      </c:pt>
                      <c:pt idx="17">
                        <c:v>2017</c:v>
                      </c:pt>
                      <c:pt idx="18">
                        <c:v>2018</c:v>
                      </c:pt>
                      <c:pt idx="19">
                        <c:v>2019</c:v>
                      </c:pt>
                      <c:pt idx="20">
                        <c:v>2020</c:v>
                      </c:pt>
                      <c:pt idx="21">
                        <c:v>2021</c:v>
                      </c:pt>
                      <c:pt idx="22">
                        <c:v>2022</c:v>
                      </c:pt>
                      <c:pt idx="23">
                        <c:v>2023</c:v>
                      </c:pt>
                      <c:pt idx="24">
                        <c:v>2024</c:v>
                      </c:pt>
                      <c:pt idx="25">
                        <c:v>2025</c:v>
                      </c:pt>
                      <c:pt idx="26">
                        <c:v>2026</c:v>
                      </c:pt>
                      <c:pt idx="27">
                        <c:v>2027</c:v>
                      </c:pt>
                      <c:pt idx="28">
                        <c:v>2028</c:v>
                      </c:pt>
                      <c:pt idx="29">
                        <c:v>2029</c:v>
                      </c:pt>
                      <c:pt idx="30">
                        <c:v>2030</c:v>
                      </c:pt>
                      <c:pt idx="31">
                        <c:v>2031</c:v>
                      </c:pt>
                      <c:pt idx="32">
                        <c:v>2032</c:v>
                      </c:pt>
                      <c:pt idx="33">
                        <c:v>2033</c:v>
                      </c:pt>
                      <c:pt idx="34">
                        <c:v>2034</c:v>
                      </c:pt>
                      <c:pt idx="35">
                        <c:v>2035</c:v>
                      </c:pt>
                      <c:pt idx="36">
                        <c:v>2036</c:v>
                      </c:pt>
                      <c:pt idx="37">
                        <c:v>2037</c:v>
                      </c:pt>
                      <c:pt idx="38">
                        <c:v>2038</c:v>
                      </c:pt>
                      <c:pt idx="39">
                        <c:v>2039</c:v>
                      </c:pt>
                      <c:pt idx="40">
                        <c:v>2040</c:v>
                      </c:pt>
                      <c:pt idx="41">
                        <c:v>2041</c:v>
                      </c:pt>
                      <c:pt idx="42">
                        <c:v>2042</c:v>
                      </c:pt>
                      <c:pt idx="43">
                        <c:v>2043</c:v>
                      </c:pt>
                      <c:pt idx="44">
                        <c:v>2044</c:v>
                      </c:pt>
                      <c:pt idx="45">
                        <c:v>2045</c:v>
                      </c:pt>
                      <c:pt idx="46">
                        <c:v>2046</c:v>
                      </c:pt>
                      <c:pt idx="47">
                        <c:v>2047</c:v>
                      </c:pt>
                      <c:pt idx="48">
                        <c:v>2048</c:v>
                      </c:pt>
                      <c:pt idx="49">
                        <c:v>2049</c:v>
                      </c:pt>
                      <c:pt idx="50">
                        <c:v>2050</c:v>
                      </c:pt>
                    </c:numCache>
                  </c:num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Sheet1!$C$2:$C$52</c15:sqref>
                        </c15:formulaRef>
                      </c:ext>
                    </c:extLst>
                    <c:numCache>
                      <c:formatCode>General</c:formatCode>
                      <c:ptCount val="51"/>
                      <c:pt idx="0">
                        <c:v>8.4719999999999995</c:v>
                      </c:pt>
                      <c:pt idx="1">
                        <c:v>8.61</c:v>
                      </c:pt>
                      <c:pt idx="2">
                        <c:v>8.8480000000000008</c:v>
                      </c:pt>
                      <c:pt idx="3">
                        <c:v>8.9350000000000005</c:v>
                      </c:pt>
                      <c:pt idx="4">
                        <c:v>9.1050000000000004</c:v>
                      </c:pt>
                      <c:pt idx="5">
                        <c:v>9.1590000000000007</c:v>
                      </c:pt>
                      <c:pt idx="6">
                        <c:v>9.2530000000000001</c:v>
                      </c:pt>
                      <c:pt idx="7">
                        <c:v>9.2859999999999996</c:v>
                      </c:pt>
                      <c:pt idx="8">
                        <c:v>8.9890000000000008</c:v>
                      </c:pt>
                      <c:pt idx="9">
                        <c:v>8.9969999999999999</c:v>
                      </c:pt>
                      <c:pt idx="10">
                        <c:v>8.9930000000000003</c:v>
                      </c:pt>
                      <c:pt idx="11">
                        <c:v>8.7530000000000001</c:v>
                      </c:pt>
                      <c:pt idx="12">
                        <c:v>8.6820000000000004</c:v>
                      </c:pt>
                      <c:pt idx="13">
                        <c:v>8.843</c:v>
                      </c:pt>
                      <c:pt idx="14">
                        <c:v>8.9209999999999994</c:v>
                      </c:pt>
                      <c:pt idx="15">
                        <c:v>9.1780000000000008</c:v>
                      </c:pt>
                      <c:pt idx="16">
                        <c:v>9.3170000000000002</c:v>
                      </c:pt>
                      <c:pt idx="17">
                        <c:v>9.327</c:v>
                      </c:pt>
                      <c:pt idx="18">
                        <c:v>9.3290000000000006</c:v>
                      </c:pt>
                      <c:pt idx="19">
                        <c:v>9.3089999999999993</c:v>
                      </c:pt>
                      <c:pt idx="20">
                        <c:v>8.2219999999999995</c:v>
                      </c:pt>
                      <c:pt idx="21">
                        <c:v>8.9749999999999996</c:v>
                      </c:pt>
                      <c:pt idx="22">
                        <c:v>8.3235209999999995</c:v>
                      </c:pt>
                      <c:pt idx="23">
                        <c:v>8.3728890000000007</c:v>
                      </c:pt>
                      <c:pt idx="24">
                        <c:v>8.3687740000000002</c:v>
                      </c:pt>
                      <c:pt idx="25">
                        <c:v>8.3392839999999993</c:v>
                      </c:pt>
                      <c:pt idx="26">
                        <c:v>8.3041850000000004</c:v>
                      </c:pt>
                      <c:pt idx="27">
                        <c:v>8.2632899999999996</c:v>
                      </c:pt>
                      <c:pt idx="28">
                        <c:v>8.2104949999999999</c:v>
                      </c:pt>
                      <c:pt idx="29">
                        <c:v>8.1485880000000002</c:v>
                      </c:pt>
                      <c:pt idx="30">
                        <c:v>8.0944230000000008</c:v>
                      </c:pt>
                      <c:pt idx="31">
                        <c:v>8.0526739999999997</c:v>
                      </c:pt>
                      <c:pt idx="32">
                        <c:v>8.0144169999999999</c:v>
                      </c:pt>
                      <c:pt idx="33">
                        <c:v>7.9877320000000003</c:v>
                      </c:pt>
                      <c:pt idx="34">
                        <c:v>7.9659950000000004</c:v>
                      </c:pt>
                      <c:pt idx="35">
                        <c:v>7.9438709999999997</c:v>
                      </c:pt>
                      <c:pt idx="36">
                        <c:v>7.9322600000000003</c:v>
                      </c:pt>
                      <c:pt idx="37">
                        <c:v>7.9213529999999999</c:v>
                      </c:pt>
                      <c:pt idx="38">
                        <c:v>7.9126000000000003</c:v>
                      </c:pt>
                      <c:pt idx="39">
                        <c:v>7.9110449999999997</c:v>
                      </c:pt>
                      <c:pt idx="40">
                        <c:v>7.9126500000000002</c:v>
                      </c:pt>
                      <c:pt idx="41">
                        <c:v>7.9156589999999998</c:v>
                      </c:pt>
                      <c:pt idx="42">
                        <c:v>7.926221</c:v>
                      </c:pt>
                      <c:pt idx="43">
                        <c:v>7.9440020000000002</c:v>
                      </c:pt>
                      <c:pt idx="44">
                        <c:v>7.9633839999999996</c:v>
                      </c:pt>
                      <c:pt idx="45">
                        <c:v>7.9799470000000001</c:v>
                      </c:pt>
                      <c:pt idx="46">
                        <c:v>7.9985799999999996</c:v>
                      </c:pt>
                      <c:pt idx="47">
                        <c:v>8.019088</c:v>
                      </c:pt>
                      <c:pt idx="48">
                        <c:v>8.0439139999999991</c:v>
                      </c:pt>
                      <c:pt idx="49">
                        <c:v>8.0729439999999997</c:v>
                      </c:pt>
                      <c:pt idx="50">
                        <c:v>8.1038639999999997</c:v>
                      </c:pt>
                    </c:numCache>
                  </c:numRef>
                </c:val>
                <c:smooth val="0"/>
              </c15:ser>
            </c15:filteredLineSeries>
            <c15:filteredLineSeries>
              <c15:ser>
                <c:idx val="1"/>
                <c:order val="6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Sheet1!$D$1</c15:sqref>
                        </c15:formulaRef>
                      </c:ext>
                    </c:extLst>
                    <c:strCache>
                      <c:ptCount val="1"/>
                      <c:pt idx="0">
                        <c:v>Motor Gasoline Demand</c:v>
                      </c:pt>
                    </c:strCache>
                  </c:strRef>
                </c:tx>
                <c:spPr>
                  <a:ln w="22225" cap="rnd">
                    <a:solidFill>
                      <a:srgbClr val="0096D7">
                        <a:lumMod val="40000"/>
                        <a:lumOff val="60000"/>
                      </a:srgbClr>
                    </a:solidFill>
                    <a:round/>
                  </a:ln>
                  <a:effectLst/>
                </c:spPr>
                <c:marker>
                  <c:symbol val="none"/>
                </c:marker>
                <c:dPt>
                  <c:idx val="85"/>
                  <c:marker>
                    <c:symbol val="none"/>
                  </c:marker>
                  <c:bubble3D val="0"/>
                </c:dPt>
                <c:cat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Sheet1!$A$2:$A$52</c15:sqref>
                        </c15:formulaRef>
                      </c:ext>
                    </c:extLst>
                    <c:numCache>
                      <c:formatCode>General</c:formatCode>
                      <c:ptCount val="51"/>
                      <c:pt idx="0">
                        <c:v>2000</c:v>
                      </c:pt>
                      <c:pt idx="1">
                        <c:v>2001</c:v>
                      </c:pt>
                      <c:pt idx="2">
                        <c:v>2002</c:v>
                      </c:pt>
                      <c:pt idx="3">
                        <c:v>2003</c:v>
                      </c:pt>
                      <c:pt idx="4">
                        <c:v>2004</c:v>
                      </c:pt>
                      <c:pt idx="5">
                        <c:v>2005</c:v>
                      </c:pt>
                      <c:pt idx="6">
                        <c:v>2006</c:v>
                      </c:pt>
                      <c:pt idx="7">
                        <c:v>2007</c:v>
                      </c:pt>
                      <c:pt idx="8">
                        <c:v>2008</c:v>
                      </c:pt>
                      <c:pt idx="9">
                        <c:v>2009</c:v>
                      </c:pt>
                      <c:pt idx="10">
                        <c:v>2010</c:v>
                      </c:pt>
                      <c:pt idx="11">
                        <c:v>2011</c:v>
                      </c:pt>
                      <c:pt idx="12">
                        <c:v>2012</c:v>
                      </c:pt>
                      <c:pt idx="13">
                        <c:v>2013</c:v>
                      </c:pt>
                      <c:pt idx="14">
                        <c:v>2014</c:v>
                      </c:pt>
                      <c:pt idx="15">
                        <c:v>2015</c:v>
                      </c:pt>
                      <c:pt idx="16">
                        <c:v>2016</c:v>
                      </c:pt>
                      <c:pt idx="17">
                        <c:v>2017</c:v>
                      </c:pt>
                      <c:pt idx="18">
                        <c:v>2018</c:v>
                      </c:pt>
                      <c:pt idx="19">
                        <c:v>2019</c:v>
                      </c:pt>
                      <c:pt idx="20">
                        <c:v>2020</c:v>
                      </c:pt>
                      <c:pt idx="21">
                        <c:v>2021</c:v>
                      </c:pt>
                      <c:pt idx="22">
                        <c:v>2022</c:v>
                      </c:pt>
                      <c:pt idx="23">
                        <c:v>2023</c:v>
                      </c:pt>
                      <c:pt idx="24">
                        <c:v>2024</c:v>
                      </c:pt>
                      <c:pt idx="25">
                        <c:v>2025</c:v>
                      </c:pt>
                      <c:pt idx="26">
                        <c:v>2026</c:v>
                      </c:pt>
                      <c:pt idx="27">
                        <c:v>2027</c:v>
                      </c:pt>
                      <c:pt idx="28">
                        <c:v>2028</c:v>
                      </c:pt>
                      <c:pt idx="29">
                        <c:v>2029</c:v>
                      </c:pt>
                      <c:pt idx="30">
                        <c:v>2030</c:v>
                      </c:pt>
                      <c:pt idx="31">
                        <c:v>2031</c:v>
                      </c:pt>
                      <c:pt idx="32">
                        <c:v>2032</c:v>
                      </c:pt>
                      <c:pt idx="33">
                        <c:v>2033</c:v>
                      </c:pt>
                      <c:pt idx="34">
                        <c:v>2034</c:v>
                      </c:pt>
                      <c:pt idx="35">
                        <c:v>2035</c:v>
                      </c:pt>
                      <c:pt idx="36">
                        <c:v>2036</c:v>
                      </c:pt>
                      <c:pt idx="37">
                        <c:v>2037</c:v>
                      </c:pt>
                      <c:pt idx="38">
                        <c:v>2038</c:v>
                      </c:pt>
                      <c:pt idx="39">
                        <c:v>2039</c:v>
                      </c:pt>
                      <c:pt idx="40">
                        <c:v>2040</c:v>
                      </c:pt>
                      <c:pt idx="41">
                        <c:v>2041</c:v>
                      </c:pt>
                      <c:pt idx="42">
                        <c:v>2042</c:v>
                      </c:pt>
                      <c:pt idx="43">
                        <c:v>2043</c:v>
                      </c:pt>
                      <c:pt idx="44">
                        <c:v>2044</c:v>
                      </c:pt>
                      <c:pt idx="45">
                        <c:v>2045</c:v>
                      </c:pt>
                      <c:pt idx="46">
                        <c:v>2046</c:v>
                      </c:pt>
                      <c:pt idx="47">
                        <c:v>2047</c:v>
                      </c:pt>
                      <c:pt idx="48">
                        <c:v>2048</c:v>
                      </c:pt>
                      <c:pt idx="49">
                        <c:v>2049</c:v>
                      </c:pt>
                      <c:pt idx="50">
                        <c:v>2050</c:v>
                      </c:pt>
                    </c:numCache>
                  </c:num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Sheet1!$D$2:$D$52</c15:sqref>
                        </c15:formulaRef>
                      </c:ext>
                    </c:extLst>
                    <c:numCache>
                      <c:formatCode>General</c:formatCode>
                      <c:ptCount val="51"/>
                      <c:pt idx="0">
                        <c:v>8.4719999999999995</c:v>
                      </c:pt>
                      <c:pt idx="1">
                        <c:v>8.61</c:v>
                      </c:pt>
                      <c:pt idx="2">
                        <c:v>8.8480000000000008</c:v>
                      </c:pt>
                      <c:pt idx="3">
                        <c:v>8.9350000000000005</c:v>
                      </c:pt>
                      <c:pt idx="4">
                        <c:v>9.1050000000000004</c:v>
                      </c:pt>
                      <c:pt idx="5">
                        <c:v>9.1590000000000007</c:v>
                      </c:pt>
                      <c:pt idx="6">
                        <c:v>9.2530000000000001</c:v>
                      </c:pt>
                      <c:pt idx="7">
                        <c:v>9.2859999999999996</c:v>
                      </c:pt>
                      <c:pt idx="8">
                        <c:v>8.9890000000000008</c:v>
                      </c:pt>
                      <c:pt idx="9">
                        <c:v>8.9969999999999999</c:v>
                      </c:pt>
                      <c:pt idx="10">
                        <c:v>8.9930000000000003</c:v>
                      </c:pt>
                      <c:pt idx="11">
                        <c:v>8.7530000000000001</c:v>
                      </c:pt>
                      <c:pt idx="12">
                        <c:v>8.6820000000000004</c:v>
                      </c:pt>
                      <c:pt idx="13">
                        <c:v>8.843</c:v>
                      </c:pt>
                      <c:pt idx="14">
                        <c:v>8.9209999999999994</c:v>
                      </c:pt>
                      <c:pt idx="15">
                        <c:v>9.1780000000000008</c:v>
                      </c:pt>
                      <c:pt idx="16">
                        <c:v>9.3170000000000002</c:v>
                      </c:pt>
                      <c:pt idx="17">
                        <c:v>9.327</c:v>
                      </c:pt>
                      <c:pt idx="18">
                        <c:v>9.3290000000000006</c:v>
                      </c:pt>
                      <c:pt idx="19">
                        <c:v>9.3089999999999993</c:v>
                      </c:pt>
                      <c:pt idx="20">
                        <c:v>8.2219999999999995</c:v>
                      </c:pt>
                      <c:pt idx="21">
                        <c:v>8.9749999999999996</c:v>
                      </c:pt>
                      <c:pt idx="22">
                        <c:v>8.3235209999999995</c:v>
                      </c:pt>
                      <c:pt idx="23">
                        <c:v>8.3728890000000007</c:v>
                      </c:pt>
                      <c:pt idx="24">
                        <c:v>8.3687740000000002</c:v>
                      </c:pt>
                      <c:pt idx="25">
                        <c:v>8.3392839999999993</c:v>
                      </c:pt>
                      <c:pt idx="26">
                        <c:v>8.3041850000000004</c:v>
                      </c:pt>
                      <c:pt idx="27">
                        <c:v>8.2632899999999996</c:v>
                      </c:pt>
                      <c:pt idx="28">
                        <c:v>8.2104949999999999</c:v>
                      </c:pt>
                      <c:pt idx="29">
                        <c:v>8.1485880000000002</c:v>
                      </c:pt>
                      <c:pt idx="30">
                        <c:v>8.0944230000000008</c:v>
                      </c:pt>
                      <c:pt idx="31">
                        <c:v>8.0526739999999997</c:v>
                      </c:pt>
                      <c:pt idx="32">
                        <c:v>8.0144169999999999</c:v>
                      </c:pt>
                      <c:pt idx="33">
                        <c:v>7.9877320000000003</c:v>
                      </c:pt>
                      <c:pt idx="34">
                        <c:v>7.9659950000000004</c:v>
                      </c:pt>
                      <c:pt idx="35">
                        <c:v>7.9438709999999997</c:v>
                      </c:pt>
                      <c:pt idx="36">
                        <c:v>7.9322600000000003</c:v>
                      </c:pt>
                      <c:pt idx="37">
                        <c:v>7.9213529999999999</c:v>
                      </c:pt>
                      <c:pt idx="38">
                        <c:v>7.9126000000000003</c:v>
                      </c:pt>
                      <c:pt idx="39">
                        <c:v>7.9110449999999997</c:v>
                      </c:pt>
                      <c:pt idx="40">
                        <c:v>7.9126500000000002</c:v>
                      </c:pt>
                      <c:pt idx="41">
                        <c:v>7.9156589999999998</c:v>
                      </c:pt>
                      <c:pt idx="42">
                        <c:v>7.926221</c:v>
                      </c:pt>
                      <c:pt idx="43">
                        <c:v>7.9440020000000002</c:v>
                      </c:pt>
                      <c:pt idx="44">
                        <c:v>7.9633839999999996</c:v>
                      </c:pt>
                      <c:pt idx="45">
                        <c:v>7.9799470000000001</c:v>
                      </c:pt>
                      <c:pt idx="46">
                        <c:v>7.9985799999999996</c:v>
                      </c:pt>
                      <c:pt idx="47">
                        <c:v>8.019088</c:v>
                      </c:pt>
                      <c:pt idx="48">
                        <c:v>8.0439139999999991</c:v>
                      </c:pt>
                      <c:pt idx="49">
                        <c:v>8.0729439999999997</c:v>
                      </c:pt>
                      <c:pt idx="50">
                        <c:v>8.1038639999999997</c:v>
                      </c:pt>
                    </c:numCache>
                  </c:numRef>
                </c:val>
                <c:smooth val="0"/>
              </c15:ser>
            </c15:filteredLineSeries>
          </c:ext>
        </c:extLst>
      </c:lineChart>
      <c:catAx>
        <c:axId val="198166664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981660656"/>
        <c:crosses val="autoZero"/>
        <c:auto val="1"/>
        <c:lblAlgn val="ctr"/>
        <c:lblOffset val="100"/>
        <c:tickLblSkip val="10"/>
        <c:tickMarkSkip val="10"/>
        <c:noMultiLvlLbl val="0"/>
      </c:catAx>
      <c:valAx>
        <c:axId val="1981660656"/>
        <c:scaling>
          <c:orientation val="minMax"/>
          <c:max val="14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low"/>
        <c:spPr>
          <a:noFill/>
          <a:ln w="22225">
            <a:solidFill>
              <a:schemeClr val="bg1">
                <a:lumMod val="65000"/>
              </a:schemeClr>
            </a:solidFill>
            <a:prstDash val="lgDash"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981666640"/>
        <c:crossesAt val="21"/>
        <c:crossBetween val="midCat"/>
        <c:majorUnit val="2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 sz="1000">
          <a:solidFill>
            <a:sysClr val="windowText" lastClr="000000"/>
          </a:solidFill>
        </a:defRPr>
      </a:pPr>
      <a:endParaRPr lang="en-US"/>
    </a:p>
  </c:txPr>
  <c:externalData r:id="rId4">
    <c:autoUpdate val="0"/>
  </c:externalData>
  <c:userShapes r:id="rId5"/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4.2257217847769035E-2"/>
          <c:y val="0.22971192043606672"/>
          <c:w val="0.80916160212072608"/>
          <c:h val="0.68061223877071875"/>
        </c:manualLayout>
      </c:layout>
      <c:lineChart>
        <c:grouping val="standard"/>
        <c:varyColors val="0"/>
        <c:ser>
          <c:idx val="0"/>
          <c:order val="1"/>
          <c:tx>
            <c:strRef>
              <c:f>Sheet1!$B$1</c:f>
              <c:strCache>
                <c:ptCount val="1"/>
                <c:pt idx="0">
                  <c:v>Reference_TotalEthanol</c:v>
                </c:pt>
              </c:strCache>
            </c:strRef>
          </c:tx>
          <c:spPr>
            <a:ln w="22225" cap="rnd">
              <a:solidFill>
                <a:srgbClr val="0096D7">
                  <a:lumMod val="75000"/>
                </a:srgbClr>
              </a:solidFill>
              <a:round/>
            </a:ln>
            <a:effectLst/>
          </c:spPr>
          <c:marker>
            <c:symbol val="none"/>
          </c:marker>
          <c:cat>
            <c:numRef>
              <c:f>Sheet1!$A$2:$A$52</c:f>
              <c:numCache>
                <c:formatCode>General</c:formatCode>
                <c:ptCount val="51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  <c:pt idx="24">
                  <c:v>2024</c:v>
                </c:pt>
                <c:pt idx="25">
                  <c:v>2025</c:v>
                </c:pt>
                <c:pt idx="26">
                  <c:v>2026</c:v>
                </c:pt>
                <c:pt idx="27">
                  <c:v>2027</c:v>
                </c:pt>
                <c:pt idx="28">
                  <c:v>2028</c:v>
                </c:pt>
                <c:pt idx="29">
                  <c:v>2029</c:v>
                </c:pt>
                <c:pt idx="30">
                  <c:v>2030</c:v>
                </c:pt>
                <c:pt idx="31">
                  <c:v>2031</c:v>
                </c:pt>
                <c:pt idx="32">
                  <c:v>2032</c:v>
                </c:pt>
                <c:pt idx="33">
                  <c:v>2033</c:v>
                </c:pt>
                <c:pt idx="34">
                  <c:v>2034</c:v>
                </c:pt>
                <c:pt idx="35">
                  <c:v>2035</c:v>
                </c:pt>
                <c:pt idx="36">
                  <c:v>2036</c:v>
                </c:pt>
                <c:pt idx="37">
                  <c:v>2037</c:v>
                </c:pt>
                <c:pt idx="38">
                  <c:v>2038</c:v>
                </c:pt>
                <c:pt idx="39">
                  <c:v>2039</c:v>
                </c:pt>
                <c:pt idx="40">
                  <c:v>2040</c:v>
                </c:pt>
                <c:pt idx="41">
                  <c:v>2041</c:v>
                </c:pt>
                <c:pt idx="42">
                  <c:v>2042</c:v>
                </c:pt>
                <c:pt idx="43">
                  <c:v>2043</c:v>
                </c:pt>
                <c:pt idx="44">
                  <c:v>2044</c:v>
                </c:pt>
                <c:pt idx="45">
                  <c:v>2045</c:v>
                </c:pt>
                <c:pt idx="46">
                  <c:v>2046</c:v>
                </c:pt>
                <c:pt idx="47">
                  <c:v>2047</c:v>
                </c:pt>
                <c:pt idx="48">
                  <c:v>2048</c:v>
                </c:pt>
                <c:pt idx="49">
                  <c:v>2049</c:v>
                </c:pt>
                <c:pt idx="50">
                  <c:v>2050</c:v>
                </c:pt>
              </c:numCache>
            </c:numRef>
          </c:cat>
          <c:val>
            <c:numRef>
              <c:f>Sheet1!$B$2:$B$52</c:f>
              <c:numCache>
                <c:formatCode>General</c:formatCode>
                <c:ptCount val="51"/>
                <c:pt idx="0">
                  <c:v>0.103174</c:v>
                </c:pt>
                <c:pt idx="1">
                  <c:v>0.107053</c:v>
                </c:pt>
                <c:pt idx="2">
                  <c:v>0.13048100000000001</c:v>
                </c:pt>
                <c:pt idx="3">
                  <c:v>0.177316</c:v>
                </c:pt>
                <c:pt idx="4">
                  <c:v>0.22356799999999999</c:v>
                </c:pt>
                <c:pt idx="5">
                  <c:v>0.25562699999999999</c:v>
                </c:pt>
                <c:pt idx="6">
                  <c:v>0.34800900000000001</c:v>
                </c:pt>
                <c:pt idx="7">
                  <c:v>0.43006</c:v>
                </c:pt>
                <c:pt idx="8">
                  <c:v>0.61470599999999997</c:v>
                </c:pt>
                <c:pt idx="9">
                  <c:v>0.70175799999999999</c:v>
                </c:pt>
                <c:pt idx="10">
                  <c:v>0.81672100000000003</c:v>
                </c:pt>
                <c:pt idx="11">
                  <c:v>0.81848600000000005</c:v>
                </c:pt>
                <c:pt idx="12">
                  <c:v>0.82258600000000004</c:v>
                </c:pt>
                <c:pt idx="13">
                  <c:v>0.83041200000000004</c:v>
                </c:pt>
                <c:pt idx="14">
                  <c:v>0.86074300000000004</c:v>
                </c:pt>
                <c:pt idx="15">
                  <c:v>0.89394700000000005</c:v>
                </c:pt>
                <c:pt idx="16">
                  <c:v>0.90402499999999997</c:v>
                </c:pt>
                <c:pt idx="17">
                  <c:v>0.92810400000000004</c:v>
                </c:pt>
                <c:pt idx="18">
                  <c:v>0.91585499999999997</c:v>
                </c:pt>
                <c:pt idx="19">
                  <c:v>0.92037800000000003</c:v>
                </c:pt>
                <c:pt idx="20">
                  <c:v>0.80141700000000005</c:v>
                </c:pt>
                <c:pt idx="21">
                  <c:v>0.88364100000000001</c:v>
                </c:pt>
                <c:pt idx="22">
                  <c:v>0.87361299999999997</c:v>
                </c:pt>
                <c:pt idx="23">
                  <c:v>0.875332</c:v>
                </c:pt>
                <c:pt idx="24">
                  <c:v>0.87340399999999996</c:v>
                </c:pt>
                <c:pt idx="25">
                  <c:v>0.87484600000000001</c:v>
                </c:pt>
                <c:pt idx="26">
                  <c:v>0.87483200000000005</c:v>
                </c:pt>
                <c:pt idx="27">
                  <c:v>0.87445399999999995</c:v>
                </c:pt>
                <c:pt idx="28">
                  <c:v>0.87411300000000003</c:v>
                </c:pt>
                <c:pt idx="29">
                  <c:v>0.87324100000000004</c:v>
                </c:pt>
                <c:pt idx="30">
                  <c:v>0.87303399999999998</c:v>
                </c:pt>
                <c:pt idx="31">
                  <c:v>0.87303600000000003</c:v>
                </c:pt>
                <c:pt idx="32">
                  <c:v>0.87351999999999996</c:v>
                </c:pt>
                <c:pt idx="33">
                  <c:v>0.87534299999999998</c:v>
                </c:pt>
                <c:pt idx="34">
                  <c:v>0.87804199999999999</c:v>
                </c:pt>
                <c:pt idx="35">
                  <c:v>0.88124800000000003</c:v>
                </c:pt>
                <c:pt idx="36">
                  <c:v>0.88317100000000004</c:v>
                </c:pt>
                <c:pt idx="37">
                  <c:v>0.88527999999999996</c:v>
                </c:pt>
                <c:pt idx="38">
                  <c:v>0.88780000000000003</c:v>
                </c:pt>
                <c:pt idx="39">
                  <c:v>0.89113900000000001</c:v>
                </c:pt>
                <c:pt idx="40">
                  <c:v>0.894868</c:v>
                </c:pt>
                <c:pt idx="41">
                  <c:v>0.89829599999999998</c:v>
                </c:pt>
                <c:pt idx="42">
                  <c:v>0.90270899999999998</c:v>
                </c:pt>
                <c:pt idx="43">
                  <c:v>0.90786199999999995</c:v>
                </c:pt>
                <c:pt idx="44">
                  <c:v>0.91328200000000004</c:v>
                </c:pt>
                <c:pt idx="45">
                  <c:v>0.91850500000000002</c:v>
                </c:pt>
                <c:pt idx="46">
                  <c:v>0.92412700000000003</c:v>
                </c:pt>
                <c:pt idx="47">
                  <c:v>0.92962199999999995</c:v>
                </c:pt>
                <c:pt idx="48">
                  <c:v>0.935832</c:v>
                </c:pt>
                <c:pt idx="49">
                  <c:v>0.94259199999999999</c:v>
                </c:pt>
                <c:pt idx="50">
                  <c:v>0.94944200000000001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981663920"/>
        <c:axId val="1981664464"/>
        <c:extLst>
          <c:ext xmlns:c15="http://schemas.microsoft.com/office/drawing/2012/chart" uri="{02D57815-91ED-43cb-92C2-25804820EDAC}">
            <c15:filteredLineSeries>
              <c15:ser>
                <c:idx val="3"/>
                <c:order val="0"/>
                <c:tx>
                  <c:strRef>
                    <c:extLst>
                      <c:ext uri="{02D57815-91ED-43cb-92C2-25804820EDAC}">
                        <c15:formulaRef>
                          <c15:sqref>Sheet1!$B$1</c15:sqref>
                        </c15:formulaRef>
                      </c:ext>
                    </c:extLst>
                    <c:strCache>
                      <c:ptCount val="1"/>
                      <c:pt idx="0">
                        <c:v>Total Ethanol Demand</c:v>
                      </c:pt>
                    </c:strCache>
                  </c:strRef>
                </c:tx>
                <c:spPr>
                  <a:ln w="22225" cap="rnd">
                    <a:solidFill>
                      <a:srgbClr val="BD732A">
                        <a:lumMod val="75000"/>
                      </a:srgbClr>
                    </a:solidFill>
                    <a:round/>
                  </a:ln>
                  <a:effectLst/>
                </c:spPr>
                <c:marker>
                  <c:symbol val="none"/>
                </c:marker>
                <c:cat>
                  <c:numRef>
                    <c:extLst>
                      <c:ext uri="{02D57815-91ED-43cb-92C2-25804820EDAC}">
                        <c15:formulaRef>
                          <c15:sqref>Sheet1!$A$2:$A$52</c15:sqref>
                        </c15:formulaRef>
                      </c:ext>
                    </c:extLst>
                    <c:numCache>
                      <c:formatCode>General</c:formatCode>
                      <c:ptCount val="51"/>
                      <c:pt idx="0">
                        <c:v>2000</c:v>
                      </c:pt>
                      <c:pt idx="1">
                        <c:v>2001</c:v>
                      </c:pt>
                      <c:pt idx="2">
                        <c:v>2002</c:v>
                      </c:pt>
                      <c:pt idx="3">
                        <c:v>2003</c:v>
                      </c:pt>
                      <c:pt idx="4">
                        <c:v>2004</c:v>
                      </c:pt>
                      <c:pt idx="5">
                        <c:v>2005</c:v>
                      </c:pt>
                      <c:pt idx="6">
                        <c:v>2006</c:v>
                      </c:pt>
                      <c:pt idx="7">
                        <c:v>2007</c:v>
                      </c:pt>
                      <c:pt idx="8">
                        <c:v>2008</c:v>
                      </c:pt>
                      <c:pt idx="9">
                        <c:v>2009</c:v>
                      </c:pt>
                      <c:pt idx="10">
                        <c:v>2010</c:v>
                      </c:pt>
                      <c:pt idx="11">
                        <c:v>2011</c:v>
                      </c:pt>
                      <c:pt idx="12">
                        <c:v>2012</c:v>
                      </c:pt>
                      <c:pt idx="13">
                        <c:v>2013</c:v>
                      </c:pt>
                      <c:pt idx="14">
                        <c:v>2014</c:v>
                      </c:pt>
                      <c:pt idx="15">
                        <c:v>2015</c:v>
                      </c:pt>
                      <c:pt idx="16">
                        <c:v>2016</c:v>
                      </c:pt>
                      <c:pt idx="17">
                        <c:v>2017</c:v>
                      </c:pt>
                      <c:pt idx="18">
                        <c:v>2018</c:v>
                      </c:pt>
                      <c:pt idx="19">
                        <c:v>2019</c:v>
                      </c:pt>
                      <c:pt idx="20">
                        <c:v>2020</c:v>
                      </c:pt>
                      <c:pt idx="21">
                        <c:v>2021</c:v>
                      </c:pt>
                      <c:pt idx="22">
                        <c:v>2022</c:v>
                      </c:pt>
                      <c:pt idx="23">
                        <c:v>2023</c:v>
                      </c:pt>
                      <c:pt idx="24">
                        <c:v>2024</c:v>
                      </c:pt>
                      <c:pt idx="25">
                        <c:v>2025</c:v>
                      </c:pt>
                      <c:pt idx="26">
                        <c:v>2026</c:v>
                      </c:pt>
                      <c:pt idx="27">
                        <c:v>2027</c:v>
                      </c:pt>
                      <c:pt idx="28">
                        <c:v>2028</c:v>
                      </c:pt>
                      <c:pt idx="29">
                        <c:v>2029</c:v>
                      </c:pt>
                      <c:pt idx="30">
                        <c:v>2030</c:v>
                      </c:pt>
                      <c:pt idx="31">
                        <c:v>2031</c:v>
                      </c:pt>
                      <c:pt idx="32">
                        <c:v>2032</c:v>
                      </c:pt>
                      <c:pt idx="33">
                        <c:v>2033</c:v>
                      </c:pt>
                      <c:pt idx="34">
                        <c:v>2034</c:v>
                      </c:pt>
                      <c:pt idx="35">
                        <c:v>2035</c:v>
                      </c:pt>
                      <c:pt idx="36">
                        <c:v>2036</c:v>
                      </c:pt>
                      <c:pt idx="37">
                        <c:v>2037</c:v>
                      </c:pt>
                      <c:pt idx="38">
                        <c:v>2038</c:v>
                      </c:pt>
                      <c:pt idx="39">
                        <c:v>2039</c:v>
                      </c:pt>
                      <c:pt idx="40">
                        <c:v>2040</c:v>
                      </c:pt>
                      <c:pt idx="41">
                        <c:v>2041</c:v>
                      </c:pt>
                      <c:pt idx="42">
                        <c:v>2042</c:v>
                      </c:pt>
                      <c:pt idx="43">
                        <c:v>2043</c:v>
                      </c:pt>
                      <c:pt idx="44">
                        <c:v>2044</c:v>
                      </c:pt>
                      <c:pt idx="45">
                        <c:v>2045</c:v>
                      </c:pt>
                      <c:pt idx="46">
                        <c:v>2046</c:v>
                      </c:pt>
                      <c:pt idx="47">
                        <c:v>2047</c:v>
                      </c:pt>
                      <c:pt idx="48">
                        <c:v>2048</c:v>
                      </c:pt>
                      <c:pt idx="49">
                        <c:v>2049</c:v>
                      </c:pt>
                      <c:pt idx="50">
                        <c:v>2050</c:v>
                      </c:pt>
                    </c:numCache>
                  </c:numRef>
                </c:cat>
                <c:val>
                  <c:numRef>
                    <c:extLst>
                      <c:ext uri="{02D57815-91ED-43cb-92C2-25804820EDAC}">
                        <c15:formulaRef>
                          <c15:sqref>Sheet1!$B$2:$B$52</c15:sqref>
                        </c15:formulaRef>
                      </c:ext>
                    </c:extLst>
                    <c:numCache>
                      <c:formatCode>General</c:formatCode>
                      <c:ptCount val="51"/>
                      <c:pt idx="0">
                        <c:v>0.103174</c:v>
                      </c:pt>
                      <c:pt idx="1">
                        <c:v>0.107053</c:v>
                      </c:pt>
                      <c:pt idx="2">
                        <c:v>0.13048100000000001</c:v>
                      </c:pt>
                      <c:pt idx="3">
                        <c:v>0.177316</c:v>
                      </c:pt>
                      <c:pt idx="4">
                        <c:v>0.22356799999999999</c:v>
                      </c:pt>
                      <c:pt idx="5">
                        <c:v>0.25562699999999999</c:v>
                      </c:pt>
                      <c:pt idx="6">
                        <c:v>0.34800900000000001</c:v>
                      </c:pt>
                      <c:pt idx="7">
                        <c:v>0.43006</c:v>
                      </c:pt>
                      <c:pt idx="8">
                        <c:v>0.61470599999999997</c:v>
                      </c:pt>
                      <c:pt idx="9">
                        <c:v>0.70175799999999999</c:v>
                      </c:pt>
                      <c:pt idx="10">
                        <c:v>0.81672100000000003</c:v>
                      </c:pt>
                      <c:pt idx="11">
                        <c:v>0.81848600000000005</c:v>
                      </c:pt>
                      <c:pt idx="12">
                        <c:v>0.82258600000000004</c:v>
                      </c:pt>
                      <c:pt idx="13">
                        <c:v>0.83041200000000004</c:v>
                      </c:pt>
                      <c:pt idx="14">
                        <c:v>0.86074300000000004</c:v>
                      </c:pt>
                      <c:pt idx="15">
                        <c:v>0.89394700000000005</c:v>
                      </c:pt>
                      <c:pt idx="16">
                        <c:v>0.90402499999999997</c:v>
                      </c:pt>
                      <c:pt idx="17">
                        <c:v>0.92810400000000004</c:v>
                      </c:pt>
                      <c:pt idx="18">
                        <c:v>0.91585499999999997</c:v>
                      </c:pt>
                      <c:pt idx="19">
                        <c:v>0.92037800000000003</c:v>
                      </c:pt>
                      <c:pt idx="20">
                        <c:v>0.80141700000000005</c:v>
                      </c:pt>
                      <c:pt idx="21">
                        <c:v>0.88364100000000001</c:v>
                      </c:pt>
                      <c:pt idx="22">
                        <c:v>0.842719</c:v>
                      </c:pt>
                      <c:pt idx="23">
                        <c:v>0.84845000000000004</c:v>
                      </c:pt>
                      <c:pt idx="24">
                        <c:v>0.848576</c:v>
                      </c:pt>
                      <c:pt idx="25">
                        <c:v>0.85081200000000001</c:v>
                      </c:pt>
                      <c:pt idx="26">
                        <c:v>0.85244500000000001</c:v>
                      </c:pt>
                      <c:pt idx="27">
                        <c:v>0.85338400000000003</c:v>
                      </c:pt>
                      <c:pt idx="28">
                        <c:v>0.85294999999999999</c:v>
                      </c:pt>
                      <c:pt idx="29">
                        <c:v>0.85155599999999998</c:v>
                      </c:pt>
                      <c:pt idx="30">
                        <c:v>0.85089000000000004</c:v>
                      </c:pt>
                      <c:pt idx="31">
                        <c:v>0.85139699999999996</c:v>
                      </c:pt>
                      <c:pt idx="32">
                        <c:v>0.85238599999999998</c:v>
                      </c:pt>
                      <c:pt idx="33">
                        <c:v>0.85461500000000001</c:v>
                      </c:pt>
                      <c:pt idx="34">
                        <c:v>0.85736900000000005</c:v>
                      </c:pt>
                      <c:pt idx="35">
                        <c:v>0.86009899999999995</c:v>
                      </c:pt>
                      <c:pt idx="36">
                        <c:v>0.86269799999999996</c:v>
                      </c:pt>
                      <c:pt idx="37">
                        <c:v>0.86542399999999997</c:v>
                      </c:pt>
                      <c:pt idx="38">
                        <c:v>0.86835399999999996</c:v>
                      </c:pt>
                      <c:pt idx="39">
                        <c:v>0.87213700000000005</c:v>
                      </c:pt>
                      <c:pt idx="40">
                        <c:v>0.87623399999999996</c:v>
                      </c:pt>
                      <c:pt idx="41">
                        <c:v>0.87993299999999997</c:v>
                      </c:pt>
                      <c:pt idx="42">
                        <c:v>0.88449299999999997</c:v>
                      </c:pt>
                      <c:pt idx="43">
                        <c:v>0.88990800000000003</c:v>
                      </c:pt>
                      <c:pt idx="44">
                        <c:v>0.89549999999999996</c:v>
                      </c:pt>
                      <c:pt idx="45">
                        <c:v>0.90056899999999995</c:v>
                      </c:pt>
                      <c:pt idx="46">
                        <c:v>0.90610000000000002</c:v>
                      </c:pt>
                      <c:pt idx="47">
                        <c:v>0.91184100000000001</c:v>
                      </c:pt>
                      <c:pt idx="48">
                        <c:v>0.91814200000000001</c:v>
                      </c:pt>
                      <c:pt idx="49">
                        <c:v>0.92496199999999995</c:v>
                      </c:pt>
                      <c:pt idx="50">
                        <c:v>0.93200499999999997</c:v>
                      </c:pt>
                    </c:numCache>
                  </c:numRef>
                </c:val>
                <c:smooth val="0"/>
              </c15:ser>
            </c15:filteredLineSeries>
            <c15:filteredLineSeries>
              <c15:ser>
                <c:idx val="2"/>
                <c:order val="2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Sheet1!$E$1</c15:sqref>
                        </c15:formulaRef>
                      </c:ext>
                    </c:extLst>
                    <c:strCache>
                      <c:ptCount val="1"/>
                    </c:strCache>
                  </c:strRef>
                </c:tx>
                <c:spPr>
                  <a:ln w="22225" cap="rnd">
                    <a:solidFill>
                      <a:srgbClr val="A33340">
                        <a:lumMod val="40000"/>
                        <a:lumOff val="60000"/>
                      </a:srgbClr>
                    </a:solidFill>
                    <a:prstDash val="solid"/>
                    <a:round/>
                  </a:ln>
                  <a:effectLst/>
                </c:spPr>
                <c:marker>
                  <c:symbol val="none"/>
                </c:marker>
                <c:cat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Sheet1!$A$2:$A$52</c15:sqref>
                        </c15:formulaRef>
                      </c:ext>
                    </c:extLst>
                    <c:numCache>
                      <c:formatCode>General</c:formatCode>
                      <c:ptCount val="51"/>
                      <c:pt idx="0">
                        <c:v>2000</c:v>
                      </c:pt>
                      <c:pt idx="1">
                        <c:v>2001</c:v>
                      </c:pt>
                      <c:pt idx="2">
                        <c:v>2002</c:v>
                      </c:pt>
                      <c:pt idx="3">
                        <c:v>2003</c:v>
                      </c:pt>
                      <c:pt idx="4">
                        <c:v>2004</c:v>
                      </c:pt>
                      <c:pt idx="5">
                        <c:v>2005</c:v>
                      </c:pt>
                      <c:pt idx="6">
                        <c:v>2006</c:v>
                      </c:pt>
                      <c:pt idx="7">
                        <c:v>2007</c:v>
                      </c:pt>
                      <c:pt idx="8">
                        <c:v>2008</c:v>
                      </c:pt>
                      <c:pt idx="9">
                        <c:v>2009</c:v>
                      </c:pt>
                      <c:pt idx="10">
                        <c:v>2010</c:v>
                      </c:pt>
                      <c:pt idx="11">
                        <c:v>2011</c:v>
                      </c:pt>
                      <c:pt idx="12">
                        <c:v>2012</c:v>
                      </c:pt>
                      <c:pt idx="13">
                        <c:v>2013</c:v>
                      </c:pt>
                      <c:pt idx="14">
                        <c:v>2014</c:v>
                      </c:pt>
                      <c:pt idx="15">
                        <c:v>2015</c:v>
                      </c:pt>
                      <c:pt idx="16">
                        <c:v>2016</c:v>
                      </c:pt>
                      <c:pt idx="17">
                        <c:v>2017</c:v>
                      </c:pt>
                      <c:pt idx="18">
                        <c:v>2018</c:v>
                      </c:pt>
                      <c:pt idx="19">
                        <c:v>2019</c:v>
                      </c:pt>
                      <c:pt idx="20">
                        <c:v>2020</c:v>
                      </c:pt>
                      <c:pt idx="21">
                        <c:v>2021</c:v>
                      </c:pt>
                      <c:pt idx="22">
                        <c:v>2022</c:v>
                      </c:pt>
                      <c:pt idx="23">
                        <c:v>2023</c:v>
                      </c:pt>
                      <c:pt idx="24">
                        <c:v>2024</c:v>
                      </c:pt>
                      <c:pt idx="25">
                        <c:v>2025</c:v>
                      </c:pt>
                      <c:pt idx="26">
                        <c:v>2026</c:v>
                      </c:pt>
                      <c:pt idx="27">
                        <c:v>2027</c:v>
                      </c:pt>
                      <c:pt idx="28">
                        <c:v>2028</c:v>
                      </c:pt>
                      <c:pt idx="29">
                        <c:v>2029</c:v>
                      </c:pt>
                      <c:pt idx="30">
                        <c:v>2030</c:v>
                      </c:pt>
                      <c:pt idx="31">
                        <c:v>2031</c:v>
                      </c:pt>
                      <c:pt idx="32">
                        <c:v>2032</c:v>
                      </c:pt>
                      <c:pt idx="33">
                        <c:v>2033</c:v>
                      </c:pt>
                      <c:pt idx="34">
                        <c:v>2034</c:v>
                      </c:pt>
                      <c:pt idx="35">
                        <c:v>2035</c:v>
                      </c:pt>
                      <c:pt idx="36">
                        <c:v>2036</c:v>
                      </c:pt>
                      <c:pt idx="37">
                        <c:v>2037</c:v>
                      </c:pt>
                      <c:pt idx="38">
                        <c:v>2038</c:v>
                      </c:pt>
                      <c:pt idx="39">
                        <c:v>2039</c:v>
                      </c:pt>
                      <c:pt idx="40">
                        <c:v>2040</c:v>
                      </c:pt>
                      <c:pt idx="41">
                        <c:v>2041</c:v>
                      </c:pt>
                      <c:pt idx="42">
                        <c:v>2042</c:v>
                      </c:pt>
                      <c:pt idx="43">
                        <c:v>2043</c:v>
                      </c:pt>
                      <c:pt idx="44">
                        <c:v>2044</c:v>
                      </c:pt>
                      <c:pt idx="45">
                        <c:v>2045</c:v>
                      </c:pt>
                      <c:pt idx="46">
                        <c:v>2046</c:v>
                      </c:pt>
                      <c:pt idx="47">
                        <c:v>2047</c:v>
                      </c:pt>
                      <c:pt idx="48">
                        <c:v>2048</c:v>
                      </c:pt>
                      <c:pt idx="49">
                        <c:v>2049</c:v>
                      </c:pt>
                      <c:pt idx="50">
                        <c:v>2050</c:v>
                      </c:pt>
                    </c:numCache>
                  </c:num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Sheet1!$E$2:$E$52</c15:sqref>
                        </c15:formulaRef>
                      </c:ext>
                    </c:extLst>
                    <c:numCache>
                      <c:formatCode>General</c:formatCode>
                      <c:ptCount val="51"/>
                    </c:numCache>
                  </c:numRef>
                </c:val>
                <c:smooth val="0"/>
              </c15:ser>
            </c15:filteredLineSeries>
            <c15:filteredLineSeries>
              <c15:ser>
                <c:idx val="4"/>
                <c:order val="3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Sheet1!$F$1</c15:sqref>
                        </c15:formulaRef>
                      </c:ext>
                    </c:extLst>
                    <c:strCache>
                      <c:ptCount val="1"/>
                    </c:strCache>
                  </c:strRef>
                </c:tx>
                <c:spPr>
                  <a:ln w="22225" cap="rnd">
                    <a:solidFill>
                      <a:srgbClr val="A33340">
                        <a:lumMod val="75000"/>
                      </a:srgbClr>
                    </a:solidFill>
                    <a:prstDash val="solid"/>
                    <a:round/>
                  </a:ln>
                  <a:effectLst/>
                </c:spPr>
                <c:marker>
                  <c:symbol val="none"/>
                </c:marker>
                <c:cat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Sheet1!$A$2:$A$52</c15:sqref>
                        </c15:formulaRef>
                      </c:ext>
                    </c:extLst>
                    <c:numCache>
                      <c:formatCode>General</c:formatCode>
                      <c:ptCount val="51"/>
                      <c:pt idx="0">
                        <c:v>2000</c:v>
                      </c:pt>
                      <c:pt idx="1">
                        <c:v>2001</c:v>
                      </c:pt>
                      <c:pt idx="2">
                        <c:v>2002</c:v>
                      </c:pt>
                      <c:pt idx="3">
                        <c:v>2003</c:v>
                      </c:pt>
                      <c:pt idx="4">
                        <c:v>2004</c:v>
                      </c:pt>
                      <c:pt idx="5">
                        <c:v>2005</c:v>
                      </c:pt>
                      <c:pt idx="6">
                        <c:v>2006</c:v>
                      </c:pt>
                      <c:pt idx="7">
                        <c:v>2007</c:v>
                      </c:pt>
                      <c:pt idx="8">
                        <c:v>2008</c:v>
                      </c:pt>
                      <c:pt idx="9">
                        <c:v>2009</c:v>
                      </c:pt>
                      <c:pt idx="10">
                        <c:v>2010</c:v>
                      </c:pt>
                      <c:pt idx="11">
                        <c:v>2011</c:v>
                      </c:pt>
                      <c:pt idx="12">
                        <c:v>2012</c:v>
                      </c:pt>
                      <c:pt idx="13">
                        <c:v>2013</c:v>
                      </c:pt>
                      <c:pt idx="14">
                        <c:v>2014</c:v>
                      </c:pt>
                      <c:pt idx="15">
                        <c:v>2015</c:v>
                      </c:pt>
                      <c:pt idx="16">
                        <c:v>2016</c:v>
                      </c:pt>
                      <c:pt idx="17">
                        <c:v>2017</c:v>
                      </c:pt>
                      <c:pt idx="18">
                        <c:v>2018</c:v>
                      </c:pt>
                      <c:pt idx="19">
                        <c:v>2019</c:v>
                      </c:pt>
                      <c:pt idx="20">
                        <c:v>2020</c:v>
                      </c:pt>
                      <c:pt idx="21">
                        <c:v>2021</c:v>
                      </c:pt>
                      <c:pt idx="22">
                        <c:v>2022</c:v>
                      </c:pt>
                      <c:pt idx="23">
                        <c:v>2023</c:v>
                      </c:pt>
                      <c:pt idx="24">
                        <c:v>2024</c:v>
                      </c:pt>
                      <c:pt idx="25">
                        <c:v>2025</c:v>
                      </c:pt>
                      <c:pt idx="26">
                        <c:v>2026</c:v>
                      </c:pt>
                      <c:pt idx="27">
                        <c:v>2027</c:v>
                      </c:pt>
                      <c:pt idx="28">
                        <c:v>2028</c:v>
                      </c:pt>
                      <c:pt idx="29">
                        <c:v>2029</c:v>
                      </c:pt>
                      <c:pt idx="30">
                        <c:v>2030</c:v>
                      </c:pt>
                      <c:pt idx="31">
                        <c:v>2031</c:v>
                      </c:pt>
                      <c:pt idx="32">
                        <c:v>2032</c:v>
                      </c:pt>
                      <c:pt idx="33">
                        <c:v>2033</c:v>
                      </c:pt>
                      <c:pt idx="34">
                        <c:v>2034</c:v>
                      </c:pt>
                      <c:pt idx="35">
                        <c:v>2035</c:v>
                      </c:pt>
                      <c:pt idx="36">
                        <c:v>2036</c:v>
                      </c:pt>
                      <c:pt idx="37">
                        <c:v>2037</c:v>
                      </c:pt>
                      <c:pt idx="38">
                        <c:v>2038</c:v>
                      </c:pt>
                      <c:pt idx="39">
                        <c:v>2039</c:v>
                      </c:pt>
                      <c:pt idx="40">
                        <c:v>2040</c:v>
                      </c:pt>
                      <c:pt idx="41">
                        <c:v>2041</c:v>
                      </c:pt>
                      <c:pt idx="42">
                        <c:v>2042</c:v>
                      </c:pt>
                      <c:pt idx="43">
                        <c:v>2043</c:v>
                      </c:pt>
                      <c:pt idx="44">
                        <c:v>2044</c:v>
                      </c:pt>
                      <c:pt idx="45">
                        <c:v>2045</c:v>
                      </c:pt>
                      <c:pt idx="46">
                        <c:v>2046</c:v>
                      </c:pt>
                      <c:pt idx="47">
                        <c:v>2047</c:v>
                      </c:pt>
                      <c:pt idx="48">
                        <c:v>2048</c:v>
                      </c:pt>
                      <c:pt idx="49">
                        <c:v>2049</c:v>
                      </c:pt>
                      <c:pt idx="50">
                        <c:v>2050</c:v>
                      </c:pt>
                    </c:numCache>
                  </c:num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Sheet1!$F$2:$F$52</c15:sqref>
                        </c15:formulaRef>
                      </c:ext>
                    </c:extLst>
                    <c:numCache>
                      <c:formatCode>General</c:formatCode>
                      <c:ptCount val="51"/>
                    </c:numCache>
                  </c:numRef>
                </c:val>
                <c:smooth val="0"/>
              </c15:ser>
            </c15:filteredLineSeries>
            <c15:filteredLineSeries>
              <c15:ser>
                <c:idx val="5"/>
                <c:order val="4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Sheet1!$G$1</c15:sqref>
                        </c15:formulaRef>
                      </c:ext>
                    </c:extLst>
                    <c:strCache>
                      <c:ptCount val="1"/>
                    </c:strCache>
                  </c:strRef>
                </c:tx>
                <c:spPr>
                  <a:ln w="22225" cap="rnd">
                    <a:solidFill>
                      <a:srgbClr val="BD732A">
                        <a:lumMod val="40000"/>
                        <a:lumOff val="60000"/>
                      </a:srgbClr>
                    </a:solidFill>
                    <a:prstDash val="solid"/>
                    <a:round/>
                  </a:ln>
                  <a:effectLst/>
                </c:spPr>
                <c:marker>
                  <c:symbol val="none"/>
                </c:marker>
                <c:cat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Sheet1!$A$2:$A$52</c15:sqref>
                        </c15:formulaRef>
                      </c:ext>
                    </c:extLst>
                    <c:numCache>
                      <c:formatCode>General</c:formatCode>
                      <c:ptCount val="51"/>
                      <c:pt idx="0">
                        <c:v>2000</c:v>
                      </c:pt>
                      <c:pt idx="1">
                        <c:v>2001</c:v>
                      </c:pt>
                      <c:pt idx="2">
                        <c:v>2002</c:v>
                      </c:pt>
                      <c:pt idx="3">
                        <c:v>2003</c:v>
                      </c:pt>
                      <c:pt idx="4">
                        <c:v>2004</c:v>
                      </c:pt>
                      <c:pt idx="5">
                        <c:v>2005</c:v>
                      </c:pt>
                      <c:pt idx="6">
                        <c:v>2006</c:v>
                      </c:pt>
                      <c:pt idx="7">
                        <c:v>2007</c:v>
                      </c:pt>
                      <c:pt idx="8">
                        <c:v>2008</c:v>
                      </c:pt>
                      <c:pt idx="9">
                        <c:v>2009</c:v>
                      </c:pt>
                      <c:pt idx="10">
                        <c:v>2010</c:v>
                      </c:pt>
                      <c:pt idx="11">
                        <c:v>2011</c:v>
                      </c:pt>
                      <c:pt idx="12">
                        <c:v>2012</c:v>
                      </c:pt>
                      <c:pt idx="13">
                        <c:v>2013</c:v>
                      </c:pt>
                      <c:pt idx="14">
                        <c:v>2014</c:v>
                      </c:pt>
                      <c:pt idx="15">
                        <c:v>2015</c:v>
                      </c:pt>
                      <c:pt idx="16">
                        <c:v>2016</c:v>
                      </c:pt>
                      <c:pt idx="17">
                        <c:v>2017</c:v>
                      </c:pt>
                      <c:pt idx="18">
                        <c:v>2018</c:v>
                      </c:pt>
                      <c:pt idx="19">
                        <c:v>2019</c:v>
                      </c:pt>
                      <c:pt idx="20">
                        <c:v>2020</c:v>
                      </c:pt>
                      <c:pt idx="21">
                        <c:v>2021</c:v>
                      </c:pt>
                      <c:pt idx="22">
                        <c:v>2022</c:v>
                      </c:pt>
                      <c:pt idx="23">
                        <c:v>2023</c:v>
                      </c:pt>
                      <c:pt idx="24">
                        <c:v>2024</c:v>
                      </c:pt>
                      <c:pt idx="25">
                        <c:v>2025</c:v>
                      </c:pt>
                      <c:pt idx="26">
                        <c:v>2026</c:v>
                      </c:pt>
                      <c:pt idx="27">
                        <c:v>2027</c:v>
                      </c:pt>
                      <c:pt idx="28">
                        <c:v>2028</c:v>
                      </c:pt>
                      <c:pt idx="29">
                        <c:v>2029</c:v>
                      </c:pt>
                      <c:pt idx="30">
                        <c:v>2030</c:v>
                      </c:pt>
                      <c:pt idx="31">
                        <c:v>2031</c:v>
                      </c:pt>
                      <c:pt idx="32">
                        <c:v>2032</c:v>
                      </c:pt>
                      <c:pt idx="33">
                        <c:v>2033</c:v>
                      </c:pt>
                      <c:pt idx="34">
                        <c:v>2034</c:v>
                      </c:pt>
                      <c:pt idx="35">
                        <c:v>2035</c:v>
                      </c:pt>
                      <c:pt idx="36">
                        <c:v>2036</c:v>
                      </c:pt>
                      <c:pt idx="37">
                        <c:v>2037</c:v>
                      </c:pt>
                      <c:pt idx="38">
                        <c:v>2038</c:v>
                      </c:pt>
                      <c:pt idx="39">
                        <c:v>2039</c:v>
                      </c:pt>
                      <c:pt idx="40">
                        <c:v>2040</c:v>
                      </c:pt>
                      <c:pt idx="41">
                        <c:v>2041</c:v>
                      </c:pt>
                      <c:pt idx="42">
                        <c:v>2042</c:v>
                      </c:pt>
                      <c:pt idx="43">
                        <c:v>2043</c:v>
                      </c:pt>
                      <c:pt idx="44">
                        <c:v>2044</c:v>
                      </c:pt>
                      <c:pt idx="45">
                        <c:v>2045</c:v>
                      </c:pt>
                      <c:pt idx="46">
                        <c:v>2046</c:v>
                      </c:pt>
                      <c:pt idx="47">
                        <c:v>2047</c:v>
                      </c:pt>
                      <c:pt idx="48">
                        <c:v>2048</c:v>
                      </c:pt>
                      <c:pt idx="49">
                        <c:v>2049</c:v>
                      </c:pt>
                      <c:pt idx="50">
                        <c:v>2050</c:v>
                      </c:pt>
                    </c:numCache>
                  </c:num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Sheet1!$G$2:$G$52</c15:sqref>
                        </c15:formulaRef>
                      </c:ext>
                    </c:extLst>
                    <c:numCache>
                      <c:formatCode>General</c:formatCode>
                      <c:ptCount val="51"/>
                    </c:numCache>
                  </c:numRef>
                </c:val>
                <c:smooth val="0"/>
              </c15:ser>
            </c15:filteredLineSeries>
          </c:ext>
        </c:extLst>
      </c:lineChart>
      <c:catAx>
        <c:axId val="198166392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981664464"/>
        <c:crosses val="autoZero"/>
        <c:auto val="1"/>
        <c:lblAlgn val="ctr"/>
        <c:lblOffset val="100"/>
        <c:tickLblSkip val="10"/>
        <c:tickMarkSkip val="10"/>
        <c:noMultiLvlLbl val="0"/>
      </c:catAx>
      <c:valAx>
        <c:axId val="1981664464"/>
        <c:scaling>
          <c:orientation val="minMax"/>
          <c:max val="1.4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.0" sourceLinked="0"/>
        <c:majorTickMark val="none"/>
        <c:minorTickMark val="none"/>
        <c:tickLblPos val="low"/>
        <c:spPr>
          <a:noFill/>
          <a:ln w="22225">
            <a:solidFill>
              <a:schemeClr val="bg1">
                <a:lumMod val="65000"/>
              </a:schemeClr>
            </a:solidFill>
            <a:prstDash val="lgDash"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981663920"/>
        <c:crossesAt val="21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 sz="1000">
          <a:solidFill>
            <a:sysClr val="windowText" lastClr="000000"/>
          </a:solidFill>
        </a:defRPr>
      </a:pPr>
      <a:endParaRPr lang="en-US"/>
    </a:p>
  </c:txPr>
  <c:externalData r:id="rId4">
    <c:autoUpdate val="0"/>
  </c:externalData>
  <c:userShapes r:id="rId5"/>
</c:chartSpace>
</file>

<file path=ppt/charts/chart2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4.2257217847769035E-2"/>
          <c:y val="6.8498356425599399E-2"/>
          <c:w val="0.86010681379444742"/>
          <c:h val="0.8406625569503936"/>
        </c:manualLayout>
      </c:layout>
      <c:lineChart>
        <c:grouping val="standard"/>
        <c:varyColors val="0"/>
        <c:ser>
          <c:idx val="2"/>
          <c:order val="0"/>
          <c:tx>
            <c:strRef>
              <c:f>Sheet1!$B$1</c:f>
              <c:strCache>
                <c:ptCount val="1"/>
                <c:pt idx="0">
                  <c:v>High Oil Price_gasoline</c:v>
                </c:pt>
              </c:strCache>
            </c:strRef>
          </c:tx>
          <c:spPr>
            <a:ln w="22225" cap="rnd">
              <a:solidFill>
                <a:srgbClr val="A33340">
                  <a:lumMod val="75000"/>
                </a:srgbClr>
              </a:solidFill>
              <a:prstDash val="solid"/>
              <a:round/>
            </a:ln>
            <a:effectLst/>
          </c:spPr>
          <c:marker>
            <c:symbol val="none"/>
          </c:marker>
          <c:cat>
            <c:numRef>
              <c:f>Sheet1!$A$2:$A$52</c:f>
              <c:numCache>
                <c:formatCode>General</c:formatCode>
                <c:ptCount val="51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  <c:pt idx="24">
                  <c:v>2024</c:v>
                </c:pt>
                <c:pt idx="25">
                  <c:v>2025</c:v>
                </c:pt>
                <c:pt idx="26">
                  <c:v>2026</c:v>
                </c:pt>
                <c:pt idx="27">
                  <c:v>2027</c:v>
                </c:pt>
                <c:pt idx="28">
                  <c:v>2028</c:v>
                </c:pt>
                <c:pt idx="29">
                  <c:v>2029</c:v>
                </c:pt>
                <c:pt idx="30">
                  <c:v>2030</c:v>
                </c:pt>
                <c:pt idx="31">
                  <c:v>2031</c:v>
                </c:pt>
                <c:pt idx="32">
                  <c:v>2032</c:v>
                </c:pt>
                <c:pt idx="33">
                  <c:v>2033</c:v>
                </c:pt>
                <c:pt idx="34">
                  <c:v>2034</c:v>
                </c:pt>
                <c:pt idx="35">
                  <c:v>2035</c:v>
                </c:pt>
                <c:pt idx="36">
                  <c:v>2036</c:v>
                </c:pt>
                <c:pt idx="37">
                  <c:v>2037</c:v>
                </c:pt>
                <c:pt idx="38">
                  <c:v>2038</c:v>
                </c:pt>
                <c:pt idx="39">
                  <c:v>2039</c:v>
                </c:pt>
                <c:pt idx="40">
                  <c:v>2040</c:v>
                </c:pt>
                <c:pt idx="41">
                  <c:v>2041</c:v>
                </c:pt>
                <c:pt idx="42">
                  <c:v>2042</c:v>
                </c:pt>
                <c:pt idx="43">
                  <c:v>2043</c:v>
                </c:pt>
                <c:pt idx="44">
                  <c:v>2044</c:v>
                </c:pt>
                <c:pt idx="45">
                  <c:v>2045</c:v>
                </c:pt>
                <c:pt idx="46">
                  <c:v>2046</c:v>
                </c:pt>
                <c:pt idx="47">
                  <c:v>2047</c:v>
                </c:pt>
                <c:pt idx="48">
                  <c:v>2048</c:v>
                </c:pt>
                <c:pt idx="49">
                  <c:v>2049</c:v>
                </c:pt>
                <c:pt idx="50">
                  <c:v>2050</c:v>
                </c:pt>
              </c:numCache>
            </c:numRef>
          </c:cat>
          <c:val>
            <c:numRef>
              <c:f>Sheet1!$B$2:$B$52</c:f>
              <c:numCache>
                <c:formatCode>General</c:formatCode>
                <c:ptCount val="51"/>
                <c:pt idx="0">
                  <c:v>2.2688763275186354</c:v>
                </c:pt>
                <c:pt idx="1">
                  <c:v>2.1747395450557714</c:v>
                </c:pt>
                <c:pt idx="2">
                  <c:v>2.0150265422198097</c:v>
                </c:pt>
                <c:pt idx="3">
                  <c:v>2.2487466041643955</c:v>
                </c:pt>
                <c:pt idx="4">
                  <c:v>2.570788793347488</c:v>
                </c:pt>
                <c:pt idx="5">
                  <c:v>3.0311628029878404</c:v>
                </c:pt>
                <c:pt idx="6">
                  <c:v>3.3158911853529633</c:v>
                </c:pt>
                <c:pt idx="7">
                  <c:v>3.4913788649092838</c:v>
                </c:pt>
                <c:pt idx="8">
                  <c:v>3.9873411263721703</c:v>
                </c:pt>
                <c:pt idx="9">
                  <c:v>2.8643810713233124</c:v>
                </c:pt>
                <c:pt idx="10">
                  <c:v>3.3443648989189585</c:v>
                </c:pt>
                <c:pt idx="11">
                  <c:v>4.1319092939114128</c:v>
                </c:pt>
                <c:pt idx="12">
                  <c:v>4.1878871350000004</c:v>
                </c:pt>
                <c:pt idx="13">
                  <c:v>3.9920205513242597</c:v>
                </c:pt>
                <c:pt idx="14">
                  <c:v>3.7456058829772862</c:v>
                </c:pt>
                <c:pt idx="15">
                  <c:v>2.7190858980730996</c:v>
                </c:pt>
                <c:pt idx="16">
                  <c:v>2.3627988233291086</c:v>
                </c:pt>
                <c:pt idx="17">
                  <c:v>2.5980385451675798</c:v>
                </c:pt>
                <c:pt idx="18">
                  <c:v>2.8710923714368612</c:v>
                </c:pt>
                <c:pt idx="19">
                  <c:v>2.7238180323342096</c:v>
                </c:pt>
                <c:pt idx="20">
                  <c:v>2.2548530000000002</c:v>
                </c:pt>
                <c:pt idx="21">
                  <c:v>2.9794529999999999</c:v>
                </c:pt>
                <c:pt idx="22">
                  <c:v>3.237412</c:v>
                </c:pt>
                <c:pt idx="23">
                  <c:v>3.4599139999999999</c:v>
                </c:pt>
                <c:pt idx="24">
                  <c:v>3.583037</c:v>
                </c:pt>
                <c:pt idx="25">
                  <c:v>3.6906629999999998</c:v>
                </c:pt>
                <c:pt idx="26">
                  <c:v>3.730874</c:v>
                </c:pt>
                <c:pt idx="27">
                  <c:v>3.8023380000000002</c:v>
                </c:pt>
                <c:pt idx="28">
                  <c:v>3.9091529999999999</c:v>
                </c:pt>
                <c:pt idx="29">
                  <c:v>3.9720939999999998</c:v>
                </c:pt>
                <c:pt idx="30">
                  <c:v>4.1208980000000004</c:v>
                </c:pt>
                <c:pt idx="31">
                  <c:v>4.1066039999999999</c:v>
                </c:pt>
                <c:pt idx="32">
                  <c:v>4.1663459999999999</c:v>
                </c:pt>
                <c:pt idx="33">
                  <c:v>4.1819540000000002</c:v>
                </c:pt>
                <c:pt idx="34">
                  <c:v>4.2153910000000003</c:v>
                </c:pt>
                <c:pt idx="35">
                  <c:v>4.283442</c:v>
                </c:pt>
                <c:pt idx="36">
                  <c:v>4.3110989999999996</c:v>
                </c:pt>
                <c:pt idx="37">
                  <c:v>4.3447560000000003</c:v>
                </c:pt>
                <c:pt idx="38">
                  <c:v>4.341742</c:v>
                </c:pt>
                <c:pt idx="39">
                  <c:v>4.3514530000000002</c:v>
                </c:pt>
                <c:pt idx="40">
                  <c:v>4.3832750000000003</c:v>
                </c:pt>
                <c:pt idx="41">
                  <c:v>4.3900290000000002</c:v>
                </c:pt>
                <c:pt idx="42">
                  <c:v>4.41859</c:v>
                </c:pt>
                <c:pt idx="43">
                  <c:v>4.4346800000000002</c:v>
                </c:pt>
                <c:pt idx="44">
                  <c:v>4.4662600000000001</c:v>
                </c:pt>
                <c:pt idx="45">
                  <c:v>4.5027840000000001</c:v>
                </c:pt>
                <c:pt idx="46">
                  <c:v>4.535209</c:v>
                </c:pt>
                <c:pt idx="47">
                  <c:v>4.568638</c:v>
                </c:pt>
                <c:pt idx="48">
                  <c:v>4.6234890000000002</c:v>
                </c:pt>
                <c:pt idx="49">
                  <c:v>4.6394520000000004</c:v>
                </c:pt>
                <c:pt idx="50">
                  <c:v>4.6829609999999997</c:v>
                </c:pt>
              </c:numCache>
            </c:numRef>
          </c:val>
          <c:smooth val="0"/>
        </c:ser>
        <c:ser>
          <c:idx val="4"/>
          <c:order val="1"/>
          <c:tx>
            <c:strRef>
              <c:f>Sheet1!$C$1</c:f>
              <c:strCache>
                <c:ptCount val="1"/>
                <c:pt idx="0">
                  <c:v>Low Oil Price_gasoline</c:v>
                </c:pt>
              </c:strCache>
            </c:strRef>
          </c:tx>
          <c:spPr>
            <a:ln w="22225" cap="rnd">
              <a:solidFill>
                <a:srgbClr val="A33340">
                  <a:lumMod val="40000"/>
                  <a:lumOff val="60000"/>
                </a:srgbClr>
              </a:solidFill>
              <a:prstDash val="solid"/>
              <a:round/>
            </a:ln>
            <a:effectLst/>
          </c:spPr>
          <c:marker>
            <c:symbol val="none"/>
          </c:marker>
          <c:cat>
            <c:numRef>
              <c:f>Sheet1!$A$2:$A$52</c:f>
              <c:numCache>
                <c:formatCode>General</c:formatCode>
                <c:ptCount val="51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  <c:pt idx="24">
                  <c:v>2024</c:v>
                </c:pt>
                <c:pt idx="25">
                  <c:v>2025</c:v>
                </c:pt>
                <c:pt idx="26">
                  <c:v>2026</c:v>
                </c:pt>
                <c:pt idx="27">
                  <c:v>2027</c:v>
                </c:pt>
                <c:pt idx="28">
                  <c:v>2028</c:v>
                </c:pt>
                <c:pt idx="29">
                  <c:v>2029</c:v>
                </c:pt>
                <c:pt idx="30">
                  <c:v>2030</c:v>
                </c:pt>
                <c:pt idx="31">
                  <c:v>2031</c:v>
                </c:pt>
                <c:pt idx="32">
                  <c:v>2032</c:v>
                </c:pt>
                <c:pt idx="33">
                  <c:v>2033</c:v>
                </c:pt>
                <c:pt idx="34">
                  <c:v>2034</c:v>
                </c:pt>
                <c:pt idx="35">
                  <c:v>2035</c:v>
                </c:pt>
                <c:pt idx="36">
                  <c:v>2036</c:v>
                </c:pt>
                <c:pt idx="37">
                  <c:v>2037</c:v>
                </c:pt>
                <c:pt idx="38">
                  <c:v>2038</c:v>
                </c:pt>
                <c:pt idx="39">
                  <c:v>2039</c:v>
                </c:pt>
                <c:pt idx="40">
                  <c:v>2040</c:v>
                </c:pt>
                <c:pt idx="41">
                  <c:v>2041</c:v>
                </c:pt>
                <c:pt idx="42">
                  <c:v>2042</c:v>
                </c:pt>
                <c:pt idx="43">
                  <c:v>2043</c:v>
                </c:pt>
                <c:pt idx="44">
                  <c:v>2044</c:v>
                </c:pt>
                <c:pt idx="45">
                  <c:v>2045</c:v>
                </c:pt>
                <c:pt idx="46">
                  <c:v>2046</c:v>
                </c:pt>
                <c:pt idx="47">
                  <c:v>2047</c:v>
                </c:pt>
                <c:pt idx="48">
                  <c:v>2048</c:v>
                </c:pt>
                <c:pt idx="49">
                  <c:v>2049</c:v>
                </c:pt>
                <c:pt idx="50">
                  <c:v>2050</c:v>
                </c:pt>
              </c:numCache>
            </c:numRef>
          </c:cat>
          <c:val>
            <c:numRef>
              <c:f>Sheet1!$C$2:$C$52</c:f>
              <c:numCache>
                <c:formatCode>General</c:formatCode>
                <c:ptCount val="51"/>
                <c:pt idx="0">
                  <c:v>2.2688763275186354</c:v>
                </c:pt>
                <c:pt idx="1">
                  <c:v>2.1747395450557714</c:v>
                </c:pt>
                <c:pt idx="2">
                  <c:v>2.0150265422198097</c:v>
                </c:pt>
                <c:pt idx="3">
                  <c:v>2.2487466041643955</c:v>
                </c:pt>
                <c:pt idx="4">
                  <c:v>2.570788793347488</c:v>
                </c:pt>
                <c:pt idx="5">
                  <c:v>3.0311628029878404</c:v>
                </c:pt>
                <c:pt idx="6">
                  <c:v>3.3158911853529633</c:v>
                </c:pt>
                <c:pt idx="7">
                  <c:v>3.4913788649092838</c:v>
                </c:pt>
                <c:pt idx="8">
                  <c:v>3.9873411263721703</c:v>
                </c:pt>
                <c:pt idx="9">
                  <c:v>2.8643810713233124</c:v>
                </c:pt>
                <c:pt idx="10">
                  <c:v>3.3443648989189585</c:v>
                </c:pt>
                <c:pt idx="11">
                  <c:v>4.1319092939114128</c:v>
                </c:pt>
                <c:pt idx="12">
                  <c:v>4.1878871350000004</c:v>
                </c:pt>
                <c:pt idx="13">
                  <c:v>3.9920205513242597</c:v>
                </c:pt>
                <c:pt idx="14">
                  <c:v>3.7456058829772862</c:v>
                </c:pt>
                <c:pt idx="15">
                  <c:v>2.7190858980730996</c:v>
                </c:pt>
                <c:pt idx="16">
                  <c:v>2.3627988233291086</c:v>
                </c:pt>
                <c:pt idx="17">
                  <c:v>2.5980385451675798</c:v>
                </c:pt>
                <c:pt idx="18">
                  <c:v>2.8710923714368612</c:v>
                </c:pt>
                <c:pt idx="19">
                  <c:v>2.7238180323342096</c:v>
                </c:pt>
                <c:pt idx="20">
                  <c:v>2.2548539999999999</c:v>
                </c:pt>
                <c:pt idx="21">
                  <c:v>2.032305</c:v>
                </c:pt>
                <c:pt idx="22">
                  <c:v>1.982661</c:v>
                </c:pt>
                <c:pt idx="23">
                  <c:v>1.99281</c:v>
                </c:pt>
                <c:pt idx="24">
                  <c:v>2.0001009999999999</c:v>
                </c:pt>
                <c:pt idx="25">
                  <c:v>1.9973590000000001</c:v>
                </c:pt>
                <c:pt idx="26">
                  <c:v>1.985263</c:v>
                </c:pt>
                <c:pt idx="27">
                  <c:v>1.9905969999999999</c:v>
                </c:pt>
                <c:pt idx="28">
                  <c:v>1.990883</c:v>
                </c:pt>
                <c:pt idx="29">
                  <c:v>1.9864550000000001</c:v>
                </c:pt>
                <c:pt idx="30">
                  <c:v>2.060832</c:v>
                </c:pt>
                <c:pt idx="31">
                  <c:v>2.0618810000000001</c:v>
                </c:pt>
                <c:pt idx="32">
                  <c:v>2.101629</c:v>
                </c:pt>
                <c:pt idx="33">
                  <c:v>2.1178509999999999</c:v>
                </c:pt>
                <c:pt idx="34">
                  <c:v>2.1222050000000001</c:v>
                </c:pt>
                <c:pt idx="35">
                  <c:v>2.1403919999999999</c:v>
                </c:pt>
                <c:pt idx="36">
                  <c:v>2.146112</c:v>
                </c:pt>
                <c:pt idx="37">
                  <c:v>2.1688930000000002</c:v>
                </c:pt>
                <c:pt idx="38">
                  <c:v>2.1723490000000001</c:v>
                </c:pt>
                <c:pt idx="39">
                  <c:v>2.1859120000000001</c:v>
                </c:pt>
                <c:pt idx="40">
                  <c:v>2.1802139999999999</c:v>
                </c:pt>
                <c:pt idx="41">
                  <c:v>2.1754929999999999</c:v>
                </c:pt>
                <c:pt idx="42">
                  <c:v>2.182893</c:v>
                </c:pt>
                <c:pt idx="43">
                  <c:v>2.1859679999999999</c:v>
                </c:pt>
                <c:pt idx="44">
                  <c:v>2.1926019999999999</c:v>
                </c:pt>
                <c:pt idx="45">
                  <c:v>2.1947570000000001</c:v>
                </c:pt>
                <c:pt idx="46">
                  <c:v>2.2030539999999998</c:v>
                </c:pt>
                <c:pt idx="47">
                  <c:v>2.2129850000000002</c:v>
                </c:pt>
                <c:pt idx="48">
                  <c:v>2.2257440000000002</c:v>
                </c:pt>
                <c:pt idx="49">
                  <c:v>2.2223350000000002</c:v>
                </c:pt>
                <c:pt idx="50">
                  <c:v>2.2385269999999999</c:v>
                </c:pt>
              </c:numCache>
            </c:numRef>
          </c:val>
          <c:smooth val="0"/>
        </c:ser>
        <c:ser>
          <c:idx val="3"/>
          <c:order val="2"/>
          <c:tx>
            <c:strRef>
              <c:f>Sheet1!$D$1</c:f>
              <c:strCache>
                <c:ptCount val="1"/>
                <c:pt idx="0">
                  <c:v>Reference_gasoline</c:v>
                </c:pt>
              </c:strCache>
            </c:strRef>
          </c:tx>
          <c:spPr>
            <a:ln w="22225" cap="rnd">
              <a:solidFill>
                <a:srgbClr val="000000"/>
              </a:solidFill>
              <a:round/>
            </a:ln>
            <a:effectLst/>
          </c:spPr>
          <c:marker>
            <c:symbol val="none"/>
          </c:marker>
          <c:cat>
            <c:numRef>
              <c:f>Sheet1!$A$2:$A$52</c:f>
              <c:numCache>
                <c:formatCode>General</c:formatCode>
                <c:ptCount val="51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  <c:pt idx="24">
                  <c:v>2024</c:v>
                </c:pt>
                <c:pt idx="25">
                  <c:v>2025</c:v>
                </c:pt>
                <c:pt idx="26">
                  <c:v>2026</c:v>
                </c:pt>
                <c:pt idx="27">
                  <c:v>2027</c:v>
                </c:pt>
                <c:pt idx="28">
                  <c:v>2028</c:v>
                </c:pt>
                <c:pt idx="29">
                  <c:v>2029</c:v>
                </c:pt>
                <c:pt idx="30">
                  <c:v>2030</c:v>
                </c:pt>
                <c:pt idx="31">
                  <c:v>2031</c:v>
                </c:pt>
                <c:pt idx="32">
                  <c:v>2032</c:v>
                </c:pt>
                <c:pt idx="33">
                  <c:v>2033</c:v>
                </c:pt>
                <c:pt idx="34">
                  <c:v>2034</c:v>
                </c:pt>
                <c:pt idx="35">
                  <c:v>2035</c:v>
                </c:pt>
                <c:pt idx="36">
                  <c:v>2036</c:v>
                </c:pt>
                <c:pt idx="37">
                  <c:v>2037</c:v>
                </c:pt>
                <c:pt idx="38">
                  <c:v>2038</c:v>
                </c:pt>
                <c:pt idx="39">
                  <c:v>2039</c:v>
                </c:pt>
                <c:pt idx="40">
                  <c:v>2040</c:v>
                </c:pt>
                <c:pt idx="41">
                  <c:v>2041</c:v>
                </c:pt>
                <c:pt idx="42">
                  <c:v>2042</c:v>
                </c:pt>
                <c:pt idx="43">
                  <c:v>2043</c:v>
                </c:pt>
                <c:pt idx="44">
                  <c:v>2044</c:v>
                </c:pt>
                <c:pt idx="45">
                  <c:v>2045</c:v>
                </c:pt>
                <c:pt idx="46">
                  <c:v>2046</c:v>
                </c:pt>
                <c:pt idx="47">
                  <c:v>2047</c:v>
                </c:pt>
                <c:pt idx="48">
                  <c:v>2048</c:v>
                </c:pt>
                <c:pt idx="49">
                  <c:v>2049</c:v>
                </c:pt>
                <c:pt idx="50">
                  <c:v>2050</c:v>
                </c:pt>
              </c:numCache>
            </c:numRef>
          </c:cat>
          <c:val>
            <c:numRef>
              <c:f>Sheet1!$D$2:$D$52</c:f>
              <c:numCache>
                <c:formatCode>General</c:formatCode>
                <c:ptCount val="51"/>
                <c:pt idx="0">
                  <c:v>2.2688763275186354</c:v>
                </c:pt>
                <c:pt idx="1">
                  <c:v>2.1747395450557714</c:v>
                </c:pt>
                <c:pt idx="2">
                  <c:v>2.0150265422198097</c:v>
                </c:pt>
                <c:pt idx="3">
                  <c:v>2.2487466041643955</c:v>
                </c:pt>
                <c:pt idx="4">
                  <c:v>2.570788793347488</c:v>
                </c:pt>
                <c:pt idx="5">
                  <c:v>3.0311628029878404</c:v>
                </c:pt>
                <c:pt idx="6">
                  <c:v>3.3158911853529633</c:v>
                </c:pt>
                <c:pt idx="7">
                  <c:v>3.4913788649092838</c:v>
                </c:pt>
                <c:pt idx="8">
                  <c:v>3.9873411263721703</c:v>
                </c:pt>
                <c:pt idx="9">
                  <c:v>2.8643810713233124</c:v>
                </c:pt>
                <c:pt idx="10">
                  <c:v>3.3443648989189585</c:v>
                </c:pt>
                <c:pt idx="11">
                  <c:v>4.1319092939114128</c:v>
                </c:pt>
                <c:pt idx="12">
                  <c:v>4.1878871350000004</c:v>
                </c:pt>
                <c:pt idx="13">
                  <c:v>3.9920205513242597</c:v>
                </c:pt>
                <c:pt idx="14">
                  <c:v>3.7456058829772862</c:v>
                </c:pt>
                <c:pt idx="15">
                  <c:v>2.7190858980730996</c:v>
                </c:pt>
                <c:pt idx="16">
                  <c:v>2.3627988233291086</c:v>
                </c:pt>
                <c:pt idx="17">
                  <c:v>2.5980385451675798</c:v>
                </c:pt>
                <c:pt idx="18">
                  <c:v>2.8710923714368612</c:v>
                </c:pt>
                <c:pt idx="19">
                  <c:v>2.7238180323342096</c:v>
                </c:pt>
                <c:pt idx="20">
                  <c:v>2.2548539999999999</c:v>
                </c:pt>
                <c:pt idx="21">
                  <c:v>2.3548230000000001</c:v>
                </c:pt>
                <c:pt idx="22">
                  <c:v>2.3994689999999999</c:v>
                </c:pt>
                <c:pt idx="23">
                  <c:v>2.4619650000000002</c:v>
                </c:pt>
                <c:pt idx="24">
                  <c:v>2.468871</c:v>
                </c:pt>
                <c:pt idx="25">
                  <c:v>2.5116040000000002</c:v>
                </c:pt>
                <c:pt idx="26">
                  <c:v>2.5333749999999999</c:v>
                </c:pt>
                <c:pt idx="27">
                  <c:v>2.561896</c:v>
                </c:pt>
                <c:pt idx="28">
                  <c:v>2.6259239999999999</c:v>
                </c:pt>
                <c:pt idx="29">
                  <c:v>2.6692969999999998</c:v>
                </c:pt>
                <c:pt idx="30">
                  <c:v>2.797148</c:v>
                </c:pt>
                <c:pt idx="31">
                  <c:v>2.8088669999999998</c:v>
                </c:pt>
                <c:pt idx="32">
                  <c:v>2.8658130000000002</c:v>
                </c:pt>
                <c:pt idx="33">
                  <c:v>2.887016</c:v>
                </c:pt>
                <c:pt idx="34">
                  <c:v>2.92502</c:v>
                </c:pt>
                <c:pt idx="35">
                  <c:v>2.9467720000000002</c:v>
                </c:pt>
                <c:pt idx="36">
                  <c:v>2.983997</c:v>
                </c:pt>
                <c:pt idx="37">
                  <c:v>3.0150519999999998</c:v>
                </c:pt>
                <c:pt idx="38">
                  <c:v>3.0542850000000001</c:v>
                </c:pt>
                <c:pt idx="39">
                  <c:v>3.0587010000000001</c:v>
                </c:pt>
                <c:pt idx="40">
                  <c:v>3.1108690000000001</c:v>
                </c:pt>
                <c:pt idx="41">
                  <c:v>3.1395689999999998</c:v>
                </c:pt>
                <c:pt idx="42">
                  <c:v>3.1587350000000001</c:v>
                </c:pt>
                <c:pt idx="43">
                  <c:v>3.1777549999999999</c:v>
                </c:pt>
                <c:pt idx="44">
                  <c:v>3.1887310000000002</c:v>
                </c:pt>
                <c:pt idx="45">
                  <c:v>3.168612</c:v>
                </c:pt>
                <c:pt idx="46">
                  <c:v>3.2111459999999998</c:v>
                </c:pt>
                <c:pt idx="47">
                  <c:v>3.2243379999999999</c:v>
                </c:pt>
                <c:pt idx="48">
                  <c:v>3.2361330000000001</c:v>
                </c:pt>
                <c:pt idx="49">
                  <c:v>3.2298619999999998</c:v>
                </c:pt>
                <c:pt idx="50">
                  <c:v>3.2322890000000002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981665552"/>
        <c:axId val="1981665008"/>
      </c:lineChart>
      <c:catAx>
        <c:axId val="198166555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981665008"/>
        <c:crosses val="autoZero"/>
        <c:auto val="0"/>
        <c:lblAlgn val="ctr"/>
        <c:lblOffset val="100"/>
        <c:tickLblSkip val="10"/>
        <c:tickMarkSkip val="10"/>
        <c:noMultiLvlLbl val="0"/>
      </c:catAx>
      <c:valAx>
        <c:axId val="1981665008"/>
        <c:scaling>
          <c:orientation val="minMax"/>
          <c:max val="7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&quot;$&quot;#,##0" sourceLinked="0"/>
        <c:majorTickMark val="none"/>
        <c:minorTickMark val="none"/>
        <c:tickLblPos val="low"/>
        <c:spPr>
          <a:noFill/>
          <a:ln w="22225">
            <a:solidFill>
              <a:schemeClr val="bg2">
                <a:lumMod val="40000"/>
                <a:lumOff val="60000"/>
              </a:schemeClr>
            </a:solidFill>
            <a:prstDash val="lgDash"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981665552"/>
        <c:crossesAt val="21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000">
          <a:solidFill>
            <a:sysClr val="windowText" lastClr="000000"/>
          </a:solidFill>
        </a:defRPr>
      </a:pPr>
      <a:endParaRPr lang="en-US"/>
    </a:p>
  </c:txPr>
  <c:externalData r:id="rId4">
    <c:autoUpdate val="0"/>
  </c:externalData>
  <c:userShapes r:id="rId5"/>
</c:chartSpace>
</file>

<file path=ppt/charts/chart2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4.2257217847769035E-2"/>
          <c:y val="6.0519798954254758E-2"/>
          <c:w val="0.8414814814814815"/>
          <c:h val="0.84121088497151619"/>
        </c:manualLayout>
      </c:layout>
      <c:lineChart>
        <c:grouping val="standard"/>
        <c:varyColors val="0"/>
        <c:ser>
          <c:idx val="1"/>
          <c:order val="0"/>
          <c:tx>
            <c:strRef>
              <c:f>Sheet1!$B$1</c:f>
              <c:strCache>
                <c:ptCount val="1"/>
                <c:pt idx="0">
                  <c:v>High Oil Price_diesel</c:v>
                </c:pt>
              </c:strCache>
            </c:strRef>
          </c:tx>
          <c:spPr>
            <a:ln w="22225" cap="rnd" cmpd="sng">
              <a:solidFill>
                <a:srgbClr val="A33340">
                  <a:lumMod val="75000"/>
                </a:srgbClr>
              </a:solidFill>
              <a:prstDash val="solid"/>
              <a:round/>
            </a:ln>
            <a:effectLst/>
          </c:spPr>
          <c:marker>
            <c:symbol val="none"/>
          </c:marker>
          <c:cat>
            <c:numRef>
              <c:f>Sheet1!$A$2:$A$52</c:f>
              <c:numCache>
                <c:formatCode>General</c:formatCode>
                <c:ptCount val="51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  <c:pt idx="24">
                  <c:v>2024</c:v>
                </c:pt>
                <c:pt idx="25">
                  <c:v>2025</c:v>
                </c:pt>
                <c:pt idx="26">
                  <c:v>2026</c:v>
                </c:pt>
                <c:pt idx="27">
                  <c:v>2027</c:v>
                </c:pt>
                <c:pt idx="28">
                  <c:v>2028</c:v>
                </c:pt>
                <c:pt idx="29">
                  <c:v>2029</c:v>
                </c:pt>
                <c:pt idx="30">
                  <c:v>2030</c:v>
                </c:pt>
                <c:pt idx="31">
                  <c:v>2031</c:v>
                </c:pt>
                <c:pt idx="32">
                  <c:v>2032</c:v>
                </c:pt>
                <c:pt idx="33">
                  <c:v>2033</c:v>
                </c:pt>
                <c:pt idx="34">
                  <c:v>2034</c:v>
                </c:pt>
                <c:pt idx="35">
                  <c:v>2035</c:v>
                </c:pt>
                <c:pt idx="36">
                  <c:v>2036</c:v>
                </c:pt>
                <c:pt idx="37">
                  <c:v>2037</c:v>
                </c:pt>
                <c:pt idx="38">
                  <c:v>2038</c:v>
                </c:pt>
                <c:pt idx="39">
                  <c:v>2039</c:v>
                </c:pt>
                <c:pt idx="40">
                  <c:v>2040</c:v>
                </c:pt>
                <c:pt idx="41">
                  <c:v>2041</c:v>
                </c:pt>
                <c:pt idx="42">
                  <c:v>2042</c:v>
                </c:pt>
                <c:pt idx="43">
                  <c:v>2043</c:v>
                </c:pt>
                <c:pt idx="44">
                  <c:v>2044</c:v>
                </c:pt>
                <c:pt idx="45">
                  <c:v>2045</c:v>
                </c:pt>
                <c:pt idx="46">
                  <c:v>2046</c:v>
                </c:pt>
                <c:pt idx="47">
                  <c:v>2047</c:v>
                </c:pt>
                <c:pt idx="48">
                  <c:v>2048</c:v>
                </c:pt>
                <c:pt idx="49">
                  <c:v>2049</c:v>
                </c:pt>
                <c:pt idx="50">
                  <c:v>2050</c:v>
                </c:pt>
              </c:numCache>
            </c:numRef>
          </c:cat>
          <c:val>
            <c:numRef>
              <c:f>Sheet1!$B$2:$B$52</c:f>
              <c:numCache>
                <c:formatCode>General</c:formatCode>
                <c:ptCount val="51"/>
                <c:pt idx="0">
                  <c:v>2.1643599515868752</c:v>
                </c:pt>
                <c:pt idx="1">
                  <c:v>1.9900784471738313</c:v>
                </c:pt>
                <c:pt idx="2">
                  <c:v>1.8444274872921089</c:v>
                </c:pt>
                <c:pt idx="3">
                  <c:v>2.071647512627639</c:v>
                </c:pt>
                <c:pt idx="4">
                  <c:v>2.4197232012267045</c:v>
                </c:pt>
                <c:pt idx="5">
                  <c:v>3.1141373194083801</c:v>
                </c:pt>
                <c:pt idx="6">
                  <c:v>3.4039793762352053</c:v>
                </c:pt>
                <c:pt idx="7">
                  <c:v>3.5354959723633845</c:v>
                </c:pt>
                <c:pt idx="8">
                  <c:v>4.5715581258948941</c:v>
                </c:pt>
                <c:pt idx="9">
                  <c:v>2.94311874342133</c:v>
                </c:pt>
                <c:pt idx="10">
                  <c:v>3.5283285534434148</c:v>
                </c:pt>
                <c:pt idx="11">
                  <c:v>4.4357091665137895</c:v>
                </c:pt>
                <c:pt idx="12">
                  <c:v>4.497303424</c:v>
                </c:pt>
                <c:pt idx="13">
                  <c:v>4.3685001680507112</c:v>
                </c:pt>
                <c:pt idx="14">
                  <c:v>4.1830489058067508</c:v>
                </c:pt>
                <c:pt idx="15">
                  <c:v>2.9324962255314264</c:v>
                </c:pt>
                <c:pt idx="16">
                  <c:v>2.4700038516108282</c:v>
                </c:pt>
                <c:pt idx="17">
                  <c:v>2.7884982360040853</c:v>
                </c:pt>
                <c:pt idx="18">
                  <c:v>3.2656877438891714</c:v>
                </c:pt>
                <c:pt idx="19">
                  <c:v>3.0852438498196237</c:v>
                </c:pt>
                <c:pt idx="20">
                  <c:v>2.5198480000000001</c:v>
                </c:pt>
                <c:pt idx="21">
                  <c:v>3.1880039999999998</c:v>
                </c:pt>
                <c:pt idx="22">
                  <c:v>3.550278</c:v>
                </c:pt>
                <c:pt idx="23">
                  <c:v>3.9135979999999999</c:v>
                </c:pt>
                <c:pt idx="24">
                  <c:v>4.1133280000000001</c:v>
                </c:pt>
                <c:pt idx="25">
                  <c:v>4.2607590000000002</c:v>
                </c:pt>
                <c:pt idx="26">
                  <c:v>4.3389069999999998</c:v>
                </c:pt>
                <c:pt idx="27">
                  <c:v>4.4565000000000001</c:v>
                </c:pt>
                <c:pt idx="28">
                  <c:v>4.5448149999999998</c:v>
                </c:pt>
                <c:pt idx="29">
                  <c:v>4.6317170000000001</c:v>
                </c:pt>
                <c:pt idx="30">
                  <c:v>4.7323750000000002</c:v>
                </c:pt>
                <c:pt idx="31">
                  <c:v>4.7469919999999997</c:v>
                </c:pt>
                <c:pt idx="32">
                  <c:v>4.8326599999999997</c:v>
                </c:pt>
                <c:pt idx="33">
                  <c:v>4.8986020000000003</c:v>
                </c:pt>
                <c:pt idx="34">
                  <c:v>4.9382390000000003</c:v>
                </c:pt>
                <c:pt idx="35">
                  <c:v>4.9931770000000002</c:v>
                </c:pt>
                <c:pt idx="36">
                  <c:v>5.0548760000000001</c:v>
                </c:pt>
                <c:pt idx="37">
                  <c:v>5.1025749999999999</c:v>
                </c:pt>
                <c:pt idx="38">
                  <c:v>5.160533</c:v>
                </c:pt>
                <c:pt idx="39">
                  <c:v>5.1923870000000001</c:v>
                </c:pt>
                <c:pt idx="40">
                  <c:v>5.24613</c:v>
                </c:pt>
                <c:pt idx="41">
                  <c:v>5.245736</c:v>
                </c:pt>
                <c:pt idx="42">
                  <c:v>5.2832059999999998</c:v>
                </c:pt>
                <c:pt idx="43">
                  <c:v>5.3052060000000001</c:v>
                </c:pt>
                <c:pt idx="44">
                  <c:v>5.3386529999999999</c:v>
                </c:pt>
                <c:pt idx="45">
                  <c:v>5.3877600000000001</c:v>
                </c:pt>
                <c:pt idx="46">
                  <c:v>5.4281750000000004</c:v>
                </c:pt>
                <c:pt idx="47">
                  <c:v>5.4604840000000001</c:v>
                </c:pt>
                <c:pt idx="48">
                  <c:v>5.5229489999999997</c:v>
                </c:pt>
                <c:pt idx="49">
                  <c:v>5.5520180000000003</c:v>
                </c:pt>
                <c:pt idx="50">
                  <c:v>5.585064</c:v>
                </c:pt>
              </c:numCache>
            </c:numRef>
          </c:val>
          <c:smooth val="0"/>
        </c:ser>
        <c:ser>
          <c:idx val="5"/>
          <c:order val="1"/>
          <c:tx>
            <c:strRef>
              <c:f>Sheet1!$C$1</c:f>
              <c:strCache>
                <c:ptCount val="1"/>
                <c:pt idx="0">
                  <c:v>Low Oil Price_diesel</c:v>
                </c:pt>
              </c:strCache>
            </c:strRef>
          </c:tx>
          <c:spPr>
            <a:ln w="22225" cap="rnd">
              <a:solidFill>
                <a:srgbClr val="A33340">
                  <a:lumMod val="40000"/>
                  <a:lumOff val="60000"/>
                </a:srgbClr>
              </a:solidFill>
              <a:prstDash val="solid"/>
              <a:round/>
            </a:ln>
            <a:effectLst/>
          </c:spPr>
          <c:marker>
            <c:symbol val="none"/>
          </c:marker>
          <c:cat>
            <c:numRef>
              <c:f>Sheet1!$A$2:$A$52</c:f>
              <c:numCache>
                <c:formatCode>General</c:formatCode>
                <c:ptCount val="51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  <c:pt idx="24">
                  <c:v>2024</c:v>
                </c:pt>
                <c:pt idx="25">
                  <c:v>2025</c:v>
                </c:pt>
                <c:pt idx="26">
                  <c:v>2026</c:v>
                </c:pt>
                <c:pt idx="27">
                  <c:v>2027</c:v>
                </c:pt>
                <c:pt idx="28">
                  <c:v>2028</c:v>
                </c:pt>
                <c:pt idx="29">
                  <c:v>2029</c:v>
                </c:pt>
                <c:pt idx="30">
                  <c:v>2030</c:v>
                </c:pt>
                <c:pt idx="31">
                  <c:v>2031</c:v>
                </c:pt>
                <c:pt idx="32">
                  <c:v>2032</c:v>
                </c:pt>
                <c:pt idx="33">
                  <c:v>2033</c:v>
                </c:pt>
                <c:pt idx="34">
                  <c:v>2034</c:v>
                </c:pt>
                <c:pt idx="35">
                  <c:v>2035</c:v>
                </c:pt>
                <c:pt idx="36">
                  <c:v>2036</c:v>
                </c:pt>
                <c:pt idx="37">
                  <c:v>2037</c:v>
                </c:pt>
                <c:pt idx="38">
                  <c:v>2038</c:v>
                </c:pt>
                <c:pt idx="39">
                  <c:v>2039</c:v>
                </c:pt>
                <c:pt idx="40">
                  <c:v>2040</c:v>
                </c:pt>
                <c:pt idx="41">
                  <c:v>2041</c:v>
                </c:pt>
                <c:pt idx="42">
                  <c:v>2042</c:v>
                </c:pt>
                <c:pt idx="43">
                  <c:v>2043</c:v>
                </c:pt>
                <c:pt idx="44">
                  <c:v>2044</c:v>
                </c:pt>
                <c:pt idx="45">
                  <c:v>2045</c:v>
                </c:pt>
                <c:pt idx="46">
                  <c:v>2046</c:v>
                </c:pt>
                <c:pt idx="47">
                  <c:v>2047</c:v>
                </c:pt>
                <c:pt idx="48">
                  <c:v>2048</c:v>
                </c:pt>
                <c:pt idx="49">
                  <c:v>2049</c:v>
                </c:pt>
                <c:pt idx="50">
                  <c:v>2050</c:v>
                </c:pt>
              </c:numCache>
            </c:numRef>
          </c:cat>
          <c:val>
            <c:numRef>
              <c:f>Sheet1!$C$2:$C$52</c:f>
              <c:numCache>
                <c:formatCode>General</c:formatCode>
                <c:ptCount val="51"/>
                <c:pt idx="0">
                  <c:v>2.1643599515868752</c:v>
                </c:pt>
                <c:pt idx="1">
                  <c:v>1.9900784471738313</c:v>
                </c:pt>
                <c:pt idx="2">
                  <c:v>1.8444274872921089</c:v>
                </c:pt>
                <c:pt idx="3">
                  <c:v>2.071647512627639</c:v>
                </c:pt>
                <c:pt idx="4">
                  <c:v>2.4197232012267045</c:v>
                </c:pt>
                <c:pt idx="5">
                  <c:v>3.1141373194083801</c:v>
                </c:pt>
                <c:pt idx="6">
                  <c:v>3.4039793762352053</c:v>
                </c:pt>
                <c:pt idx="7">
                  <c:v>3.5354959723633845</c:v>
                </c:pt>
                <c:pt idx="8">
                  <c:v>4.5715581258948941</c:v>
                </c:pt>
                <c:pt idx="9">
                  <c:v>2.94311874342133</c:v>
                </c:pt>
                <c:pt idx="10">
                  <c:v>3.5283285534434148</c:v>
                </c:pt>
                <c:pt idx="11">
                  <c:v>4.4357091665137895</c:v>
                </c:pt>
                <c:pt idx="12">
                  <c:v>4.497303424</c:v>
                </c:pt>
                <c:pt idx="13">
                  <c:v>4.3685001680507112</c:v>
                </c:pt>
                <c:pt idx="14">
                  <c:v>4.1830489058067508</c:v>
                </c:pt>
                <c:pt idx="15">
                  <c:v>2.9324962255314264</c:v>
                </c:pt>
                <c:pt idx="16">
                  <c:v>2.4700038516108282</c:v>
                </c:pt>
                <c:pt idx="17">
                  <c:v>2.7884982360040853</c:v>
                </c:pt>
                <c:pt idx="18">
                  <c:v>3.2656877438891714</c:v>
                </c:pt>
                <c:pt idx="19">
                  <c:v>3.0852438498196237</c:v>
                </c:pt>
                <c:pt idx="20">
                  <c:v>2.5190269999999999</c:v>
                </c:pt>
                <c:pt idx="21">
                  <c:v>2.1319759999999999</c:v>
                </c:pt>
                <c:pt idx="22">
                  <c:v>2.0997970000000001</c:v>
                </c:pt>
                <c:pt idx="23">
                  <c:v>2.2330619999999999</c:v>
                </c:pt>
                <c:pt idx="24">
                  <c:v>2.2803450000000001</c:v>
                </c:pt>
                <c:pt idx="25">
                  <c:v>2.3173400000000002</c:v>
                </c:pt>
                <c:pt idx="26">
                  <c:v>2.3392040000000001</c:v>
                </c:pt>
                <c:pt idx="27">
                  <c:v>2.3565969999999998</c:v>
                </c:pt>
                <c:pt idx="28">
                  <c:v>2.3526769999999999</c:v>
                </c:pt>
                <c:pt idx="29">
                  <c:v>2.3627120000000001</c:v>
                </c:pt>
                <c:pt idx="30">
                  <c:v>2.412833</c:v>
                </c:pt>
                <c:pt idx="31">
                  <c:v>2.4247749999999999</c:v>
                </c:pt>
                <c:pt idx="32">
                  <c:v>2.4604200000000001</c:v>
                </c:pt>
                <c:pt idx="33">
                  <c:v>2.4654090000000002</c:v>
                </c:pt>
                <c:pt idx="34">
                  <c:v>2.4573450000000001</c:v>
                </c:pt>
                <c:pt idx="35">
                  <c:v>2.4737840000000002</c:v>
                </c:pt>
                <c:pt idx="36">
                  <c:v>2.4749099999999999</c:v>
                </c:pt>
                <c:pt idx="37">
                  <c:v>2.4865979999999999</c:v>
                </c:pt>
                <c:pt idx="38">
                  <c:v>2.4788619999999999</c:v>
                </c:pt>
                <c:pt idx="39">
                  <c:v>2.4897339999999999</c:v>
                </c:pt>
                <c:pt idx="40">
                  <c:v>2.4862190000000002</c:v>
                </c:pt>
                <c:pt idx="41">
                  <c:v>2.482043</c:v>
                </c:pt>
                <c:pt idx="42">
                  <c:v>2.4751750000000001</c:v>
                </c:pt>
                <c:pt idx="43">
                  <c:v>2.4768089999999998</c:v>
                </c:pt>
                <c:pt idx="44">
                  <c:v>2.476286</c:v>
                </c:pt>
                <c:pt idx="45">
                  <c:v>2.4846529999999998</c:v>
                </c:pt>
                <c:pt idx="46">
                  <c:v>2.4951370000000002</c:v>
                </c:pt>
                <c:pt idx="47">
                  <c:v>2.481277</c:v>
                </c:pt>
                <c:pt idx="48">
                  <c:v>2.5002399999999998</c:v>
                </c:pt>
                <c:pt idx="49">
                  <c:v>2.5079940000000001</c:v>
                </c:pt>
                <c:pt idx="50">
                  <c:v>2.5269439999999999</c:v>
                </c:pt>
              </c:numCache>
            </c:numRef>
          </c:val>
          <c:smooth val="0"/>
        </c:ser>
        <c:ser>
          <c:idx val="0"/>
          <c:order val="2"/>
          <c:tx>
            <c:strRef>
              <c:f>Sheet1!$D$1</c:f>
              <c:strCache>
                <c:ptCount val="1"/>
                <c:pt idx="0">
                  <c:v>Reference_diesel</c:v>
                </c:pt>
              </c:strCache>
            </c:strRef>
          </c:tx>
          <c:spPr>
            <a:ln w="22225" cap="rnd">
              <a:solidFill>
                <a:srgbClr val="000000"/>
              </a:solidFill>
              <a:round/>
            </a:ln>
            <a:effectLst/>
          </c:spPr>
          <c:marker>
            <c:symbol val="none"/>
          </c:marker>
          <c:cat>
            <c:numRef>
              <c:f>Sheet1!$A$2:$A$52</c:f>
              <c:numCache>
                <c:formatCode>General</c:formatCode>
                <c:ptCount val="51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  <c:pt idx="24">
                  <c:v>2024</c:v>
                </c:pt>
                <c:pt idx="25">
                  <c:v>2025</c:v>
                </c:pt>
                <c:pt idx="26">
                  <c:v>2026</c:v>
                </c:pt>
                <c:pt idx="27">
                  <c:v>2027</c:v>
                </c:pt>
                <c:pt idx="28">
                  <c:v>2028</c:v>
                </c:pt>
                <c:pt idx="29">
                  <c:v>2029</c:v>
                </c:pt>
                <c:pt idx="30">
                  <c:v>2030</c:v>
                </c:pt>
                <c:pt idx="31">
                  <c:v>2031</c:v>
                </c:pt>
                <c:pt idx="32">
                  <c:v>2032</c:v>
                </c:pt>
                <c:pt idx="33">
                  <c:v>2033</c:v>
                </c:pt>
                <c:pt idx="34">
                  <c:v>2034</c:v>
                </c:pt>
                <c:pt idx="35">
                  <c:v>2035</c:v>
                </c:pt>
                <c:pt idx="36">
                  <c:v>2036</c:v>
                </c:pt>
                <c:pt idx="37">
                  <c:v>2037</c:v>
                </c:pt>
                <c:pt idx="38">
                  <c:v>2038</c:v>
                </c:pt>
                <c:pt idx="39">
                  <c:v>2039</c:v>
                </c:pt>
                <c:pt idx="40">
                  <c:v>2040</c:v>
                </c:pt>
                <c:pt idx="41">
                  <c:v>2041</c:v>
                </c:pt>
                <c:pt idx="42">
                  <c:v>2042</c:v>
                </c:pt>
                <c:pt idx="43">
                  <c:v>2043</c:v>
                </c:pt>
                <c:pt idx="44">
                  <c:v>2044</c:v>
                </c:pt>
                <c:pt idx="45">
                  <c:v>2045</c:v>
                </c:pt>
                <c:pt idx="46">
                  <c:v>2046</c:v>
                </c:pt>
                <c:pt idx="47">
                  <c:v>2047</c:v>
                </c:pt>
                <c:pt idx="48">
                  <c:v>2048</c:v>
                </c:pt>
                <c:pt idx="49">
                  <c:v>2049</c:v>
                </c:pt>
                <c:pt idx="50">
                  <c:v>2050</c:v>
                </c:pt>
              </c:numCache>
            </c:numRef>
          </c:cat>
          <c:val>
            <c:numRef>
              <c:f>Sheet1!$D$2:$D$52</c:f>
              <c:numCache>
                <c:formatCode>General</c:formatCode>
                <c:ptCount val="51"/>
                <c:pt idx="0">
                  <c:v>2.1643599515868752</c:v>
                </c:pt>
                <c:pt idx="1">
                  <c:v>1.9900784471738313</c:v>
                </c:pt>
                <c:pt idx="2">
                  <c:v>1.8444274872921089</c:v>
                </c:pt>
                <c:pt idx="3">
                  <c:v>2.071647512627639</c:v>
                </c:pt>
                <c:pt idx="4">
                  <c:v>2.4197232012267045</c:v>
                </c:pt>
                <c:pt idx="5">
                  <c:v>3.1141373194083801</c:v>
                </c:pt>
                <c:pt idx="6">
                  <c:v>3.4039793762352053</c:v>
                </c:pt>
                <c:pt idx="7">
                  <c:v>3.5354959723633845</c:v>
                </c:pt>
                <c:pt idx="8">
                  <c:v>4.5715581258948941</c:v>
                </c:pt>
                <c:pt idx="9">
                  <c:v>2.94311874342133</c:v>
                </c:pt>
                <c:pt idx="10">
                  <c:v>3.5283285534434148</c:v>
                </c:pt>
                <c:pt idx="11">
                  <c:v>4.4357091665137895</c:v>
                </c:pt>
                <c:pt idx="12">
                  <c:v>4.497303424</c:v>
                </c:pt>
                <c:pt idx="13">
                  <c:v>4.3685001680507112</c:v>
                </c:pt>
                <c:pt idx="14">
                  <c:v>4.1830489058067508</c:v>
                </c:pt>
                <c:pt idx="15">
                  <c:v>2.9324962255314264</c:v>
                </c:pt>
                <c:pt idx="16">
                  <c:v>2.4700038516108282</c:v>
                </c:pt>
                <c:pt idx="17">
                  <c:v>2.7884982360040853</c:v>
                </c:pt>
                <c:pt idx="18">
                  <c:v>3.2656877438891714</c:v>
                </c:pt>
                <c:pt idx="19">
                  <c:v>3.0852438498196237</c:v>
                </c:pt>
                <c:pt idx="20">
                  <c:v>2.5190579999999998</c:v>
                </c:pt>
                <c:pt idx="21">
                  <c:v>2.5105979999999999</c:v>
                </c:pt>
                <c:pt idx="22">
                  <c:v>2.61632</c:v>
                </c:pt>
                <c:pt idx="23">
                  <c:v>2.8330649999999999</c:v>
                </c:pt>
                <c:pt idx="24">
                  <c:v>2.925872</c:v>
                </c:pt>
                <c:pt idx="25">
                  <c:v>2.9928409999999999</c:v>
                </c:pt>
                <c:pt idx="26">
                  <c:v>3.0513650000000001</c:v>
                </c:pt>
                <c:pt idx="27">
                  <c:v>3.1042510000000001</c:v>
                </c:pt>
                <c:pt idx="28">
                  <c:v>3.1557110000000002</c:v>
                </c:pt>
                <c:pt idx="29">
                  <c:v>3.1867679999999998</c:v>
                </c:pt>
                <c:pt idx="30">
                  <c:v>3.2897150000000002</c:v>
                </c:pt>
                <c:pt idx="31">
                  <c:v>3.324433</c:v>
                </c:pt>
                <c:pt idx="32">
                  <c:v>3.364744</c:v>
                </c:pt>
                <c:pt idx="33">
                  <c:v>3.3831820000000001</c:v>
                </c:pt>
                <c:pt idx="34">
                  <c:v>3.3970039999999999</c:v>
                </c:pt>
                <c:pt idx="35">
                  <c:v>3.414968</c:v>
                </c:pt>
                <c:pt idx="36">
                  <c:v>3.4225699999999999</c:v>
                </c:pt>
                <c:pt idx="37">
                  <c:v>3.458736</c:v>
                </c:pt>
                <c:pt idx="38">
                  <c:v>3.4851700000000001</c:v>
                </c:pt>
                <c:pt idx="39">
                  <c:v>3.4847679999999999</c:v>
                </c:pt>
                <c:pt idx="40">
                  <c:v>3.5378219999999998</c:v>
                </c:pt>
                <c:pt idx="41">
                  <c:v>3.5693980000000001</c:v>
                </c:pt>
                <c:pt idx="42">
                  <c:v>3.58846</c:v>
                </c:pt>
                <c:pt idx="43">
                  <c:v>3.6218509999999999</c:v>
                </c:pt>
                <c:pt idx="44">
                  <c:v>3.629381</c:v>
                </c:pt>
                <c:pt idx="45">
                  <c:v>3.6232359999999999</c:v>
                </c:pt>
                <c:pt idx="46">
                  <c:v>3.6654499999999999</c:v>
                </c:pt>
                <c:pt idx="47">
                  <c:v>3.6798989999999998</c:v>
                </c:pt>
                <c:pt idx="48">
                  <c:v>3.6815229999999999</c:v>
                </c:pt>
                <c:pt idx="49">
                  <c:v>3.6982849999999998</c:v>
                </c:pt>
                <c:pt idx="50">
                  <c:v>3.694213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981667184"/>
        <c:axId val="1981660112"/>
      </c:lineChart>
      <c:catAx>
        <c:axId val="198166718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981660112"/>
        <c:crosses val="autoZero"/>
        <c:auto val="0"/>
        <c:lblAlgn val="ctr"/>
        <c:lblOffset val="100"/>
        <c:tickLblSkip val="10"/>
        <c:tickMarkSkip val="10"/>
        <c:noMultiLvlLbl val="0"/>
      </c:catAx>
      <c:valAx>
        <c:axId val="1981660112"/>
        <c:scaling>
          <c:orientation val="minMax"/>
          <c:max val="7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&quot;$&quot;#,##0" sourceLinked="0"/>
        <c:majorTickMark val="none"/>
        <c:minorTickMark val="none"/>
        <c:tickLblPos val="low"/>
        <c:spPr>
          <a:noFill/>
          <a:ln w="22225">
            <a:solidFill>
              <a:schemeClr val="bg2">
                <a:lumMod val="40000"/>
                <a:lumOff val="60000"/>
              </a:schemeClr>
            </a:solidFill>
            <a:prstDash val="lgDash"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981667184"/>
        <c:crossesAt val="21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000">
          <a:solidFill>
            <a:sysClr val="windowText" lastClr="000000"/>
          </a:solidFill>
        </a:defRPr>
      </a:pPr>
      <a:endParaRPr lang="en-US"/>
    </a:p>
  </c:txPr>
  <c:externalData r:id="rId4">
    <c:autoUpdate val="0"/>
  </c:externalData>
  <c:userShapes r:id="rId5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4.2257217847769035E-2"/>
          <c:y val="0.24786897817386538"/>
          <c:w val="0.60568968612784868"/>
          <c:h val="0.66245509390034096"/>
        </c:manualLayout>
      </c:layout>
      <c:lineChart>
        <c:grouping val="standard"/>
        <c:varyColors val="0"/>
        <c:ser>
          <c:idx val="0"/>
          <c:order val="1"/>
          <c:tx>
            <c:strRef>
              <c:f>Sheet1!$B$1</c:f>
              <c:strCache>
                <c:ptCount val="1"/>
                <c:pt idx="0">
                  <c:v>High Economic Growth</c:v>
                </c:pt>
              </c:strCache>
            </c:strRef>
          </c:tx>
          <c:spPr>
            <a:ln w="22225" cap="rnd">
              <a:solidFill>
                <a:srgbClr val="0096D7">
                  <a:lumMod val="75000"/>
                </a:srgbClr>
              </a:solidFill>
              <a:round/>
            </a:ln>
            <a:effectLst/>
          </c:spPr>
          <c:marker>
            <c:symbol val="none"/>
          </c:marker>
          <c:cat>
            <c:numRef>
              <c:f>Sheet1!$A$2:$A$52</c:f>
              <c:numCache>
                <c:formatCode>General</c:formatCode>
                <c:ptCount val="51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  <c:pt idx="24">
                  <c:v>2024</c:v>
                </c:pt>
                <c:pt idx="25">
                  <c:v>2025</c:v>
                </c:pt>
                <c:pt idx="26">
                  <c:v>2026</c:v>
                </c:pt>
                <c:pt idx="27">
                  <c:v>2027</c:v>
                </c:pt>
                <c:pt idx="28">
                  <c:v>2028</c:v>
                </c:pt>
                <c:pt idx="29">
                  <c:v>2029</c:v>
                </c:pt>
                <c:pt idx="30">
                  <c:v>2030</c:v>
                </c:pt>
                <c:pt idx="31">
                  <c:v>2031</c:v>
                </c:pt>
                <c:pt idx="32">
                  <c:v>2032</c:v>
                </c:pt>
                <c:pt idx="33">
                  <c:v>2033</c:v>
                </c:pt>
                <c:pt idx="34">
                  <c:v>2034</c:v>
                </c:pt>
                <c:pt idx="35">
                  <c:v>2035</c:v>
                </c:pt>
                <c:pt idx="36">
                  <c:v>2036</c:v>
                </c:pt>
                <c:pt idx="37">
                  <c:v>2037</c:v>
                </c:pt>
                <c:pt idx="38">
                  <c:v>2038</c:v>
                </c:pt>
                <c:pt idx="39">
                  <c:v>2039</c:v>
                </c:pt>
                <c:pt idx="40">
                  <c:v>2040</c:v>
                </c:pt>
                <c:pt idx="41">
                  <c:v>2041</c:v>
                </c:pt>
                <c:pt idx="42">
                  <c:v>2042</c:v>
                </c:pt>
                <c:pt idx="43">
                  <c:v>2043</c:v>
                </c:pt>
                <c:pt idx="44">
                  <c:v>2044</c:v>
                </c:pt>
                <c:pt idx="45">
                  <c:v>2045</c:v>
                </c:pt>
                <c:pt idx="46">
                  <c:v>2046</c:v>
                </c:pt>
                <c:pt idx="47">
                  <c:v>2047</c:v>
                </c:pt>
                <c:pt idx="48">
                  <c:v>2048</c:v>
                </c:pt>
                <c:pt idx="49">
                  <c:v>2049</c:v>
                </c:pt>
                <c:pt idx="50">
                  <c:v>2050</c:v>
                </c:pt>
              </c:numCache>
            </c:numRef>
          </c:cat>
          <c:val>
            <c:numRef>
              <c:f>Sheet1!$B$2:$B$52</c:f>
              <c:numCache>
                <c:formatCode>General</c:formatCode>
                <c:ptCount val="51"/>
                <c:pt idx="0">
                  <c:v>19.680824755031558</c:v>
                </c:pt>
                <c:pt idx="1">
                  <c:v>19.57209344156562</c:v>
                </c:pt>
                <c:pt idx="2">
                  <c:v>19.670614645071559</c:v>
                </c:pt>
                <c:pt idx="3">
                  <c:v>19.911111168267329</c:v>
                </c:pt>
                <c:pt idx="4">
                  <c:v>20.63237451489373</c:v>
                </c:pt>
                <c:pt idx="5">
                  <c:v>20.625679161773078</c:v>
                </c:pt>
                <c:pt idx="6">
                  <c:v>20.449129777985942</c:v>
                </c:pt>
                <c:pt idx="7">
                  <c:v>20.377192414897941</c:v>
                </c:pt>
                <c:pt idx="8">
                  <c:v>19.122633943894911</c:v>
                </c:pt>
                <c:pt idx="9">
                  <c:v>18.260893535023651</c:v>
                </c:pt>
                <c:pt idx="10">
                  <c:v>18.595027534141281</c:v>
                </c:pt>
                <c:pt idx="11">
                  <c:v>18.27495601296793</c:v>
                </c:pt>
                <c:pt idx="12">
                  <c:v>17.90830333890877</c:v>
                </c:pt>
                <c:pt idx="13">
                  <c:v>18.274363081434728</c:v>
                </c:pt>
                <c:pt idx="14">
                  <c:v>18.398169092216921</c:v>
                </c:pt>
                <c:pt idx="15">
                  <c:v>18.800733038842019</c:v>
                </c:pt>
                <c:pt idx="16">
                  <c:v>18.95772721119673</c:v>
                </c:pt>
                <c:pt idx="17">
                  <c:v>19.163278207401461</c:v>
                </c:pt>
                <c:pt idx="18">
                  <c:v>19.73320567201382</c:v>
                </c:pt>
                <c:pt idx="19">
                  <c:v>19.76203943683112</c:v>
                </c:pt>
                <c:pt idx="20">
                  <c:v>16.877153</c:v>
                </c:pt>
                <c:pt idx="21">
                  <c:v>18.578057999999999</c:v>
                </c:pt>
                <c:pt idx="22">
                  <c:v>18.847602999999999</c:v>
                </c:pt>
                <c:pt idx="23">
                  <c:v>19.138981000000001</c:v>
                </c:pt>
                <c:pt idx="24">
                  <c:v>19.392074000000001</c:v>
                </c:pt>
                <c:pt idx="25">
                  <c:v>19.552664</c:v>
                </c:pt>
                <c:pt idx="26">
                  <c:v>19.647798000000002</c:v>
                </c:pt>
                <c:pt idx="27">
                  <c:v>19.715676999999999</c:v>
                </c:pt>
                <c:pt idx="28">
                  <c:v>19.811530999999999</c:v>
                </c:pt>
                <c:pt idx="29">
                  <c:v>19.897948</c:v>
                </c:pt>
                <c:pt idx="30">
                  <c:v>19.995249000000001</c:v>
                </c:pt>
                <c:pt idx="31">
                  <c:v>20.060448000000001</c:v>
                </c:pt>
                <c:pt idx="32">
                  <c:v>20.12518</c:v>
                </c:pt>
                <c:pt idx="33">
                  <c:v>20.225809999999999</c:v>
                </c:pt>
                <c:pt idx="34">
                  <c:v>20.355080000000001</c:v>
                </c:pt>
                <c:pt idx="35">
                  <c:v>20.489335000000001</c:v>
                </c:pt>
                <c:pt idx="36">
                  <c:v>20.607555999999999</c:v>
                </c:pt>
                <c:pt idx="37">
                  <c:v>20.728031999999999</c:v>
                </c:pt>
                <c:pt idx="38">
                  <c:v>20.861332999999998</c:v>
                </c:pt>
                <c:pt idx="39">
                  <c:v>20.998996999999999</c:v>
                </c:pt>
                <c:pt idx="40">
                  <c:v>21.114169</c:v>
                </c:pt>
                <c:pt idx="41">
                  <c:v>21.268371999999999</c:v>
                </c:pt>
                <c:pt idx="42">
                  <c:v>21.421827</c:v>
                </c:pt>
                <c:pt idx="43">
                  <c:v>21.559595999999999</c:v>
                </c:pt>
                <c:pt idx="44">
                  <c:v>21.678619999999999</c:v>
                </c:pt>
                <c:pt idx="45">
                  <c:v>21.824746000000001</c:v>
                </c:pt>
                <c:pt idx="46">
                  <c:v>21.975549000000001</c:v>
                </c:pt>
                <c:pt idx="47">
                  <c:v>22.148064999999999</c:v>
                </c:pt>
                <c:pt idx="48">
                  <c:v>22.327878999999999</c:v>
                </c:pt>
                <c:pt idx="49">
                  <c:v>22.520046000000001</c:v>
                </c:pt>
                <c:pt idx="50">
                  <c:v>22.740490999999999</c:v>
                </c:pt>
              </c:numCache>
            </c:numRef>
          </c:val>
          <c:smooth val="0"/>
        </c:ser>
        <c:ser>
          <c:idx val="1"/>
          <c:order val="5"/>
          <c:tx>
            <c:strRef>
              <c:f>Sheet1!$D$1</c:f>
              <c:strCache>
                <c:ptCount val="1"/>
                <c:pt idx="0">
                  <c:v>Low Economic Growth</c:v>
                </c:pt>
              </c:strCache>
            </c:strRef>
          </c:tx>
          <c:spPr>
            <a:ln w="22225" cap="rnd">
              <a:solidFill>
                <a:srgbClr val="0096D7">
                  <a:lumMod val="40000"/>
                  <a:lumOff val="60000"/>
                </a:srgbClr>
              </a:solidFill>
              <a:round/>
            </a:ln>
            <a:effectLst/>
          </c:spPr>
          <c:marker>
            <c:symbol val="none"/>
          </c:marker>
          <c:dPt>
            <c:idx val="85"/>
            <c:marker>
              <c:symbol val="none"/>
            </c:marker>
            <c:bubble3D val="0"/>
          </c:dPt>
          <c:cat>
            <c:numRef>
              <c:f>Sheet1!$A$2:$A$52</c:f>
              <c:numCache>
                <c:formatCode>General</c:formatCode>
                <c:ptCount val="51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  <c:pt idx="24">
                  <c:v>2024</c:v>
                </c:pt>
                <c:pt idx="25">
                  <c:v>2025</c:v>
                </c:pt>
                <c:pt idx="26">
                  <c:v>2026</c:v>
                </c:pt>
                <c:pt idx="27">
                  <c:v>2027</c:v>
                </c:pt>
                <c:pt idx="28">
                  <c:v>2028</c:v>
                </c:pt>
                <c:pt idx="29">
                  <c:v>2029</c:v>
                </c:pt>
                <c:pt idx="30">
                  <c:v>2030</c:v>
                </c:pt>
                <c:pt idx="31">
                  <c:v>2031</c:v>
                </c:pt>
                <c:pt idx="32">
                  <c:v>2032</c:v>
                </c:pt>
                <c:pt idx="33">
                  <c:v>2033</c:v>
                </c:pt>
                <c:pt idx="34">
                  <c:v>2034</c:v>
                </c:pt>
                <c:pt idx="35">
                  <c:v>2035</c:v>
                </c:pt>
                <c:pt idx="36">
                  <c:v>2036</c:v>
                </c:pt>
                <c:pt idx="37">
                  <c:v>2037</c:v>
                </c:pt>
                <c:pt idx="38">
                  <c:v>2038</c:v>
                </c:pt>
                <c:pt idx="39">
                  <c:v>2039</c:v>
                </c:pt>
                <c:pt idx="40">
                  <c:v>2040</c:v>
                </c:pt>
                <c:pt idx="41">
                  <c:v>2041</c:v>
                </c:pt>
                <c:pt idx="42">
                  <c:v>2042</c:v>
                </c:pt>
                <c:pt idx="43">
                  <c:v>2043</c:v>
                </c:pt>
                <c:pt idx="44">
                  <c:v>2044</c:v>
                </c:pt>
                <c:pt idx="45">
                  <c:v>2045</c:v>
                </c:pt>
                <c:pt idx="46">
                  <c:v>2046</c:v>
                </c:pt>
                <c:pt idx="47">
                  <c:v>2047</c:v>
                </c:pt>
                <c:pt idx="48">
                  <c:v>2048</c:v>
                </c:pt>
                <c:pt idx="49">
                  <c:v>2049</c:v>
                </c:pt>
                <c:pt idx="50">
                  <c:v>2050</c:v>
                </c:pt>
              </c:numCache>
            </c:numRef>
          </c:cat>
          <c:val>
            <c:numRef>
              <c:f>Sheet1!$D$2:$D$52</c:f>
              <c:numCache>
                <c:formatCode>General</c:formatCode>
                <c:ptCount val="51"/>
                <c:pt idx="0">
                  <c:v>19.680824755031558</c:v>
                </c:pt>
                <c:pt idx="1">
                  <c:v>19.57209344156562</c:v>
                </c:pt>
                <c:pt idx="2">
                  <c:v>19.670614645071559</c:v>
                </c:pt>
                <c:pt idx="3">
                  <c:v>19.911111168267329</c:v>
                </c:pt>
                <c:pt idx="4">
                  <c:v>20.63237451489373</c:v>
                </c:pt>
                <c:pt idx="5">
                  <c:v>20.625679161773078</c:v>
                </c:pt>
                <c:pt idx="6">
                  <c:v>20.449129777985942</c:v>
                </c:pt>
                <c:pt idx="7">
                  <c:v>20.377192414897941</c:v>
                </c:pt>
                <c:pt idx="8">
                  <c:v>19.122633943894911</c:v>
                </c:pt>
                <c:pt idx="9">
                  <c:v>18.260893535023651</c:v>
                </c:pt>
                <c:pt idx="10">
                  <c:v>18.595027534141281</c:v>
                </c:pt>
                <c:pt idx="11">
                  <c:v>18.27495601296793</c:v>
                </c:pt>
                <c:pt idx="12">
                  <c:v>17.90830333890877</c:v>
                </c:pt>
                <c:pt idx="13">
                  <c:v>18.274363081434728</c:v>
                </c:pt>
                <c:pt idx="14">
                  <c:v>18.398169092216921</c:v>
                </c:pt>
                <c:pt idx="15">
                  <c:v>18.800733038842019</c:v>
                </c:pt>
                <c:pt idx="16">
                  <c:v>18.95772721119673</c:v>
                </c:pt>
                <c:pt idx="17">
                  <c:v>19.163278207401461</c:v>
                </c:pt>
                <c:pt idx="18">
                  <c:v>19.73320567201382</c:v>
                </c:pt>
                <c:pt idx="19">
                  <c:v>19.76203943683112</c:v>
                </c:pt>
                <c:pt idx="20">
                  <c:v>16.877155999999999</c:v>
                </c:pt>
                <c:pt idx="21">
                  <c:v>18.576308999999998</c:v>
                </c:pt>
                <c:pt idx="22">
                  <c:v>18.028184</c:v>
                </c:pt>
                <c:pt idx="23">
                  <c:v>18.207984</c:v>
                </c:pt>
                <c:pt idx="24">
                  <c:v>18.202776</c:v>
                </c:pt>
                <c:pt idx="25">
                  <c:v>18.171475999999998</c:v>
                </c:pt>
                <c:pt idx="26">
                  <c:v>18.050021999999998</c:v>
                </c:pt>
                <c:pt idx="27">
                  <c:v>17.959447000000001</c:v>
                </c:pt>
                <c:pt idx="28">
                  <c:v>17.888301999999999</c:v>
                </c:pt>
                <c:pt idx="29">
                  <c:v>17.816998000000002</c:v>
                </c:pt>
                <c:pt idx="30">
                  <c:v>17.760389</c:v>
                </c:pt>
                <c:pt idx="31">
                  <c:v>17.717462999999999</c:v>
                </c:pt>
                <c:pt idx="32">
                  <c:v>17.690149999999999</c:v>
                </c:pt>
                <c:pt idx="33">
                  <c:v>17.669495000000001</c:v>
                </c:pt>
                <c:pt idx="34">
                  <c:v>17.663874</c:v>
                </c:pt>
                <c:pt idx="35">
                  <c:v>17.666864</c:v>
                </c:pt>
                <c:pt idx="36">
                  <c:v>17.650414000000001</c:v>
                </c:pt>
                <c:pt idx="37">
                  <c:v>17.637578000000001</c:v>
                </c:pt>
                <c:pt idx="38">
                  <c:v>17.619181000000001</c:v>
                </c:pt>
                <c:pt idx="39">
                  <c:v>17.643073999999999</c:v>
                </c:pt>
                <c:pt idx="40">
                  <c:v>17.649463000000001</c:v>
                </c:pt>
                <c:pt idx="41">
                  <c:v>17.649044</c:v>
                </c:pt>
                <c:pt idx="42">
                  <c:v>17.657699000000001</c:v>
                </c:pt>
                <c:pt idx="43">
                  <c:v>17.681764000000001</c:v>
                </c:pt>
                <c:pt idx="44">
                  <c:v>17.714997</c:v>
                </c:pt>
                <c:pt idx="45">
                  <c:v>17.767973000000001</c:v>
                </c:pt>
                <c:pt idx="46">
                  <c:v>17.783148000000001</c:v>
                </c:pt>
                <c:pt idx="47">
                  <c:v>17.810264</c:v>
                </c:pt>
                <c:pt idx="48">
                  <c:v>17.852170000000001</c:v>
                </c:pt>
                <c:pt idx="49">
                  <c:v>17.906998000000002</c:v>
                </c:pt>
                <c:pt idx="50">
                  <c:v>17.946034999999998</c:v>
                </c:pt>
              </c:numCache>
            </c:numRef>
          </c:val>
          <c:smooth val="0"/>
        </c:ser>
        <c:ser>
          <c:idx val="6"/>
          <c:order val="6"/>
          <c:tx>
            <c:strRef>
              <c:f>Sheet1!$C$1</c:f>
              <c:strCache>
                <c:ptCount val="1"/>
                <c:pt idx="0">
                  <c:v>Reference</c:v>
                </c:pt>
              </c:strCache>
            </c:strRef>
          </c:tx>
          <c:spPr>
            <a:ln w="22225" cap="rnd">
              <a:solidFill>
                <a:srgbClr val="000000"/>
              </a:solidFill>
              <a:round/>
            </a:ln>
            <a:effectLst/>
          </c:spPr>
          <c:marker>
            <c:symbol val="none"/>
          </c:marker>
          <c:cat>
            <c:numRef>
              <c:f>Sheet1!$A$2:$A$52</c:f>
              <c:numCache>
                <c:formatCode>General</c:formatCode>
                <c:ptCount val="51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  <c:pt idx="24">
                  <c:v>2024</c:v>
                </c:pt>
                <c:pt idx="25">
                  <c:v>2025</c:v>
                </c:pt>
                <c:pt idx="26">
                  <c:v>2026</c:v>
                </c:pt>
                <c:pt idx="27">
                  <c:v>2027</c:v>
                </c:pt>
                <c:pt idx="28">
                  <c:v>2028</c:v>
                </c:pt>
                <c:pt idx="29">
                  <c:v>2029</c:v>
                </c:pt>
                <c:pt idx="30">
                  <c:v>2030</c:v>
                </c:pt>
                <c:pt idx="31">
                  <c:v>2031</c:v>
                </c:pt>
                <c:pt idx="32">
                  <c:v>2032</c:v>
                </c:pt>
                <c:pt idx="33">
                  <c:v>2033</c:v>
                </c:pt>
                <c:pt idx="34">
                  <c:v>2034</c:v>
                </c:pt>
                <c:pt idx="35">
                  <c:v>2035</c:v>
                </c:pt>
                <c:pt idx="36">
                  <c:v>2036</c:v>
                </c:pt>
                <c:pt idx="37">
                  <c:v>2037</c:v>
                </c:pt>
                <c:pt idx="38">
                  <c:v>2038</c:v>
                </c:pt>
                <c:pt idx="39">
                  <c:v>2039</c:v>
                </c:pt>
                <c:pt idx="40">
                  <c:v>2040</c:v>
                </c:pt>
                <c:pt idx="41">
                  <c:v>2041</c:v>
                </c:pt>
                <c:pt idx="42">
                  <c:v>2042</c:v>
                </c:pt>
                <c:pt idx="43">
                  <c:v>2043</c:v>
                </c:pt>
                <c:pt idx="44">
                  <c:v>2044</c:v>
                </c:pt>
                <c:pt idx="45">
                  <c:v>2045</c:v>
                </c:pt>
                <c:pt idx="46">
                  <c:v>2046</c:v>
                </c:pt>
                <c:pt idx="47">
                  <c:v>2047</c:v>
                </c:pt>
                <c:pt idx="48">
                  <c:v>2048</c:v>
                </c:pt>
                <c:pt idx="49">
                  <c:v>2049</c:v>
                </c:pt>
                <c:pt idx="50">
                  <c:v>2050</c:v>
                </c:pt>
              </c:numCache>
            </c:numRef>
          </c:cat>
          <c:val>
            <c:numRef>
              <c:f>Sheet1!$C$2:$C$52</c:f>
              <c:numCache>
                <c:formatCode>General</c:formatCode>
                <c:ptCount val="51"/>
                <c:pt idx="0">
                  <c:v>19.680824755031558</c:v>
                </c:pt>
                <c:pt idx="1">
                  <c:v>19.57209344156562</c:v>
                </c:pt>
                <c:pt idx="2">
                  <c:v>19.670614645071559</c:v>
                </c:pt>
                <c:pt idx="3">
                  <c:v>19.911111168267329</c:v>
                </c:pt>
                <c:pt idx="4">
                  <c:v>20.63237451489373</c:v>
                </c:pt>
                <c:pt idx="5">
                  <c:v>20.625679161773078</c:v>
                </c:pt>
                <c:pt idx="6">
                  <c:v>20.449129777985942</c:v>
                </c:pt>
                <c:pt idx="7">
                  <c:v>20.377192414897941</c:v>
                </c:pt>
                <c:pt idx="8">
                  <c:v>19.122633943894911</c:v>
                </c:pt>
                <c:pt idx="9">
                  <c:v>18.260893535023651</c:v>
                </c:pt>
                <c:pt idx="10">
                  <c:v>18.595027534141281</c:v>
                </c:pt>
                <c:pt idx="11">
                  <c:v>18.27495601296793</c:v>
                </c:pt>
                <c:pt idx="12">
                  <c:v>17.90830333890877</c:v>
                </c:pt>
                <c:pt idx="13">
                  <c:v>18.274363081434728</c:v>
                </c:pt>
                <c:pt idx="14">
                  <c:v>18.398169092216921</c:v>
                </c:pt>
                <c:pt idx="15">
                  <c:v>18.800733038842019</c:v>
                </c:pt>
                <c:pt idx="16">
                  <c:v>18.95772721119673</c:v>
                </c:pt>
                <c:pt idx="17">
                  <c:v>19.163278207401461</c:v>
                </c:pt>
                <c:pt idx="18">
                  <c:v>19.73320567201382</c:v>
                </c:pt>
                <c:pt idx="19">
                  <c:v>19.76203943683112</c:v>
                </c:pt>
                <c:pt idx="20">
                  <c:v>16.877157</c:v>
                </c:pt>
                <c:pt idx="21">
                  <c:v>18.577749000000001</c:v>
                </c:pt>
                <c:pt idx="22">
                  <c:v>18.503637000000001</c:v>
                </c:pt>
                <c:pt idx="23">
                  <c:v>18.655930000000001</c:v>
                </c:pt>
                <c:pt idx="24">
                  <c:v>18.759077000000001</c:v>
                </c:pt>
                <c:pt idx="25">
                  <c:v>18.846982000000001</c:v>
                </c:pt>
                <c:pt idx="26">
                  <c:v>18.864138000000001</c:v>
                </c:pt>
                <c:pt idx="27">
                  <c:v>18.847792999999999</c:v>
                </c:pt>
                <c:pt idx="28">
                  <c:v>18.846805</c:v>
                </c:pt>
                <c:pt idx="29">
                  <c:v>18.845078999999998</c:v>
                </c:pt>
                <c:pt idx="30">
                  <c:v>18.883638999999999</c:v>
                </c:pt>
                <c:pt idx="31">
                  <c:v>18.904886999999999</c:v>
                </c:pt>
                <c:pt idx="32">
                  <c:v>18.921388</c:v>
                </c:pt>
                <c:pt idx="33">
                  <c:v>18.959043999999999</c:v>
                </c:pt>
                <c:pt idx="34">
                  <c:v>19.023807999999999</c:v>
                </c:pt>
                <c:pt idx="35">
                  <c:v>19.079972000000001</c:v>
                </c:pt>
                <c:pt idx="36">
                  <c:v>19.109459999999999</c:v>
                </c:pt>
                <c:pt idx="37">
                  <c:v>19.149968000000001</c:v>
                </c:pt>
                <c:pt idx="38">
                  <c:v>19.190279</c:v>
                </c:pt>
                <c:pt idx="39">
                  <c:v>19.226144000000001</c:v>
                </c:pt>
                <c:pt idx="40">
                  <c:v>19.245708</c:v>
                </c:pt>
                <c:pt idx="41">
                  <c:v>19.296021</c:v>
                </c:pt>
                <c:pt idx="42">
                  <c:v>19.381055</c:v>
                </c:pt>
                <c:pt idx="43">
                  <c:v>19.472826000000001</c:v>
                </c:pt>
                <c:pt idx="44">
                  <c:v>19.551076999999999</c:v>
                </c:pt>
                <c:pt idx="45">
                  <c:v>19.645845000000001</c:v>
                </c:pt>
                <c:pt idx="46">
                  <c:v>19.711935</c:v>
                </c:pt>
                <c:pt idx="47">
                  <c:v>19.788912</c:v>
                </c:pt>
                <c:pt idx="48">
                  <c:v>19.884405000000001</c:v>
                </c:pt>
                <c:pt idx="49">
                  <c:v>19.999566999999999</c:v>
                </c:pt>
                <c:pt idx="50">
                  <c:v>20.115449999999999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845327488"/>
        <c:axId val="1845322048"/>
        <c:extLst>
          <c:ext xmlns:c15="http://schemas.microsoft.com/office/drawing/2012/chart" uri="{02D57815-91ED-43cb-92C2-25804820EDAC}">
            <c15:filteredLineSeries>
              <c15:ser>
                <c:idx val="3"/>
                <c:order val="0"/>
                <c:tx>
                  <c:strRef>
                    <c:extLst>
                      <c:ext uri="{02D57815-91ED-43cb-92C2-25804820EDAC}">
                        <c15:formulaRef>
                          <c15:sqref>Sheet1!$B$1</c15:sqref>
                        </c15:formulaRef>
                      </c:ext>
                    </c:extLst>
                    <c:strCache>
                      <c:ptCount val="1"/>
                      <c:pt idx="0">
                        <c:v>High Economic Growth</c:v>
                      </c:pt>
                    </c:strCache>
                  </c:strRef>
                </c:tx>
                <c:spPr>
                  <a:ln w="22225" cap="rnd">
                    <a:solidFill>
                      <a:srgbClr val="BD732A">
                        <a:lumMod val="75000"/>
                      </a:srgbClr>
                    </a:solidFill>
                    <a:round/>
                  </a:ln>
                  <a:effectLst/>
                </c:spPr>
                <c:marker>
                  <c:symbol val="none"/>
                </c:marker>
                <c:cat>
                  <c:numRef>
                    <c:extLst>
                      <c:ext uri="{02D57815-91ED-43cb-92C2-25804820EDAC}">
                        <c15:formulaRef>
                          <c15:sqref>Sheet1!$A$2:$A$52</c15:sqref>
                        </c15:formulaRef>
                      </c:ext>
                    </c:extLst>
                    <c:numCache>
                      <c:formatCode>General</c:formatCode>
                      <c:ptCount val="51"/>
                      <c:pt idx="0">
                        <c:v>2000</c:v>
                      </c:pt>
                      <c:pt idx="1">
                        <c:v>2001</c:v>
                      </c:pt>
                      <c:pt idx="2">
                        <c:v>2002</c:v>
                      </c:pt>
                      <c:pt idx="3">
                        <c:v>2003</c:v>
                      </c:pt>
                      <c:pt idx="4">
                        <c:v>2004</c:v>
                      </c:pt>
                      <c:pt idx="5">
                        <c:v>2005</c:v>
                      </c:pt>
                      <c:pt idx="6">
                        <c:v>2006</c:v>
                      </c:pt>
                      <c:pt idx="7">
                        <c:v>2007</c:v>
                      </c:pt>
                      <c:pt idx="8">
                        <c:v>2008</c:v>
                      </c:pt>
                      <c:pt idx="9">
                        <c:v>2009</c:v>
                      </c:pt>
                      <c:pt idx="10">
                        <c:v>2010</c:v>
                      </c:pt>
                      <c:pt idx="11">
                        <c:v>2011</c:v>
                      </c:pt>
                      <c:pt idx="12">
                        <c:v>2012</c:v>
                      </c:pt>
                      <c:pt idx="13">
                        <c:v>2013</c:v>
                      </c:pt>
                      <c:pt idx="14">
                        <c:v>2014</c:v>
                      </c:pt>
                      <c:pt idx="15">
                        <c:v>2015</c:v>
                      </c:pt>
                      <c:pt idx="16">
                        <c:v>2016</c:v>
                      </c:pt>
                      <c:pt idx="17">
                        <c:v>2017</c:v>
                      </c:pt>
                      <c:pt idx="18">
                        <c:v>2018</c:v>
                      </c:pt>
                      <c:pt idx="19">
                        <c:v>2019</c:v>
                      </c:pt>
                      <c:pt idx="20">
                        <c:v>2020</c:v>
                      </c:pt>
                      <c:pt idx="21">
                        <c:v>2021</c:v>
                      </c:pt>
                      <c:pt idx="22">
                        <c:v>2022</c:v>
                      </c:pt>
                      <c:pt idx="23">
                        <c:v>2023</c:v>
                      </c:pt>
                      <c:pt idx="24">
                        <c:v>2024</c:v>
                      </c:pt>
                      <c:pt idx="25">
                        <c:v>2025</c:v>
                      </c:pt>
                      <c:pt idx="26">
                        <c:v>2026</c:v>
                      </c:pt>
                      <c:pt idx="27">
                        <c:v>2027</c:v>
                      </c:pt>
                      <c:pt idx="28">
                        <c:v>2028</c:v>
                      </c:pt>
                      <c:pt idx="29">
                        <c:v>2029</c:v>
                      </c:pt>
                      <c:pt idx="30">
                        <c:v>2030</c:v>
                      </c:pt>
                      <c:pt idx="31">
                        <c:v>2031</c:v>
                      </c:pt>
                      <c:pt idx="32">
                        <c:v>2032</c:v>
                      </c:pt>
                      <c:pt idx="33">
                        <c:v>2033</c:v>
                      </c:pt>
                      <c:pt idx="34">
                        <c:v>2034</c:v>
                      </c:pt>
                      <c:pt idx="35">
                        <c:v>2035</c:v>
                      </c:pt>
                      <c:pt idx="36">
                        <c:v>2036</c:v>
                      </c:pt>
                      <c:pt idx="37">
                        <c:v>2037</c:v>
                      </c:pt>
                      <c:pt idx="38">
                        <c:v>2038</c:v>
                      </c:pt>
                      <c:pt idx="39">
                        <c:v>2039</c:v>
                      </c:pt>
                      <c:pt idx="40">
                        <c:v>2040</c:v>
                      </c:pt>
                      <c:pt idx="41">
                        <c:v>2041</c:v>
                      </c:pt>
                      <c:pt idx="42">
                        <c:v>2042</c:v>
                      </c:pt>
                      <c:pt idx="43">
                        <c:v>2043</c:v>
                      </c:pt>
                      <c:pt idx="44">
                        <c:v>2044</c:v>
                      </c:pt>
                      <c:pt idx="45">
                        <c:v>2045</c:v>
                      </c:pt>
                      <c:pt idx="46">
                        <c:v>2046</c:v>
                      </c:pt>
                      <c:pt idx="47">
                        <c:v>2047</c:v>
                      </c:pt>
                      <c:pt idx="48">
                        <c:v>2048</c:v>
                      </c:pt>
                      <c:pt idx="49">
                        <c:v>2049</c:v>
                      </c:pt>
                      <c:pt idx="50">
                        <c:v>2050</c:v>
                      </c:pt>
                    </c:numCache>
                  </c:numRef>
                </c:cat>
                <c:val>
                  <c:numRef>
                    <c:extLst>
                      <c:ext uri="{02D57815-91ED-43cb-92C2-25804820EDAC}">
                        <c15:formulaRef>
                          <c15:sqref>Sheet1!$B$2:$B$52</c15:sqref>
                        </c15:formulaRef>
                      </c:ext>
                    </c:extLst>
                    <c:numCache>
                      <c:formatCode>General</c:formatCode>
                      <c:ptCount val="51"/>
                      <c:pt idx="0">
                        <c:v>19.680824755031558</c:v>
                      </c:pt>
                      <c:pt idx="1">
                        <c:v>19.57209344156562</c:v>
                      </c:pt>
                      <c:pt idx="2">
                        <c:v>19.670614645071559</c:v>
                      </c:pt>
                      <c:pt idx="3">
                        <c:v>19.911111168267329</c:v>
                      </c:pt>
                      <c:pt idx="4">
                        <c:v>20.63237451489373</c:v>
                      </c:pt>
                      <c:pt idx="5">
                        <c:v>20.625679161773078</c:v>
                      </c:pt>
                      <c:pt idx="6">
                        <c:v>20.449129777985942</c:v>
                      </c:pt>
                      <c:pt idx="7">
                        <c:v>20.377192414897941</c:v>
                      </c:pt>
                      <c:pt idx="8">
                        <c:v>19.122633943894911</c:v>
                      </c:pt>
                      <c:pt idx="9">
                        <c:v>18.260893535023651</c:v>
                      </c:pt>
                      <c:pt idx="10">
                        <c:v>18.595027534141281</c:v>
                      </c:pt>
                      <c:pt idx="11">
                        <c:v>18.27495601296793</c:v>
                      </c:pt>
                      <c:pt idx="12">
                        <c:v>17.90830333890877</c:v>
                      </c:pt>
                      <c:pt idx="13">
                        <c:v>18.274363081434728</c:v>
                      </c:pt>
                      <c:pt idx="14">
                        <c:v>18.398169092216921</c:v>
                      </c:pt>
                      <c:pt idx="15">
                        <c:v>18.800733038842019</c:v>
                      </c:pt>
                      <c:pt idx="16">
                        <c:v>18.95772721119673</c:v>
                      </c:pt>
                      <c:pt idx="17">
                        <c:v>19.163278207401461</c:v>
                      </c:pt>
                      <c:pt idx="18">
                        <c:v>19.73320567201382</c:v>
                      </c:pt>
                      <c:pt idx="19">
                        <c:v>19.76203943683112</c:v>
                      </c:pt>
                      <c:pt idx="20">
                        <c:v>16.877153</c:v>
                      </c:pt>
                      <c:pt idx="21">
                        <c:v>18.578057999999999</c:v>
                      </c:pt>
                      <c:pt idx="22">
                        <c:v>18.847602999999999</c:v>
                      </c:pt>
                      <c:pt idx="23">
                        <c:v>19.138981000000001</c:v>
                      </c:pt>
                      <c:pt idx="24">
                        <c:v>19.392074000000001</c:v>
                      </c:pt>
                      <c:pt idx="25">
                        <c:v>19.552664</c:v>
                      </c:pt>
                      <c:pt idx="26">
                        <c:v>19.647798000000002</c:v>
                      </c:pt>
                      <c:pt idx="27">
                        <c:v>19.715676999999999</c:v>
                      </c:pt>
                      <c:pt idx="28">
                        <c:v>19.811530999999999</c:v>
                      </c:pt>
                      <c:pt idx="29">
                        <c:v>19.897948</c:v>
                      </c:pt>
                      <c:pt idx="30">
                        <c:v>19.995249000000001</c:v>
                      </c:pt>
                      <c:pt idx="31">
                        <c:v>20.060448000000001</c:v>
                      </c:pt>
                      <c:pt idx="32">
                        <c:v>20.12518</c:v>
                      </c:pt>
                      <c:pt idx="33">
                        <c:v>20.225809999999999</c:v>
                      </c:pt>
                      <c:pt idx="34">
                        <c:v>20.355080000000001</c:v>
                      </c:pt>
                      <c:pt idx="35">
                        <c:v>20.489335000000001</c:v>
                      </c:pt>
                      <c:pt idx="36">
                        <c:v>20.607555999999999</c:v>
                      </c:pt>
                      <c:pt idx="37">
                        <c:v>20.728031999999999</c:v>
                      </c:pt>
                      <c:pt idx="38">
                        <c:v>20.861332999999998</c:v>
                      </c:pt>
                      <c:pt idx="39">
                        <c:v>20.998996999999999</c:v>
                      </c:pt>
                      <c:pt idx="40">
                        <c:v>21.114169</c:v>
                      </c:pt>
                      <c:pt idx="41">
                        <c:v>21.268371999999999</c:v>
                      </c:pt>
                      <c:pt idx="42">
                        <c:v>21.421827</c:v>
                      </c:pt>
                      <c:pt idx="43">
                        <c:v>21.559595999999999</c:v>
                      </c:pt>
                      <c:pt idx="44">
                        <c:v>21.678619999999999</c:v>
                      </c:pt>
                      <c:pt idx="45">
                        <c:v>21.824746000000001</c:v>
                      </c:pt>
                      <c:pt idx="46">
                        <c:v>21.975549000000001</c:v>
                      </c:pt>
                      <c:pt idx="47">
                        <c:v>22.148064999999999</c:v>
                      </c:pt>
                      <c:pt idx="48">
                        <c:v>22.327878999999999</c:v>
                      </c:pt>
                      <c:pt idx="49">
                        <c:v>22.520046000000001</c:v>
                      </c:pt>
                      <c:pt idx="50">
                        <c:v>22.740490999999999</c:v>
                      </c:pt>
                    </c:numCache>
                  </c:numRef>
                </c:val>
                <c:smooth val="0"/>
              </c15:ser>
            </c15:filteredLineSeries>
            <c15:filteredLineSeries>
              <c15:ser>
                <c:idx val="2"/>
                <c:order val="2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Sheet1!$E$1</c15:sqref>
                        </c15:formulaRef>
                      </c:ext>
                    </c:extLst>
                    <c:strCache>
                      <c:ptCount val="1"/>
                    </c:strCache>
                  </c:strRef>
                </c:tx>
                <c:spPr>
                  <a:ln w="22225" cap="rnd">
                    <a:solidFill>
                      <a:srgbClr val="A33340">
                        <a:lumMod val="40000"/>
                        <a:lumOff val="60000"/>
                      </a:srgbClr>
                    </a:solidFill>
                    <a:prstDash val="solid"/>
                    <a:round/>
                  </a:ln>
                  <a:effectLst/>
                </c:spPr>
                <c:marker>
                  <c:symbol val="none"/>
                </c:marker>
                <c:cat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Sheet1!$A$2:$A$52</c15:sqref>
                        </c15:formulaRef>
                      </c:ext>
                    </c:extLst>
                    <c:numCache>
                      <c:formatCode>General</c:formatCode>
                      <c:ptCount val="51"/>
                      <c:pt idx="0">
                        <c:v>2000</c:v>
                      </c:pt>
                      <c:pt idx="1">
                        <c:v>2001</c:v>
                      </c:pt>
                      <c:pt idx="2">
                        <c:v>2002</c:v>
                      </c:pt>
                      <c:pt idx="3">
                        <c:v>2003</c:v>
                      </c:pt>
                      <c:pt idx="4">
                        <c:v>2004</c:v>
                      </c:pt>
                      <c:pt idx="5">
                        <c:v>2005</c:v>
                      </c:pt>
                      <c:pt idx="6">
                        <c:v>2006</c:v>
                      </c:pt>
                      <c:pt idx="7">
                        <c:v>2007</c:v>
                      </c:pt>
                      <c:pt idx="8">
                        <c:v>2008</c:v>
                      </c:pt>
                      <c:pt idx="9">
                        <c:v>2009</c:v>
                      </c:pt>
                      <c:pt idx="10">
                        <c:v>2010</c:v>
                      </c:pt>
                      <c:pt idx="11">
                        <c:v>2011</c:v>
                      </c:pt>
                      <c:pt idx="12">
                        <c:v>2012</c:v>
                      </c:pt>
                      <c:pt idx="13">
                        <c:v>2013</c:v>
                      </c:pt>
                      <c:pt idx="14">
                        <c:v>2014</c:v>
                      </c:pt>
                      <c:pt idx="15">
                        <c:v>2015</c:v>
                      </c:pt>
                      <c:pt idx="16">
                        <c:v>2016</c:v>
                      </c:pt>
                      <c:pt idx="17">
                        <c:v>2017</c:v>
                      </c:pt>
                      <c:pt idx="18">
                        <c:v>2018</c:v>
                      </c:pt>
                      <c:pt idx="19">
                        <c:v>2019</c:v>
                      </c:pt>
                      <c:pt idx="20">
                        <c:v>2020</c:v>
                      </c:pt>
                      <c:pt idx="21">
                        <c:v>2021</c:v>
                      </c:pt>
                      <c:pt idx="22">
                        <c:v>2022</c:v>
                      </c:pt>
                      <c:pt idx="23">
                        <c:v>2023</c:v>
                      </c:pt>
                      <c:pt idx="24">
                        <c:v>2024</c:v>
                      </c:pt>
                      <c:pt idx="25">
                        <c:v>2025</c:v>
                      </c:pt>
                      <c:pt idx="26">
                        <c:v>2026</c:v>
                      </c:pt>
                      <c:pt idx="27">
                        <c:v>2027</c:v>
                      </c:pt>
                      <c:pt idx="28">
                        <c:v>2028</c:v>
                      </c:pt>
                      <c:pt idx="29">
                        <c:v>2029</c:v>
                      </c:pt>
                      <c:pt idx="30">
                        <c:v>2030</c:v>
                      </c:pt>
                      <c:pt idx="31">
                        <c:v>2031</c:v>
                      </c:pt>
                      <c:pt idx="32">
                        <c:v>2032</c:v>
                      </c:pt>
                      <c:pt idx="33">
                        <c:v>2033</c:v>
                      </c:pt>
                      <c:pt idx="34">
                        <c:v>2034</c:v>
                      </c:pt>
                      <c:pt idx="35">
                        <c:v>2035</c:v>
                      </c:pt>
                      <c:pt idx="36">
                        <c:v>2036</c:v>
                      </c:pt>
                      <c:pt idx="37">
                        <c:v>2037</c:v>
                      </c:pt>
                      <c:pt idx="38">
                        <c:v>2038</c:v>
                      </c:pt>
                      <c:pt idx="39">
                        <c:v>2039</c:v>
                      </c:pt>
                      <c:pt idx="40">
                        <c:v>2040</c:v>
                      </c:pt>
                      <c:pt idx="41">
                        <c:v>2041</c:v>
                      </c:pt>
                      <c:pt idx="42">
                        <c:v>2042</c:v>
                      </c:pt>
                      <c:pt idx="43">
                        <c:v>2043</c:v>
                      </c:pt>
                      <c:pt idx="44">
                        <c:v>2044</c:v>
                      </c:pt>
                      <c:pt idx="45">
                        <c:v>2045</c:v>
                      </c:pt>
                      <c:pt idx="46">
                        <c:v>2046</c:v>
                      </c:pt>
                      <c:pt idx="47">
                        <c:v>2047</c:v>
                      </c:pt>
                      <c:pt idx="48">
                        <c:v>2048</c:v>
                      </c:pt>
                      <c:pt idx="49">
                        <c:v>2049</c:v>
                      </c:pt>
                      <c:pt idx="50">
                        <c:v>2050</c:v>
                      </c:pt>
                    </c:numCache>
                  </c:num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Sheet1!$E$2:$E$52</c15:sqref>
                        </c15:formulaRef>
                      </c:ext>
                    </c:extLst>
                    <c:numCache>
                      <c:formatCode>General</c:formatCode>
                      <c:ptCount val="51"/>
                    </c:numCache>
                  </c:numRef>
                </c:val>
                <c:smooth val="0"/>
              </c15:ser>
            </c15:filteredLineSeries>
            <c15:filteredLineSeries>
              <c15:ser>
                <c:idx val="4"/>
                <c:order val="3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Sheet1!$F$1</c15:sqref>
                        </c15:formulaRef>
                      </c:ext>
                    </c:extLst>
                    <c:strCache>
                      <c:ptCount val="1"/>
                    </c:strCache>
                  </c:strRef>
                </c:tx>
                <c:spPr>
                  <a:ln w="22225" cap="rnd">
                    <a:solidFill>
                      <a:srgbClr val="A33340">
                        <a:lumMod val="75000"/>
                      </a:srgbClr>
                    </a:solidFill>
                    <a:prstDash val="solid"/>
                    <a:round/>
                  </a:ln>
                  <a:effectLst/>
                </c:spPr>
                <c:marker>
                  <c:symbol val="none"/>
                </c:marker>
                <c:cat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Sheet1!$A$2:$A$52</c15:sqref>
                        </c15:formulaRef>
                      </c:ext>
                    </c:extLst>
                    <c:numCache>
                      <c:formatCode>General</c:formatCode>
                      <c:ptCount val="51"/>
                      <c:pt idx="0">
                        <c:v>2000</c:v>
                      </c:pt>
                      <c:pt idx="1">
                        <c:v>2001</c:v>
                      </c:pt>
                      <c:pt idx="2">
                        <c:v>2002</c:v>
                      </c:pt>
                      <c:pt idx="3">
                        <c:v>2003</c:v>
                      </c:pt>
                      <c:pt idx="4">
                        <c:v>2004</c:v>
                      </c:pt>
                      <c:pt idx="5">
                        <c:v>2005</c:v>
                      </c:pt>
                      <c:pt idx="6">
                        <c:v>2006</c:v>
                      </c:pt>
                      <c:pt idx="7">
                        <c:v>2007</c:v>
                      </c:pt>
                      <c:pt idx="8">
                        <c:v>2008</c:v>
                      </c:pt>
                      <c:pt idx="9">
                        <c:v>2009</c:v>
                      </c:pt>
                      <c:pt idx="10">
                        <c:v>2010</c:v>
                      </c:pt>
                      <c:pt idx="11">
                        <c:v>2011</c:v>
                      </c:pt>
                      <c:pt idx="12">
                        <c:v>2012</c:v>
                      </c:pt>
                      <c:pt idx="13">
                        <c:v>2013</c:v>
                      </c:pt>
                      <c:pt idx="14">
                        <c:v>2014</c:v>
                      </c:pt>
                      <c:pt idx="15">
                        <c:v>2015</c:v>
                      </c:pt>
                      <c:pt idx="16">
                        <c:v>2016</c:v>
                      </c:pt>
                      <c:pt idx="17">
                        <c:v>2017</c:v>
                      </c:pt>
                      <c:pt idx="18">
                        <c:v>2018</c:v>
                      </c:pt>
                      <c:pt idx="19">
                        <c:v>2019</c:v>
                      </c:pt>
                      <c:pt idx="20">
                        <c:v>2020</c:v>
                      </c:pt>
                      <c:pt idx="21">
                        <c:v>2021</c:v>
                      </c:pt>
                      <c:pt idx="22">
                        <c:v>2022</c:v>
                      </c:pt>
                      <c:pt idx="23">
                        <c:v>2023</c:v>
                      </c:pt>
                      <c:pt idx="24">
                        <c:v>2024</c:v>
                      </c:pt>
                      <c:pt idx="25">
                        <c:v>2025</c:v>
                      </c:pt>
                      <c:pt idx="26">
                        <c:v>2026</c:v>
                      </c:pt>
                      <c:pt idx="27">
                        <c:v>2027</c:v>
                      </c:pt>
                      <c:pt idx="28">
                        <c:v>2028</c:v>
                      </c:pt>
                      <c:pt idx="29">
                        <c:v>2029</c:v>
                      </c:pt>
                      <c:pt idx="30">
                        <c:v>2030</c:v>
                      </c:pt>
                      <c:pt idx="31">
                        <c:v>2031</c:v>
                      </c:pt>
                      <c:pt idx="32">
                        <c:v>2032</c:v>
                      </c:pt>
                      <c:pt idx="33">
                        <c:v>2033</c:v>
                      </c:pt>
                      <c:pt idx="34">
                        <c:v>2034</c:v>
                      </c:pt>
                      <c:pt idx="35">
                        <c:v>2035</c:v>
                      </c:pt>
                      <c:pt idx="36">
                        <c:v>2036</c:v>
                      </c:pt>
                      <c:pt idx="37">
                        <c:v>2037</c:v>
                      </c:pt>
                      <c:pt idx="38">
                        <c:v>2038</c:v>
                      </c:pt>
                      <c:pt idx="39">
                        <c:v>2039</c:v>
                      </c:pt>
                      <c:pt idx="40">
                        <c:v>2040</c:v>
                      </c:pt>
                      <c:pt idx="41">
                        <c:v>2041</c:v>
                      </c:pt>
                      <c:pt idx="42">
                        <c:v>2042</c:v>
                      </c:pt>
                      <c:pt idx="43">
                        <c:v>2043</c:v>
                      </c:pt>
                      <c:pt idx="44">
                        <c:v>2044</c:v>
                      </c:pt>
                      <c:pt idx="45">
                        <c:v>2045</c:v>
                      </c:pt>
                      <c:pt idx="46">
                        <c:v>2046</c:v>
                      </c:pt>
                      <c:pt idx="47">
                        <c:v>2047</c:v>
                      </c:pt>
                      <c:pt idx="48">
                        <c:v>2048</c:v>
                      </c:pt>
                      <c:pt idx="49">
                        <c:v>2049</c:v>
                      </c:pt>
                      <c:pt idx="50">
                        <c:v>2050</c:v>
                      </c:pt>
                    </c:numCache>
                  </c:num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Sheet1!$F$2:$F$52</c15:sqref>
                        </c15:formulaRef>
                      </c:ext>
                    </c:extLst>
                    <c:numCache>
                      <c:formatCode>General</c:formatCode>
                      <c:ptCount val="51"/>
                    </c:numCache>
                  </c:numRef>
                </c:val>
                <c:smooth val="0"/>
              </c15:ser>
            </c15:filteredLineSeries>
            <c15:filteredLineSeries>
              <c15:ser>
                <c:idx val="5"/>
                <c:order val="4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Sheet1!$G$1</c15:sqref>
                        </c15:formulaRef>
                      </c:ext>
                    </c:extLst>
                    <c:strCache>
                      <c:ptCount val="1"/>
                    </c:strCache>
                  </c:strRef>
                </c:tx>
                <c:spPr>
                  <a:ln w="22225" cap="rnd">
                    <a:solidFill>
                      <a:srgbClr val="BD732A">
                        <a:lumMod val="40000"/>
                        <a:lumOff val="60000"/>
                      </a:srgbClr>
                    </a:solidFill>
                    <a:prstDash val="solid"/>
                    <a:round/>
                  </a:ln>
                  <a:effectLst/>
                </c:spPr>
                <c:marker>
                  <c:symbol val="none"/>
                </c:marker>
                <c:cat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Sheet1!$A$2:$A$52</c15:sqref>
                        </c15:formulaRef>
                      </c:ext>
                    </c:extLst>
                    <c:numCache>
                      <c:formatCode>General</c:formatCode>
                      <c:ptCount val="51"/>
                      <c:pt idx="0">
                        <c:v>2000</c:v>
                      </c:pt>
                      <c:pt idx="1">
                        <c:v>2001</c:v>
                      </c:pt>
                      <c:pt idx="2">
                        <c:v>2002</c:v>
                      </c:pt>
                      <c:pt idx="3">
                        <c:v>2003</c:v>
                      </c:pt>
                      <c:pt idx="4">
                        <c:v>2004</c:v>
                      </c:pt>
                      <c:pt idx="5">
                        <c:v>2005</c:v>
                      </c:pt>
                      <c:pt idx="6">
                        <c:v>2006</c:v>
                      </c:pt>
                      <c:pt idx="7">
                        <c:v>2007</c:v>
                      </c:pt>
                      <c:pt idx="8">
                        <c:v>2008</c:v>
                      </c:pt>
                      <c:pt idx="9">
                        <c:v>2009</c:v>
                      </c:pt>
                      <c:pt idx="10">
                        <c:v>2010</c:v>
                      </c:pt>
                      <c:pt idx="11">
                        <c:v>2011</c:v>
                      </c:pt>
                      <c:pt idx="12">
                        <c:v>2012</c:v>
                      </c:pt>
                      <c:pt idx="13">
                        <c:v>2013</c:v>
                      </c:pt>
                      <c:pt idx="14">
                        <c:v>2014</c:v>
                      </c:pt>
                      <c:pt idx="15">
                        <c:v>2015</c:v>
                      </c:pt>
                      <c:pt idx="16">
                        <c:v>2016</c:v>
                      </c:pt>
                      <c:pt idx="17">
                        <c:v>2017</c:v>
                      </c:pt>
                      <c:pt idx="18">
                        <c:v>2018</c:v>
                      </c:pt>
                      <c:pt idx="19">
                        <c:v>2019</c:v>
                      </c:pt>
                      <c:pt idx="20">
                        <c:v>2020</c:v>
                      </c:pt>
                      <c:pt idx="21">
                        <c:v>2021</c:v>
                      </c:pt>
                      <c:pt idx="22">
                        <c:v>2022</c:v>
                      </c:pt>
                      <c:pt idx="23">
                        <c:v>2023</c:v>
                      </c:pt>
                      <c:pt idx="24">
                        <c:v>2024</c:v>
                      </c:pt>
                      <c:pt idx="25">
                        <c:v>2025</c:v>
                      </c:pt>
                      <c:pt idx="26">
                        <c:v>2026</c:v>
                      </c:pt>
                      <c:pt idx="27">
                        <c:v>2027</c:v>
                      </c:pt>
                      <c:pt idx="28">
                        <c:v>2028</c:v>
                      </c:pt>
                      <c:pt idx="29">
                        <c:v>2029</c:v>
                      </c:pt>
                      <c:pt idx="30">
                        <c:v>2030</c:v>
                      </c:pt>
                      <c:pt idx="31">
                        <c:v>2031</c:v>
                      </c:pt>
                      <c:pt idx="32">
                        <c:v>2032</c:v>
                      </c:pt>
                      <c:pt idx="33">
                        <c:v>2033</c:v>
                      </c:pt>
                      <c:pt idx="34">
                        <c:v>2034</c:v>
                      </c:pt>
                      <c:pt idx="35">
                        <c:v>2035</c:v>
                      </c:pt>
                      <c:pt idx="36">
                        <c:v>2036</c:v>
                      </c:pt>
                      <c:pt idx="37">
                        <c:v>2037</c:v>
                      </c:pt>
                      <c:pt idx="38">
                        <c:v>2038</c:v>
                      </c:pt>
                      <c:pt idx="39">
                        <c:v>2039</c:v>
                      </c:pt>
                      <c:pt idx="40">
                        <c:v>2040</c:v>
                      </c:pt>
                      <c:pt idx="41">
                        <c:v>2041</c:v>
                      </c:pt>
                      <c:pt idx="42">
                        <c:v>2042</c:v>
                      </c:pt>
                      <c:pt idx="43">
                        <c:v>2043</c:v>
                      </c:pt>
                      <c:pt idx="44">
                        <c:v>2044</c:v>
                      </c:pt>
                      <c:pt idx="45">
                        <c:v>2045</c:v>
                      </c:pt>
                      <c:pt idx="46">
                        <c:v>2046</c:v>
                      </c:pt>
                      <c:pt idx="47">
                        <c:v>2047</c:v>
                      </c:pt>
                      <c:pt idx="48">
                        <c:v>2048</c:v>
                      </c:pt>
                      <c:pt idx="49">
                        <c:v>2049</c:v>
                      </c:pt>
                      <c:pt idx="50">
                        <c:v>2050</c:v>
                      </c:pt>
                    </c:numCache>
                  </c:num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Sheet1!$G$2:$G$52</c15:sqref>
                        </c15:formulaRef>
                      </c:ext>
                    </c:extLst>
                    <c:numCache>
                      <c:formatCode>General</c:formatCode>
                      <c:ptCount val="51"/>
                    </c:numCache>
                  </c:numRef>
                </c:val>
                <c:smooth val="0"/>
              </c15:ser>
            </c15:filteredLineSeries>
          </c:ext>
        </c:extLst>
      </c:lineChart>
      <c:catAx>
        <c:axId val="184532748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845322048"/>
        <c:crosses val="autoZero"/>
        <c:auto val="1"/>
        <c:lblAlgn val="ctr"/>
        <c:lblOffset val="100"/>
        <c:tickLblSkip val="10"/>
        <c:tickMarkSkip val="10"/>
        <c:noMultiLvlLbl val="0"/>
      </c:catAx>
      <c:valAx>
        <c:axId val="1845322048"/>
        <c:scaling>
          <c:orientation val="minMax"/>
          <c:max val="30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low"/>
        <c:spPr>
          <a:noFill/>
          <a:ln w="22225">
            <a:solidFill>
              <a:schemeClr val="bg1">
                <a:lumMod val="65000"/>
              </a:schemeClr>
            </a:solidFill>
            <a:prstDash val="lgDash"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845327488"/>
        <c:crossesAt val="21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 sz="1000">
          <a:solidFill>
            <a:sysClr val="windowText" lastClr="000000"/>
          </a:solidFill>
        </a:defRPr>
      </a:pPr>
      <a:endParaRPr lang="en-US"/>
    </a:p>
  </c:txPr>
  <c:externalData r:id="rId4">
    <c:autoUpdate val="0"/>
  </c:externalData>
  <c:userShapes r:id="rId5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4.2257217847769035E-2"/>
          <c:y val="0.24703658136482939"/>
          <c:w val="0.58820998203953789"/>
          <c:h val="0.66328712817147861"/>
        </c:manualLayout>
      </c:layout>
      <c:lineChart>
        <c:grouping val="standard"/>
        <c:varyColors val="0"/>
        <c:ser>
          <c:idx val="5"/>
          <c:order val="4"/>
          <c:tx>
            <c:strRef>
              <c:f>Sheet1!$B$1</c:f>
              <c:strCache>
                <c:ptCount val="1"/>
                <c:pt idx="0">
                  <c:v>High Oil 
and Gas 
Resource 
and 
Technology
</c:v>
                </c:pt>
              </c:strCache>
            </c:strRef>
          </c:tx>
          <c:spPr>
            <a:ln w="22225" cap="rnd">
              <a:solidFill>
                <a:srgbClr val="BD732A">
                  <a:lumMod val="75000"/>
                </a:srgbClr>
              </a:solidFill>
              <a:round/>
            </a:ln>
            <a:effectLst/>
          </c:spPr>
          <c:marker>
            <c:symbol val="none"/>
          </c:marker>
          <c:cat>
            <c:numRef>
              <c:f>Sheet1!$A$2:$A$52</c:f>
              <c:numCache>
                <c:formatCode>General</c:formatCode>
                <c:ptCount val="51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  <c:pt idx="24">
                  <c:v>2024</c:v>
                </c:pt>
                <c:pt idx="25">
                  <c:v>2025</c:v>
                </c:pt>
                <c:pt idx="26">
                  <c:v>2026</c:v>
                </c:pt>
                <c:pt idx="27">
                  <c:v>2027</c:v>
                </c:pt>
                <c:pt idx="28">
                  <c:v>2028</c:v>
                </c:pt>
                <c:pt idx="29">
                  <c:v>2029</c:v>
                </c:pt>
                <c:pt idx="30">
                  <c:v>2030</c:v>
                </c:pt>
                <c:pt idx="31">
                  <c:v>2031</c:v>
                </c:pt>
                <c:pt idx="32">
                  <c:v>2032</c:v>
                </c:pt>
                <c:pt idx="33">
                  <c:v>2033</c:v>
                </c:pt>
                <c:pt idx="34">
                  <c:v>2034</c:v>
                </c:pt>
                <c:pt idx="35">
                  <c:v>2035</c:v>
                </c:pt>
                <c:pt idx="36">
                  <c:v>2036</c:v>
                </c:pt>
                <c:pt idx="37">
                  <c:v>2037</c:v>
                </c:pt>
                <c:pt idx="38">
                  <c:v>2038</c:v>
                </c:pt>
                <c:pt idx="39">
                  <c:v>2039</c:v>
                </c:pt>
                <c:pt idx="40">
                  <c:v>2040</c:v>
                </c:pt>
                <c:pt idx="41">
                  <c:v>2041</c:v>
                </c:pt>
                <c:pt idx="42">
                  <c:v>2042</c:v>
                </c:pt>
                <c:pt idx="43">
                  <c:v>2043</c:v>
                </c:pt>
                <c:pt idx="44">
                  <c:v>2044</c:v>
                </c:pt>
                <c:pt idx="45">
                  <c:v>2045</c:v>
                </c:pt>
                <c:pt idx="46">
                  <c:v>2046</c:v>
                </c:pt>
                <c:pt idx="47">
                  <c:v>2047</c:v>
                </c:pt>
                <c:pt idx="48">
                  <c:v>2048</c:v>
                </c:pt>
                <c:pt idx="49">
                  <c:v>2049</c:v>
                </c:pt>
                <c:pt idx="50">
                  <c:v>2050</c:v>
                </c:pt>
              </c:numCache>
            </c:numRef>
          </c:cat>
          <c:val>
            <c:numRef>
              <c:f>Sheet1!$B$2:$B$52</c:f>
              <c:numCache>
                <c:formatCode>General</c:formatCode>
                <c:ptCount val="51"/>
                <c:pt idx="0">
                  <c:v>7.7325730000000004</c:v>
                </c:pt>
                <c:pt idx="1">
                  <c:v>7.6697959999999998</c:v>
                </c:pt>
                <c:pt idx="2">
                  <c:v>7.6243190000000007</c:v>
                </c:pt>
                <c:pt idx="3">
                  <c:v>7.368506</c:v>
                </c:pt>
                <c:pt idx="4">
                  <c:v>7.2501229999999994</c:v>
                </c:pt>
                <c:pt idx="5">
                  <c:v>6.900817</c:v>
                </c:pt>
                <c:pt idx="6">
                  <c:v>6.8246419999999999</c:v>
                </c:pt>
                <c:pt idx="7">
                  <c:v>6.856897</c:v>
                </c:pt>
                <c:pt idx="8">
                  <c:v>6.7833379999999996</c:v>
                </c:pt>
                <c:pt idx="9">
                  <c:v>7.2666250000000003</c:v>
                </c:pt>
                <c:pt idx="10">
                  <c:v>7.5584229999999986</c:v>
                </c:pt>
                <c:pt idx="11">
                  <c:v>7.8833010000000003</c:v>
                </c:pt>
                <c:pt idx="12">
                  <c:v>8.9285259999999997</c:v>
                </c:pt>
                <c:pt idx="13">
                  <c:v>10.099755999999999</c:v>
                </c:pt>
                <c:pt idx="14">
                  <c:v>11.803903999999999</c:v>
                </c:pt>
                <c:pt idx="15">
                  <c:v>12.788819</c:v>
                </c:pt>
                <c:pt idx="16">
                  <c:v>12.360694000000001</c:v>
                </c:pt>
                <c:pt idx="17">
                  <c:v>13.154101000000001</c:v>
                </c:pt>
                <c:pt idx="18">
                  <c:v>15.333437999999999</c:v>
                </c:pt>
                <c:pt idx="19">
                  <c:v>17.07253</c:v>
                </c:pt>
                <c:pt idx="20">
                  <c:v>16.496078000000001</c:v>
                </c:pt>
                <c:pt idx="21">
                  <c:v>16.679500000000001</c:v>
                </c:pt>
                <c:pt idx="22">
                  <c:v>17.571874999999999</c:v>
                </c:pt>
                <c:pt idx="23">
                  <c:v>19.888407999999998</c:v>
                </c:pt>
                <c:pt idx="24">
                  <c:v>21.542418999999999</c:v>
                </c:pt>
                <c:pt idx="25">
                  <c:v>22.790483999999999</c:v>
                </c:pt>
                <c:pt idx="26">
                  <c:v>23.668993</c:v>
                </c:pt>
                <c:pt idx="27">
                  <c:v>24.178433999999999</c:v>
                </c:pt>
                <c:pt idx="28">
                  <c:v>24.599910999999999</c:v>
                </c:pt>
                <c:pt idx="29">
                  <c:v>24.845901000000001</c:v>
                </c:pt>
                <c:pt idx="30">
                  <c:v>25.051575</c:v>
                </c:pt>
                <c:pt idx="31">
                  <c:v>25.283128000000001</c:v>
                </c:pt>
                <c:pt idx="32">
                  <c:v>25.553004000000001</c:v>
                </c:pt>
                <c:pt idx="33">
                  <c:v>25.634740000000001</c:v>
                </c:pt>
                <c:pt idx="34">
                  <c:v>25.865138999999999</c:v>
                </c:pt>
                <c:pt idx="35">
                  <c:v>26.085318000000001</c:v>
                </c:pt>
                <c:pt idx="36">
                  <c:v>26.196463999999999</c:v>
                </c:pt>
                <c:pt idx="37">
                  <c:v>26.306892000000001</c:v>
                </c:pt>
                <c:pt idx="38">
                  <c:v>26.232173</c:v>
                </c:pt>
                <c:pt idx="39">
                  <c:v>26.329097999999998</c:v>
                </c:pt>
                <c:pt idx="40">
                  <c:v>26.442981</c:v>
                </c:pt>
                <c:pt idx="41">
                  <c:v>26.519010999999999</c:v>
                </c:pt>
                <c:pt idx="42">
                  <c:v>26.588198999999999</c:v>
                </c:pt>
                <c:pt idx="43">
                  <c:v>26.733083000000001</c:v>
                </c:pt>
                <c:pt idx="44">
                  <c:v>26.737141000000001</c:v>
                </c:pt>
                <c:pt idx="45">
                  <c:v>26.886804000000001</c:v>
                </c:pt>
                <c:pt idx="46">
                  <c:v>26.765906000000001</c:v>
                </c:pt>
                <c:pt idx="47">
                  <c:v>26.704077000000002</c:v>
                </c:pt>
                <c:pt idx="48">
                  <c:v>26.623313</c:v>
                </c:pt>
                <c:pt idx="49">
                  <c:v>26.414255000000001</c:v>
                </c:pt>
                <c:pt idx="50">
                  <c:v>26.157125000000001</c:v>
                </c:pt>
              </c:numCache>
            </c:numRef>
          </c:val>
          <c:smooth val="0"/>
        </c:ser>
        <c:ser>
          <c:idx val="7"/>
          <c:order val="5"/>
          <c:tx>
            <c:strRef>
              <c:f>Sheet1!$D$1</c:f>
              <c:strCache>
                <c:ptCount val="1"/>
                <c:pt idx="0">
                  <c:v>Low Oil 
and Gas 
Resource 
and 
Technology
</c:v>
                </c:pt>
              </c:strCache>
            </c:strRef>
          </c:tx>
          <c:spPr>
            <a:ln w="22225" cap="rnd">
              <a:solidFill>
                <a:srgbClr val="BD732A">
                  <a:lumMod val="60000"/>
                  <a:lumOff val="40000"/>
                </a:srgbClr>
              </a:solidFill>
              <a:prstDash val="solid"/>
              <a:round/>
            </a:ln>
            <a:effectLst/>
          </c:spPr>
          <c:marker>
            <c:symbol val="none"/>
          </c:marker>
          <c:cat>
            <c:numRef>
              <c:f>Sheet1!$A$2:$A$52</c:f>
              <c:numCache>
                <c:formatCode>General</c:formatCode>
                <c:ptCount val="51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  <c:pt idx="24">
                  <c:v>2024</c:v>
                </c:pt>
                <c:pt idx="25">
                  <c:v>2025</c:v>
                </c:pt>
                <c:pt idx="26">
                  <c:v>2026</c:v>
                </c:pt>
                <c:pt idx="27">
                  <c:v>2027</c:v>
                </c:pt>
                <c:pt idx="28">
                  <c:v>2028</c:v>
                </c:pt>
                <c:pt idx="29">
                  <c:v>2029</c:v>
                </c:pt>
                <c:pt idx="30">
                  <c:v>2030</c:v>
                </c:pt>
                <c:pt idx="31">
                  <c:v>2031</c:v>
                </c:pt>
                <c:pt idx="32">
                  <c:v>2032</c:v>
                </c:pt>
                <c:pt idx="33">
                  <c:v>2033</c:v>
                </c:pt>
                <c:pt idx="34">
                  <c:v>2034</c:v>
                </c:pt>
                <c:pt idx="35">
                  <c:v>2035</c:v>
                </c:pt>
                <c:pt idx="36">
                  <c:v>2036</c:v>
                </c:pt>
                <c:pt idx="37">
                  <c:v>2037</c:v>
                </c:pt>
                <c:pt idx="38">
                  <c:v>2038</c:v>
                </c:pt>
                <c:pt idx="39">
                  <c:v>2039</c:v>
                </c:pt>
                <c:pt idx="40">
                  <c:v>2040</c:v>
                </c:pt>
                <c:pt idx="41">
                  <c:v>2041</c:v>
                </c:pt>
                <c:pt idx="42">
                  <c:v>2042</c:v>
                </c:pt>
                <c:pt idx="43">
                  <c:v>2043</c:v>
                </c:pt>
                <c:pt idx="44">
                  <c:v>2044</c:v>
                </c:pt>
                <c:pt idx="45">
                  <c:v>2045</c:v>
                </c:pt>
                <c:pt idx="46">
                  <c:v>2046</c:v>
                </c:pt>
                <c:pt idx="47">
                  <c:v>2047</c:v>
                </c:pt>
                <c:pt idx="48">
                  <c:v>2048</c:v>
                </c:pt>
                <c:pt idx="49">
                  <c:v>2049</c:v>
                </c:pt>
                <c:pt idx="50">
                  <c:v>2050</c:v>
                </c:pt>
              </c:numCache>
            </c:numRef>
          </c:cat>
          <c:val>
            <c:numRef>
              <c:f>Sheet1!$D$2:$D$52</c:f>
              <c:numCache>
                <c:formatCode>General</c:formatCode>
                <c:ptCount val="51"/>
                <c:pt idx="0">
                  <c:v>7.7325730000000004</c:v>
                </c:pt>
                <c:pt idx="1">
                  <c:v>7.6697959999999998</c:v>
                </c:pt>
                <c:pt idx="2">
                  <c:v>7.6243190000000007</c:v>
                </c:pt>
                <c:pt idx="3">
                  <c:v>7.368506</c:v>
                </c:pt>
                <c:pt idx="4">
                  <c:v>7.2501229999999994</c:v>
                </c:pt>
                <c:pt idx="5">
                  <c:v>6.900817</c:v>
                </c:pt>
                <c:pt idx="6">
                  <c:v>6.8246419999999999</c:v>
                </c:pt>
                <c:pt idx="7">
                  <c:v>6.856897</c:v>
                </c:pt>
                <c:pt idx="8">
                  <c:v>6.7833379999999996</c:v>
                </c:pt>
                <c:pt idx="9">
                  <c:v>7.2666250000000003</c:v>
                </c:pt>
                <c:pt idx="10">
                  <c:v>7.5584229999999986</c:v>
                </c:pt>
                <c:pt idx="11">
                  <c:v>7.8833010000000003</c:v>
                </c:pt>
                <c:pt idx="12">
                  <c:v>8.9285259999999997</c:v>
                </c:pt>
                <c:pt idx="13">
                  <c:v>10.099755999999999</c:v>
                </c:pt>
                <c:pt idx="14">
                  <c:v>11.803903999999999</c:v>
                </c:pt>
                <c:pt idx="15">
                  <c:v>12.788819</c:v>
                </c:pt>
                <c:pt idx="16">
                  <c:v>12.360694000000001</c:v>
                </c:pt>
                <c:pt idx="17">
                  <c:v>13.154101000000001</c:v>
                </c:pt>
                <c:pt idx="18">
                  <c:v>15.333437999999999</c:v>
                </c:pt>
                <c:pt idx="19">
                  <c:v>17.07253</c:v>
                </c:pt>
                <c:pt idx="20">
                  <c:v>16.496075999999999</c:v>
                </c:pt>
                <c:pt idx="21">
                  <c:v>15.986685</c:v>
                </c:pt>
                <c:pt idx="22">
                  <c:v>16.057207999999999</c:v>
                </c:pt>
                <c:pt idx="23">
                  <c:v>16.234933000000002</c:v>
                </c:pt>
                <c:pt idx="24">
                  <c:v>16.201927999999999</c:v>
                </c:pt>
                <c:pt idx="25">
                  <c:v>16.325178999999999</c:v>
                </c:pt>
                <c:pt idx="26">
                  <c:v>16.385269000000001</c:v>
                </c:pt>
                <c:pt idx="27">
                  <c:v>16.177136999999998</c:v>
                </c:pt>
                <c:pt idx="28">
                  <c:v>15.959861</c:v>
                </c:pt>
                <c:pt idx="29">
                  <c:v>15.660295</c:v>
                </c:pt>
                <c:pt idx="30">
                  <c:v>15.386493</c:v>
                </c:pt>
                <c:pt idx="31">
                  <c:v>15.104962</c:v>
                </c:pt>
                <c:pt idx="32">
                  <c:v>14.708793999999999</c:v>
                </c:pt>
                <c:pt idx="33">
                  <c:v>14.357276000000001</c:v>
                </c:pt>
                <c:pt idx="34">
                  <c:v>14.041520999999999</c:v>
                </c:pt>
                <c:pt idx="35">
                  <c:v>13.969238000000001</c:v>
                </c:pt>
                <c:pt idx="36">
                  <c:v>13.837978</c:v>
                </c:pt>
                <c:pt idx="37">
                  <c:v>13.710630999999999</c:v>
                </c:pt>
                <c:pt idx="38">
                  <c:v>13.514671</c:v>
                </c:pt>
                <c:pt idx="39">
                  <c:v>13.402278000000001</c:v>
                </c:pt>
                <c:pt idx="40">
                  <c:v>13.385014999999999</c:v>
                </c:pt>
                <c:pt idx="41">
                  <c:v>13.520376000000001</c:v>
                </c:pt>
                <c:pt idx="42">
                  <c:v>13.566359</c:v>
                </c:pt>
                <c:pt idx="43">
                  <c:v>13.415331999999999</c:v>
                </c:pt>
                <c:pt idx="44">
                  <c:v>13.394107999999999</c:v>
                </c:pt>
                <c:pt idx="45">
                  <c:v>13.231653</c:v>
                </c:pt>
                <c:pt idx="46">
                  <c:v>13.201763</c:v>
                </c:pt>
                <c:pt idx="47">
                  <c:v>13.134662000000001</c:v>
                </c:pt>
                <c:pt idx="48">
                  <c:v>13.098017</c:v>
                </c:pt>
                <c:pt idx="49">
                  <c:v>13.041024</c:v>
                </c:pt>
                <c:pt idx="50">
                  <c:v>12.943657999999999</c:v>
                </c:pt>
              </c:numCache>
            </c:numRef>
          </c:val>
          <c:smooth val="0"/>
        </c:ser>
        <c:ser>
          <c:idx val="0"/>
          <c:order val="6"/>
          <c:tx>
            <c:strRef>
              <c:f>Sheet1!$E$1</c:f>
              <c:strCache>
                <c:ptCount val="1"/>
                <c:pt idx="0">
                  <c:v>Reference Case crude only</c:v>
                </c:pt>
              </c:strCache>
            </c:strRef>
          </c:tx>
          <c:spPr>
            <a:ln w="22225" cap="rnd">
              <a:solidFill>
                <a:srgbClr val="FFFFFF">
                  <a:lumMod val="50000"/>
                </a:srgbClr>
              </a:solidFill>
              <a:prstDash val="dash"/>
              <a:round/>
            </a:ln>
            <a:effectLst/>
          </c:spPr>
          <c:marker>
            <c:symbol val="none"/>
          </c:marker>
          <c:cat>
            <c:numRef>
              <c:f>Sheet1!$A$2:$A$52</c:f>
              <c:numCache>
                <c:formatCode>General</c:formatCode>
                <c:ptCount val="51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  <c:pt idx="24">
                  <c:v>2024</c:v>
                </c:pt>
                <c:pt idx="25">
                  <c:v>2025</c:v>
                </c:pt>
                <c:pt idx="26">
                  <c:v>2026</c:v>
                </c:pt>
                <c:pt idx="27">
                  <c:v>2027</c:v>
                </c:pt>
                <c:pt idx="28">
                  <c:v>2028</c:v>
                </c:pt>
                <c:pt idx="29">
                  <c:v>2029</c:v>
                </c:pt>
                <c:pt idx="30">
                  <c:v>2030</c:v>
                </c:pt>
                <c:pt idx="31">
                  <c:v>2031</c:v>
                </c:pt>
                <c:pt idx="32">
                  <c:v>2032</c:v>
                </c:pt>
                <c:pt idx="33">
                  <c:v>2033</c:v>
                </c:pt>
                <c:pt idx="34">
                  <c:v>2034</c:v>
                </c:pt>
                <c:pt idx="35">
                  <c:v>2035</c:v>
                </c:pt>
                <c:pt idx="36">
                  <c:v>2036</c:v>
                </c:pt>
                <c:pt idx="37">
                  <c:v>2037</c:v>
                </c:pt>
                <c:pt idx="38">
                  <c:v>2038</c:v>
                </c:pt>
                <c:pt idx="39">
                  <c:v>2039</c:v>
                </c:pt>
                <c:pt idx="40">
                  <c:v>2040</c:v>
                </c:pt>
                <c:pt idx="41">
                  <c:v>2041</c:v>
                </c:pt>
                <c:pt idx="42">
                  <c:v>2042</c:v>
                </c:pt>
                <c:pt idx="43">
                  <c:v>2043</c:v>
                </c:pt>
                <c:pt idx="44">
                  <c:v>2044</c:v>
                </c:pt>
                <c:pt idx="45">
                  <c:v>2045</c:v>
                </c:pt>
                <c:pt idx="46">
                  <c:v>2046</c:v>
                </c:pt>
                <c:pt idx="47">
                  <c:v>2047</c:v>
                </c:pt>
                <c:pt idx="48">
                  <c:v>2048</c:v>
                </c:pt>
                <c:pt idx="49">
                  <c:v>2049</c:v>
                </c:pt>
                <c:pt idx="50">
                  <c:v>2050</c:v>
                </c:pt>
              </c:numCache>
            </c:numRef>
          </c:cat>
          <c:val>
            <c:numRef>
              <c:f>Sheet1!$E$2:$E$52</c:f>
              <c:numCache>
                <c:formatCode>General</c:formatCode>
                <c:ptCount val="51"/>
                <c:pt idx="0">
                  <c:v>5.8216040000000007</c:v>
                </c:pt>
                <c:pt idx="1">
                  <c:v>5.8014010000000003</c:v>
                </c:pt>
                <c:pt idx="2">
                  <c:v>5.744078</c:v>
                </c:pt>
                <c:pt idx="3">
                  <c:v>5.6493000000000002</c:v>
                </c:pt>
                <c:pt idx="4">
                  <c:v>5.4409679999999998</c:v>
                </c:pt>
                <c:pt idx="5">
                  <c:v>5.1838220000000002</c:v>
                </c:pt>
                <c:pt idx="6">
                  <c:v>5.0858639999999999</c:v>
                </c:pt>
                <c:pt idx="7">
                  <c:v>5.0739000000000001</c:v>
                </c:pt>
                <c:pt idx="8">
                  <c:v>4.9996710000000002</c:v>
                </c:pt>
                <c:pt idx="9">
                  <c:v>5.3566960000000003</c:v>
                </c:pt>
                <c:pt idx="10">
                  <c:v>5.4843990000000007</c:v>
                </c:pt>
                <c:pt idx="11">
                  <c:v>5.6672320000000003</c:v>
                </c:pt>
                <c:pt idx="12">
                  <c:v>6.5205860000000007</c:v>
                </c:pt>
                <c:pt idx="13">
                  <c:v>7.4941209999999998</c:v>
                </c:pt>
                <c:pt idx="14">
                  <c:v>8.7893889999999999</c:v>
                </c:pt>
                <c:pt idx="15">
                  <c:v>9.4464930000000003</c:v>
                </c:pt>
                <c:pt idx="16">
                  <c:v>8.851521</c:v>
                </c:pt>
                <c:pt idx="17">
                  <c:v>9.3713560000000005</c:v>
                </c:pt>
                <c:pt idx="18">
                  <c:v>10.964088</c:v>
                </c:pt>
                <c:pt idx="19">
                  <c:v>12.248023</c:v>
                </c:pt>
                <c:pt idx="20">
                  <c:v>11.470048</c:v>
                </c:pt>
                <c:pt idx="21">
                  <c:v>11.166155</c:v>
                </c:pt>
                <c:pt idx="22">
                  <c:v>11.626637000000001</c:v>
                </c:pt>
                <c:pt idx="23">
                  <c:v>12.329649</c:v>
                </c:pt>
                <c:pt idx="24">
                  <c:v>12.744040999999999</c:v>
                </c:pt>
                <c:pt idx="25">
                  <c:v>13.231529</c:v>
                </c:pt>
                <c:pt idx="26">
                  <c:v>13.497977000000001</c:v>
                </c:pt>
                <c:pt idx="27">
                  <c:v>13.594148000000001</c:v>
                </c:pt>
                <c:pt idx="28">
                  <c:v>13.710074000000001</c:v>
                </c:pt>
                <c:pt idx="29">
                  <c:v>13.718639</c:v>
                </c:pt>
                <c:pt idx="30">
                  <c:v>13.768959000000001</c:v>
                </c:pt>
                <c:pt idx="31">
                  <c:v>13.795835</c:v>
                </c:pt>
                <c:pt idx="32">
                  <c:v>13.768939</c:v>
                </c:pt>
                <c:pt idx="33">
                  <c:v>13.861969999999999</c:v>
                </c:pt>
                <c:pt idx="34">
                  <c:v>13.883384</c:v>
                </c:pt>
                <c:pt idx="35">
                  <c:v>13.763157</c:v>
                </c:pt>
                <c:pt idx="36">
                  <c:v>13.566243</c:v>
                </c:pt>
                <c:pt idx="37">
                  <c:v>13.451651</c:v>
                </c:pt>
                <c:pt idx="38">
                  <c:v>13.348969</c:v>
                </c:pt>
                <c:pt idx="39">
                  <c:v>13.283369</c:v>
                </c:pt>
                <c:pt idx="40">
                  <c:v>13.17389</c:v>
                </c:pt>
                <c:pt idx="41">
                  <c:v>13.118859</c:v>
                </c:pt>
                <c:pt idx="42">
                  <c:v>13.146461</c:v>
                </c:pt>
                <c:pt idx="43">
                  <c:v>13.310510000000001</c:v>
                </c:pt>
                <c:pt idx="44">
                  <c:v>13.351305999999999</c:v>
                </c:pt>
                <c:pt idx="45">
                  <c:v>13.223974</c:v>
                </c:pt>
                <c:pt idx="46">
                  <c:v>13.249134</c:v>
                </c:pt>
                <c:pt idx="47">
                  <c:v>13.294786</c:v>
                </c:pt>
                <c:pt idx="48">
                  <c:v>13.227971999999999</c:v>
                </c:pt>
                <c:pt idx="49">
                  <c:v>13.159329</c:v>
                </c:pt>
                <c:pt idx="50">
                  <c:v>12.872949999999999</c:v>
                </c:pt>
              </c:numCache>
            </c:numRef>
          </c:val>
          <c:smooth val="0"/>
        </c:ser>
        <c:ser>
          <c:idx val="6"/>
          <c:order val="7"/>
          <c:tx>
            <c:strRef>
              <c:f>Sheet1!$C$1</c:f>
              <c:strCache>
                <c:ptCount val="1"/>
                <c:pt idx="0">
                  <c:v>Reference</c:v>
                </c:pt>
              </c:strCache>
            </c:strRef>
          </c:tx>
          <c:spPr>
            <a:ln w="22225" cap="rnd">
              <a:solidFill>
                <a:srgbClr val="000000"/>
              </a:solidFill>
              <a:round/>
            </a:ln>
            <a:effectLst/>
          </c:spPr>
          <c:marker>
            <c:symbol val="none"/>
          </c:marker>
          <c:cat>
            <c:numRef>
              <c:f>Sheet1!$A$2:$A$52</c:f>
              <c:numCache>
                <c:formatCode>General</c:formatCode>
                <c:ptCount val="51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  <c:pt idx="24">
                  <c:v>2024</c:v>
                </c:pt>
                <c:pt idx="25">
                  <c:v>2025</c:v>
                </c:pt>
                <c:pt idx="26">
                  <c:v>2026</c:v>
                </c:pt>
                <c:pt idx="27">
                  <c:v>2027</c:v>
                </c:pt>
                <c:pt idx="28">
                  <c:v>2028</c:v>
                </c:pt>
                <c:pt idx="29">
                  <c:v>2029</c:v>
                </c:pt>
                <c:pt idx="30">
                  <c:v>2030</c:v>
                </c:pt>
                <c:pt idx="31">
                  <c:v>2031</c:v>
                </c:pt>
                <c:pt idx="32">
                  <c:v>2032</c:v>
                </c:pt>
                <c:pt idx="33">
                  <c:v>2033</c:v>
                </c:pt>
                <c:pt idx="34">
                  <c:v>2034</c:v>
                </c:pt>
                <c:pt idx="35">
                  <c:v>2035</c:v>
                </c:pt>
                <c:pt idx="36">
                  <c:v>2036</c:v>
                </c:pt>
                <c:pt idx="37">
                  <c:v>2037</c:v>
                </c:pt>
                <c:pt idx="38">
                  <c:v>2038</c:v>
                </c:pt>
                <c:pt idx="39">
                  <c:v>2039</c:v>
                </c:pt>
                <c:pt idx="40">
                  <c:v>2040</c:v>
                </c:pt>
                <c:pt idx="41">
                  <c:v>2041</c:v>
                </c:pt>
                <c:pt idx="42">
                  <c:v>2042</c:v>
                </c:pt>
                <c:pt idx="43">
                  <c:v>2043</c:v>
                </c:pt>
                <c:pt idx="44">
                  <c:v>2044</c:v>
                </c:pt>
                <c:pt idx="45">
                  <c:v>2045</c:v>
                </c:pt>
                <c:pt idx="46">
                  <c:v>2046</c:v>
                </c:pt>
                <c:pt idx="47">
                  <c:v>2047</c:v>
                </c:pt>
                <c:pt idx="48">
                  <c:v>2048</c:v>
                </c:pt>
                <c:pt idx="49">
                  <c:v>2049</c:v>
                </c:pt>
                <c:pt idx="50">
                  <c:v>2050</c:v>
                </c:pt>
              </c:numCache>
            </c:numRef>
          </c:cat>
          <c:val>
            <c:numRef>
              <c:f>Sheet1!$C$2:$C$52</c:f>
              <c:numCache>
                <c:formatCode>General</c:formatCode>
                <c:ptCount val="51"/>
                <c:pt idx="0">
                  <c:v>7.7325730000000004</c:v>
                </c:pt>
                <c:pt idx="1">
                  <c:v>7.6697959999999998</c:v>
                </c:pt>
                <c:pt idx="2">
                  <c:v>7.6243190000000007</c:v>
                </c:pt>
                <c:pt idx="3">
                  <c:v>7.368506</c:v>
                </c:pt>
                <c:pt idx="4">
                  <c:v>7.2501229999999994</c:v>
                </c:pt>
                <c:pt idx="5">
                  <c:v>6.900817</c:v>
                </c:pt>
                <c:pt idx="6">
                  <c:v>6.8246419999999999</c:v>
                </c:pt>
                <c:pt idx="7">
                  <c:v>6.856897</c:v>
                </c:pt>
                <c:pt idx="8">
                  <c:v>6.7833379999999996</c:v>
                </c:pt>
                <c:pt idx="9">
                  <c:v>7.2666250000000003</c:v>
                </c:pt>
                <c:pt idx="10">
                  <c:v>7.5584229999999986</c:v>
                </c:pt>
                <c:pt idx="11">
                  <c:v>7.8833010000000003</c:v>
                </c:pt>
                <c:pt idx="12">
                  <c:v>8.9285259999999997</c:v>
                </c:pt>
                <c:pt idx="13">
                  <c:v>10.099755999999999</c:v>
                </c:pt>
                <c:pt idx="14">
                  <c:v>11.803903999999999</c:v>
                </c:pt>
                <c:pt idx="15">
                  <c:v>12.788819</c:v>
                </c:pt>
                <c:pt idx="16">
                  <c:v>12.360694000000001</c:v>
                </c:pt>
                <c:pt idx="17">
                  <c:v>13.154101000000001</c:v>
                </c:pt>
                <c:pt idx="18">
                  <c:v>15.333437999999999</c:v>
                </c:pt>
                <c:pt idx="19">
                  <c:v>17.07253</c:v>
                </c:pt>
                <c:pt idx="20">
                  <c:v>16.496078000000001</c:v>
                </c:pt>
                <c:pt idx="21">
                  <c:v>16.366672999999999</c:v>
                </c:pt>
                <c:pt idx="22">
                  <c:v>17.108021000000001</c:v>
                </c:pt>
                <c:pt idx="23">
                  <c:v>18.086686</c:v>
                </c:pt>
                <c:pt idx="24">
                  <c:v>18.604519</c:v>
                </c:pt>
                <c:pt idx="25">
                  <c:v>19.119040999999999</c:v>
                </c:pt>
                <c:pt idx="26">
                  <c:v>19.462174999999998</c:v>
                </c:pt>
                <c:pt idx="27">
                  <c:v>19.597066999999999</c:v>
                </c:pt>
                <c:pt idx="28">
                  <c:v>19.700185999999999</c:v>
                </c:pt>
                <c:pt idx="29">
                  <c:v>19.761534000000001</c:v>
                </c:pt>
                <c:pt idx="30">
                  <c:v>19.89425</c:v>
                </c:pt>
                <c:pt idx="31">
                  <c:v>19.951262</c:v>
                </c:pt>
                <c:pt idx="32">
                  <c:v>19.897428000000001</c:v>
                </c:pt>
                <c:pt idx="33">
                  <c:v>19.996009000000001</c:v>
                </c:pt>
                <c:pt idx="34">
                  <c:v>20.044840000000001</c:v>
                </c:pt>
                <c:pt idx="35">
                  <c:v>19.919028999999998</c:v>
                </c:pt>
                <c:pt idx="36">
                  <c:v>19.694925000000001</c:v>
                </c:pt>
                <c:pt idx="37">
                  <c:v>19.577908000000001</c:v>
                </c:pt>
                <c:pt idx="38">
                  <c:v>19.473134999999999</c:v>
                </c:pt>
                <c:pt idx="39">
                  <c:v>19.427854</c:v>
                </c:pt>
                <c:pt idx="40">
                  <c:v>19.325704999999999</c:v>
                </c:pt>
                <c:pt idx="41">
                  <c:v>19.257270999999999</c:v>
                </c:pt>
                <c:pt idx="42">
                  <c:v>19.320467000000001</c:v>
                </c:pt>
                <c:pt idx="43">
                  <c:v>19.537486000000001</c:v>
                </c:pt>
                <c:pt idx="44">
                  <c:v>19.617327</c:v>
                </c:pt>
                <c:pt idx="45">
                  <c:v>19.493796</c:v>
                </c:pt>
                <c:pt idx="46">
                  <c:v>19.499022</c:v>
                </c:pt>
                <c:pt idx="47">
                  <c:v>19.515567999999998</c:v>
                </c:pt>
                <c:pt idx="48">
                  <c:v>19.446975999999999</c:v>
                </c:pt>
                <c:pt idx="49">
                  <c:v>19.399823999999999</c:v>
                </c:pt>
                <c:pt idx="50">
                  <c:v>19.134746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845322592"/>
        <c:axId val="1845323136"/>
        <c:extLst>
          <c:ext xmlns:c15="http://schemas.microsoft.com/office/drawing/2012/chart" uri="{02D57815-91ED-43cb-92C2-25804820EDAC}">
            <c15:filteredLineSeries>
              <c15:ser>
                <c:idx val="1"/>
                <c:order val="0"/>
                <c:tx>
                  <c:strRef>
                    <c:extLst>
                      <c:ext uri="{02D57815-91ED-43cb-92C2-25804820EDAC}">
                        <c15:formulaRef>
                          <c15:sqref>Sheet1!$B$1</c15:sqref>
                        </c15:formulaRef>
                      </c:ext>
                    </c:extLst>
                    <c:strCache>
                      <c:ptCount val="1"/>
                      <c:pt idx="0">
                        <c:v>High Oil 
and Gas 
Resource 
and 
Technology
</c:v>
                      </c:pt>
                    </c:strCache>
                  </c:strRef>
                </c:tx>
                <c:spPr>
                  <a:ln w="22225" cap="rnd">
                    <a:solidFill>
                      <a:srgbClr val="A33340">
                        <a:lumMod val="40000"/>
                        <a:lumOff val="60000"/>
                      </a:srgbClr>
                    </a:solidFill>
                    <a:round/>
                  </a:ln>
                  <a:effectLst/>
                </c:spPr>
                <c:marker>
                  <c:symbol val="none"/>
                </c:marker>
                <c:cat>
                  <c:numRef>
                    <c:extLst>
                      <c:ext uri="{02D57815-91ED-43cb-92C2-25804820EDAC}">
                        <c15:formulaRef>
                          <c15:sqref>Sheet1!$A$2:$A$52</c15:sqref>
                        </c15:formulaRef>
                      </c:ext>
                    </c:extLst>
                    <c:numCache>
                      <c:formatCode>General</c:formatCode>
                      <c:ptCount val="51"/>
                      <c:pt idx="0">
                        <c:v>2000</c:v>
                      </c:pt>
                      <c:pt idx="1">
                        <c:v>2001</c:v>
                      </c:pt>
                      <c:pt idx="2">
                        <c:v>2002</c:v>
                      </c:pt>
                      <c:pt idx="3">
                        <c:v>2003</c:v>
                      </c:pt>
                      <c:pt idx="4">
                        <c:v>2004</c:v>
                      </c:pt>
                      <c:pt idx="5">
                        <c:v>2005</c:v>
                      </c:pt>
                      <c:pt idx="6">
                        <c:v>2006</c:v>
                      </c:pt>
                      <c:pt idx="7">
                        <c:v>2007</c:v>
                      </c:pt>
                      <c:pt idx="8">
                        <c:v>2008</c:v>
                      </c:pt>
                      <c:pt idx="9">
                        <c:v>2009</c:v>
                      </c:pt>
                      <c:pt idx="10">
                        <c:v>2010</c:v>
                      </c:pt>
                      <c:pt idx="11">
                        <c:v>2011</c:v>
                      </c:pt>
                      <c:pt idx="12">
                        <c:v>2012</c:v>
                      </c:pt>
                      <c:pt idx="13">
                        <c:v>2013</c:v>
                      </c:pt>
                      <c:pt idx="14">
                        <c:v>2014</c:v>
                      </c:pt>
                      <c:pt idx="15">
                        <c:v>2015</c:v>
                      </c:pt>
                      <c:pt idx="16">
                        <c:v>2016</c:v>
                      </c:pt>
                      <c:pt idx="17">
                        <c:v>2017</c:v>
                      </c:pt>
                      <c:pt idx="18">
                        <c:v>2018</c:v>
                      </c:pt>
                      <c:pt idx="19">
                        <c:v>2019</c:v>
                      </c:pt>
                      <c:pt idx="20">
                        <c:v>2020</c:v>
                      </c:pt>
                      <c:pt idx="21">
                        <c:v>2021</c:v>
                      </c:pt>
                      <c:pt idx="22">
                        <c:v>2022</c:v>
                      </c:pt>
                      <c:pt idx="23">
                        <c:v>2023</c:v>
                      </c:pt>
                      <c:pt idx="24">
                        <c:v>2024</c:v>
                      </c:pt>
                      <c:pt idx="25">
                        <c:v>2025</c:v>
                      </c:pt>
                      <c:pt idx="26">
                        <c:v>2026</c:v>
                      </c:pt>
                      <c:pt idx="27">
                        <c:v>2027</c:v>
                      </c:pt>
                      <c:pt idx="28">
                        <c:v>2028</c:v>
                      </c:pt>
                      <c:pt idx="29">
                        <c:v>2029</c:v>
                      </c:pt>
                      <c:pt idx="30">
                        <c:v>2030</c:v>
                      </c:pt>
                      <c:pt idx="31">
                        <c:v>2031</c:v>
                      </c:pt>
                      <c:pt idx="32">
                        <c:v>2032</c:v>
                      </c:pt>
                      <c:pt idx="33">
                        <c:v>2033</c:v>
                      </c:pt>
                      <c:pt idx="34">
                        <c:v>2034</c:v>
                      </c:pt>
                      <c:pt idx="35">
                        <c:v>2035</c:v>
                      </c:pt>
                      <c:pt idx="36">
                        <c:v>2036</c:v>
                      </c:pt>
                      <c:pt idx="37">
                        <c:v>2037</c:v>
                      </c:pt>
                      <c:pt idx="38">
                        <c:v>2038</c:v>
                      </c:pt>
                      <c:pt idx="39">
                        <c:v>2039</c:v>
                      </c:pt>
                      <c:pt idx="40">
                        <c:v>2040</c:v>
                      </c:pt>
                      <c:pt idx="41">
                        <c:v>2041</c:v>
                      </c:pt>
                      <c:pt idx="42">
                        <c:v>2042</c:v>
                      </c:pt>
                      <c:pt idx="43">
                        <c:v>2043</c:v>
                      </c:pt>
                      <c:pt idx="44">
                        <c:v>2044</c:v>
                      </c:pt>
                      <c:pt idx="45">
                        <c:v>2045</c:v>
                      </c:pt>
                      <c:pt idx="46">
                        <c:v>2046</c:v>
                      </c:pt>
                      <c:pt idx="47">
                        <c:v>2047</c:v>
                      </c:pt>
                      <c:pt idx="48">
                        <c:v>2048</c:v>
                      </c:pt>
                      <c:pt idx="49">
                        <c:v>2049</c:v>
                      </c:pt>
                      <c:pt idx="50">
                        <c:v>2050</c:v>
                      </c:pt>
                    </c:numCache>
                  </c:numRef>
                </c:cat>
                <c:val>
                  <c:numRef>
                    <c:extLst>
                      <c:ext uri="{02D57815-91ED-43cb-92C2-25804820EDAC}">
                        <c15:formulaRef>
                          <c15:sqref>Sheet1!$B$2:$B$52</c15:sqref>
                        </c15:formulaRef>
                      </c:ext>
                    </c:extLst>
                    <c:numCache>
                      <c:formatCode>General</c:formatCode>
                      <c:ptCount val="51"/>
                      <c:pt idx="0">
                        <c:v>7.7325730000000004</c:v>
                      </c:pt>
                      <c:pt idx="1">
                        <c:v>7.6697959999999998</c:v>
                      </c:pt>
                      <c:pt idx="2">
                        <c:v>7.6243190000000007</c:v>
                      </c:pt>
                      <c:pt idx="3">
                        <c:v>7.368506</c:v>
                      </c:pt>
                      <c:pt idx="4">
                        <c:v>7.2501229999999994</c:v>
                      </c:pt>
                      <c:pt idx="5">
                        <c:v>6.900817</c:v>
                      </c:pt>
                      <c:pt idx="6">
                        <c:v>6.8246419999999999</c:v>
                      </c:pt>
                      <c:pt idx="7">
                        <c:v>6.856897</c:v>
                      </c:pt>
                      <c:pt idx="8">
                        <c:v>6.7833379999999996</c:v>
                      </c:pt>
                      <c:pt idx="9">
                        <c:v>7.2666250000000003</c:v>
                      </c:pt>
                      <c:pt idx="10">
                        <c:v>7.5584229999999986</c:v>
                      </c:pt>
                      <c:pt idx="11">
                        <c:v>7.8833010000000003</c:v>
                      </c:pt>
                      <c:pt idx="12">
                        <c:v>8.9285259999999997</c:v>
                      </c:pt>
                      <c:pt idx="13">
                        <c:v>10.099755999999999</c:v>
                      </c:pt>
                      <c:pt idx="14">
                        <c:v>11.803903999999999</c:v>
                      </c:pt>
                      <c:pt idx="15">
                        <c:v>12.788819</c:v>
                      </c:pt>
                      <c:pt idx="16">
                        <c:v>12.360694000000001</c:v>
                      </c:pt>
                      <c:pt idx="17">
                        <c:v>13.154101000000001</c:v>
                      </c:pt>
                      <c:pt idx="18">
                        <c:v>15.333437999999999</c:v>
                      </c:pt>
                      <c:pt idx="19">
                        <c:v>17.07253</c:v>
                      </c:pt>
                      <c:pt idx="20">
                        <c:v>16.496078000000001</c:v>
                      </c:pt>
                      <c:pt idx="21">
                        <c:v>16.679500000000001</c:v>
                      </c:pt>
                      <c:pt idx="22">
                        <c:v>17.571874999999999</c:v>
                      </c:pt>
                      <c:pt idx="23">
                        <c:v>19.888407999999998</c:v>
                      </c:pt>
                      <c:pt idx="24">
                        <c:v>21.542418999999999</c:v>
                      </c:pt>
                      <c:pt idx="25">
                        <c:v>22.790483999999999</c:v>
                      </c:pt>
                      <c:pt idx="26">
                        <c:v>23.668993</c:v>
                      </c:pt>
                      <c:pt idx="27">
                        <c:v>24.178433999999999</c:v>
                      </c:pt>
                      <c:pt idx="28">
                        <c:v>24.599910999999999</c:v>
                      </c:pt>
                      <c:pt idx="29">
                        <c:v>24.845901000000001</c:v>
                      </c:pt>
                      <c:pt idx="30">
                        <c:v>25.051575</c:v>
                      </c:pt>
                      <c:pt idx="31">
                        <c:v>25.283128000000001</c:v>
                      </c:pt>
                      <c:pt idx="32">
                        <c:v>25.553004000000001</c:v>
                      </c:pt>
                      <c:pt idx="33">
                        <c:v>25.634740000000001</c:v>
                      </c:pt>
                      <c:pt idx="34">
                        <c:v>25.865138999999999</c:v>
                      </c:pt>
                      <c:pt idx="35">
                        <c:v>26.085318000000001</c:v>
                      </c:pt>
                      <c:pt idx="36">
                        <c:v>26.196463999999999</c:v>
                      </c:pt>
                      <c:pt idx="37">
                        <c:v>26.306892000000001</c:v>
                      </c:pt>
                      <c:pt idx="38">
                        <c:v>26.232173</c:v>
                      </c:pt>
                      <c:pt idx="39">
                        <c:v>26.329097999999998</c:v>
                      </c:pt>
                      <c:pt idx="40">
                        <c:v>26.442981</c:v>
                      </c:pt>
                      <c:pt idx="41">
                        <c:v>26.519010999999999</c:v>
                      </c:pt>
                      <c:pt idx="42">
                        <c:v>26.588198999999999</c:v>
                      </c:pt>
                      <c:pt idx="43">
                        <c:v>26.733083000000001</c:v>
                      </c:pt>
                      <c:pt idx="44">
                        <c:v>26.737141000000001</c:v>
                      </c:pt>
                      <c:pt idx="45">
                        <c:v>26.886804000000001</c:v>
                      </c:pt>
                      <c:pt idx="46">
                        <c:v>26.765906000000001</c:v>
                      </c:pt>
                      <c:pt idx="47">
                        <c:v>26.704077000000002</c:v>
                      </c:pt>
                      <c:pt idx="48">
                        <c:v>26.623313</c:v>
                      </c:pt>
                      <c:pt idx="49">
                        <c:v>26.414255000000001</c:v>
                      </c:pt>
                      <c:pt idx="50">
                        <c:v>26.157125000000001</c:v>
                      </c:pt>
                    </c:numCache>
                  </c:numRef>
                </c:val>
                <c:smooth val="0"/>
              </c15:ser>
            </c15:filteredLineSeries>
            <c15:filteredLineSeries>
              <c15:ser>
                <c:idx val="2"/>
                <c:order val="1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Sheet1!$C$1</c15:sqref>
                        </c15:formulaRef>
                      </c:ext>
                    </c:extLst>
                    <c:strCache>
                      <c:ptCount val="1"/>
                      <c:pt idx="0">
                        <c:v>Reference</c:v>
                      </c:pt>
                    </c:strCache>
                  </c:strRef>
                </c:tx>
                <c:spPr>
                  <a:ln w="22225" cap="rnd">
                    <a:solidFill>
                      <a:srgbClr val="A33340">
                        <a:lumMod val="75000"/>
                      </a:srgbClr>
                    </a:solidFill>
                    <a:round/>
                  </a:ln>
                  <a:effectLst/>
                </c:spPr>
                <c:marker>
                  <c:symbol val="none"/>
                </c:marker>
                <c:cat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Sheet1!$A$2:$A$52</c15:sqref>
                        </c15:formulaRef>
                      </c:ext>
                    </c:extLst>
                    <c:numCache>
                      <c:formatCode>General</c:formatCode>
                      <c:ptCount val="51"/>
                      <c:pt idx="0">
                        <c:v>2000</c:v>
                      </c:pt>
                      <c:pt idx="1">
                        <c:v>2001</c:v>
                      </c:pt>
                      <c:pt idx="2">
                        <c:v>2002</c:v>
                      </c:pt>
                      <c:pt idx="3">
                        <c:v>2003</c:v>
                      </c:pt>
                      <c:pt idx="4">
                        <c:v>2004</c:v>
                      </c:pt>
                      <c:pt idx="5">
                        <c:v>2005</c:v>
                      </c:pt>
                      <c:pt idx="6">
                        <c:v>2006</c:v>
                      </c:pt>
                      <c:pt idx="7">
                        <c:v>2007</c:v>
                      </c:pt>
                      <c:pt idx="8">
                        <c:v>2008</c:v>
                      </c:pt>
                      <c:pt idx="9">
                        <c:v>2009</c:v>
                      </c:pt>
                      <c:pt idx="10">
                        <c:v>2010</c:v>
                      </c:pt>
                      <c:pt idx="11">
                        <c:v>2011</c:v>
                      </c:pt>
                      <c:pt idx="12">
                        <c:v>2012</c:v>
                      </c:pt>
                      <c:pt idx="13">
                        <c:v>2013</c:v>
                      </c:pt>
                      <c:pt idx="14">
                        <c:v>2014</c:v>
                      </c:pt>
                      <c:pt idx="15">
                        <c:v>2015</c:v>
                      </c:pt>
                      <c:pt idx="16">
                        <c:v>2016</c:v>
                      </c:pt>
                      <c:pt idx="17">
                        <c:v>2017</c:v>
                      </c:pt>
                      <c:pt idx="18">
                        <c:v>2018</c:v>
                      </c:pt>
                      <c:pt idx="19">
                        <c:v>2019</c:v>
                      </c:pt>
                      <c:pt idx="20">
                        <c:v>2020</c:v>
                      </c:pt>
                      <c:pt idx="21">
                        <c:v>2021</c:v>
                      </c:pt>
                      <c:pt idx="22">
                        <c:v>2022</c:v>
                      </c:pt>
                      <c:pt idx="23">
                        <c:v>2023</c:v>
                      </c:pt>
                      <c:pt idx="24">
                        <c:v>2024</c:v>
                      </c:pt>
                      <c:pt idx="25">
                        <c:v>2025</c:v>
                      </c:pt>
                      <c:pt idx="26">
                        <c:v>2026</c:v>
                      </c:pt>
                      <c:pt idx="27">
                        <c:v>2027</c:v>
                      </c:pt>
                      <c:pt idx="28">
                        <c:v>2028</c:v>
                      </c:pt>
                      <c:pt idx="29">
                        <c:v>2029</c:v>
                      </c:pt>
                      <c:pt idx="30">
                        <c:v>2030</c:v>
                      </c:pt>
                      <c:pt idx="31">
                        <c:v>2031</c:v>
                      </c:pt>
                      <c:pt idx="32">
                        <c:v>2032</c:v>
                      </c:pt>
                      <c:pt idx="33">
                        <c:v>2033</c:v>
                      </c:pt>
                      <c:pt idx="34">
                        <c:v>2034</c:v>
                      </c:pt>
                      <c:pt idx="35">
                        <c:v>2035</c:v>
                      </c:pt>
                      <c:pt idx="36">
                        <c:v>2036</c:v>
                      </c:pt>
                      <c:pt idx="37">
                        <c:v>2037</c:v>
                      </c:pt>
                      <c:pt idx="38">
                        <c:v>2038</c:v>
                      </c:pt>
                      <c:pt idx="39">
                        <c:v>2039</c:v>
                      </c:pt>
                      <c:pt idx="40">
                        <c:v>2040</c:v>
                      </c:pt>
                      <c:pt idx="41">
                        <c:v>2041</c:v>
                      </c:pt>
                      <c:pt idx="42">
                        <c:v>2042</c:v>
                      </c:pt>
                      <c:pt idx="43">
                        <c:v>2043</c:v>
                      </c:pt>
                      <c:pt idx="44">
                        <c:v>2044</c:v>
                      </c:pt>
                      <c:pt idx="45">
                        <c:v>2045</c:v>
                      </c:pt>
                      <c:pt idx="46">
                        <c:v>2046</c:v>
                      </c:pt>
                      <c:pt idx="47">
                        <c:v>2047</c:v>
                      </c:pt>
                      <c:pt idx="48">
                        <c:v>2048</c:v>
                      </c:pt>
                      <c:pt idx="49">
                        <c:v>2049</c:v>
                      </c:pt>
                      <c:pt idx="50">
                        <c:v>2050</c:v>
                      </c:pt>
                    </c:numCache>
                  </c:num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Sheet1!$C$2:$C$52</c15:sqref>
                        </c15:formulaRef>
                      </c:ext>
                    </c:extLst>
                    <c:numCache>
                      <c:formatCode>General</c:formatCode>
                      <c:ptCount val="51"/>
                      <c:pt idx="0">
                        <c:v>7.7325730000000004</c:v>
                      </c:pt>
                      <c:pt idx="1">
                        <c:v>7.6697959999999998</c:v>
                      </c:pt>
                      <c:pt idx="2">
                        <c:v>7.6243190000000007</c:v>
                      </c:pt>
                      <c:pt idx="3">
                        <c:v>7.368506</c:v>
                      </c:pt>
                      <c:pt idx="4">
                        <c:v>7.2501229999999994</c:v>
                      </c:pt>
                      <c:pt idx="5">
                        <c:v>6.900817</c:v>
                      </c:pt>
                      <c:pt idx="6">
                        <c:v>6.8246419999999999</c:v>
                      </c:pt>
                      <c:pt idx="7">
                        <c:v>6.856897</c:v>
                      </c:pt>
                      <c:pt idx="8">
                        <c:v>6.7833379999999996</c:v>
                      </c:pt>
                      <c:pt idx="9">
                        <c:v>7.2666250000000003</c:v>
                      </c:pt>
                      <c:pt idx="10">
                        <c:v>7.5584229999999986</c:v>
                      </c:pt>
                      <c:pt idx="11">
                        <c:v>7.8833010000000003</c:v>
                      </c:pt>
                      <c:pt idx="12">
                        <c:v>8.9285259999999997</c:v>
                      </c:pt>
                      <c:pt idx="13">
                        <c:v>10.099755999999999</c:v>
                      </c:pt>
                      <c:pt idx="14">
                        <c:v>11.803903999999999</c:v>
                      </c:pt>
                      <c:pt idx="15">
                        <c:v>12.788819</c:v>
                      </c:pt>
                      <c:pt idx="16">
                        <c:v>12.360694000000001</c:v>
                      </c:pt>
                      <c:pt idx="17">
                        <c:v>13.154101000000001</c:v>
                      </c:pt>
                      <c:pt idx="18">
                        <c:v>15.333437999999999</c:v>
                      </c:pt>
                      <c:pt idx="19">
                        <c:v>17.07253</c:v>
                      </c:pt>
                      <c:pt idx="20">
                        <c:v>16.496078000000001</c:v>
                      </c:pt>
                      <c:pt idx="21">
                        <c:v>16.366672999999999</c:v>
                      </c:pt>
                      <c:pt idx="22">
                        <c:v>17.108021000000001</c:v>
                      </c:pt>
                      <c:pt idx="23">
                        <c:v>18.086686</c:v>
                      </c:pt>
                      <c:pt idx="24">
                        <c:v>18.604519</c:v>
                      </c:pt>
                      <c:pt idx="25">
                        <c:v>19.119040999999999</c:v>
                      </c:pt>
                      <c:pt idx="26">
                        <c:v>19.462174999999998</c:v>
                      </c:pt>
                      <c:pt idx="27">
                        <c:v>19.597066999999999</c:v>
                      </c:pt>
                      <c:pt idx="28">
                        <c:v>19.700185999999999</c:v>
                      </c:pt>
                      <c:pt idx="29">
                        <c:v>19.761534000000001</c:v>
                      </c:pt>
                      <c:pt idx="30">
                        <c:v>19.89425</c:v>
                      </c:pt>
                      <c:pt idx="31">
                        <c:v>19.951262</c:v>
                      </c:pt>
                      <c:pt idx="32">
                        <c:v>19.897428000000001</c:v>
                      </c:pt>
                      <c:pt idx="33">
                        <c:v>19.996009000000001</c:v>
                      </c:pt>
                      <c:pt idx="34">
                        <c:v>20.044840000000001</c:v>
                      </c:pt>
                      <c:pt idx="35">
                        <c:v>19.919028999999998</c:v>
                      </c:pt>
                      <c:pt idx="36">
                        <c:v>19.694925000000001</c:v>
                      </c:pt>
                      <c:pt idx="37">
                        <c:v>19.577908000000001</c:v>
                      </c:pt>
                      <c:pt idx="38">
                        <c:v>19.473134999999999</c:v>
                      </c:pt>
                      <c:pt idx="39">
                        <c:v>19.427854</c:v>
                      </c:pt>
                      <c:pt idx="40">
                        <c:v>19.325704999999999</c:v>
                      </c:pt>
                      <c:pt idx="41">
                        <c:v>19.257270999999999</c:v>
                      </c:pt>
                      <c:pt idx="42">
                        <c:v>19.320467000000001</c:v>
                      </c:pt>
                      <c:pt idx="43">
                        <c:v>19.537486000000001</c:v>
                      </c:pt>
                      <c:pt idx="44">
                        <c:v>19.617327</c:v>
                      </c:pt>
                      <c:pt idx="45">
                        <c:v>19.493796</c:v>
                      </c:pt>
                      <c:pt idx="46">
                        <c:v>19.499022</c:v>
                      </c:pt>
                      <c:pt idx="47">
                        <c:v>19.515567999999998</c:v>
                      </c:pt>
                      <c:pt idx="48">
                        <c:v>19.446975999999999</c:v>
                      </c:pt>
                      <c:pt idx="49">
                        <c:v>19.399823999999999</c:v>
                      </c:pt>
                      <c:pt idx="50">
                        <c:v>19.134746</c:v>
                      </c:pt>
                    </c:numCache>
                  </c:numRef>
                </c:val>
                <c:smooth val="0"/>
              </c15:ser>
            </c15:filteredLineSeries>
            <c15:filteredLineSeries>
              <c15:ser>
                <c:idx val="3"/>
                <c:order val="2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Sheet1!$D$1</c15:sqref>
                        </c15:formulaRef>
                      </c:ext>
                    </c:extLst>
                    <c:strCache>
                      <c:ptCount val="1"/>
                      <c:pt idx="0">
                        <c:v>Low Oil 
and Gas 
Resource 
and 
Technology
</c:v>
                      </c:pt>
                    </c:strCache>
                  </c:strRef>
                </c:tx>
                <c:spPr>
                  <a:ln w="22225" cap="rnd">
                    <a:solidFill>
                      <a:srgbClr val="0096D7">
                        <a:lumMod val="40000"/>
                        <a:lumOff val="60000"/>
                      </a:srgbClr>
                    </a:solidFill>
                    <a:round/>
                  </a:ln>
                  <a:effectLst/>
                </c:spPr>
                <c:marker>
                  <c:symbol val="none"/>
                </c:marker>
                <c:cat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Sheet1!$A$2:$A$52</c15:sqref>
                        </c15:formulaRef>
                      </c:ext>
                    </c:extLst>
                    <c:numCache>
                      <c:formatCode>General</c:formatCode>
                      <c:ptCount val="51"/>
                      <c:pt idx="0">
                        <c:v>2000</c:v>
                      </c:pt>
                      <c:pt idx="1">
                        <c:v>2001</c:v>
                      </c:pt>
                      <c:pt idx="2">
                        <c:v>2002</c:v>
                      </c:pt>
                      <c:pt idx="3">
                        <c:v>2003</c:v>
                      </c:pt>
                      <c:pt idx="4">
                        <c:v>2004</c:v>
                      </c:pt>
                      <c:pt idx="5">
                        <c:v>2005</c:v>
                      </c:pt>
                      <c:pt idx="6">
                        <c:v>2006</c:v>
                      </c:pt>
                      <c:pt idx="7">
                        <c:v>2007</c:v>
                      </c:pt>
                      <c:pt idx="8">
                        <c:v>2008</c:v>
                      </c:pt>
                      <c:pt idx="9">
                        <c:v>2009</c:v>
                      </c:pt>
                      <c:pt idx="10">
                        <c:v>2010</c:v>
                      </c:pt>
                      <c:pt idx="11">
                        <c:v>2011</c:v>
                      </c:pt>
                      <c:pt idx="12">
                        <c:v>2012</c:v>
                      </c:pt>
                      <c:pt idx="13">
                        <c:v>2013</c:v>
                      </c:pt>
                      <c:pt idx="14">
                        <c:v>2014</c:v>
                      </c:pt>
                      <c:pt idx="15">
                        <c:v>2015</c:v>
                      </c:pt>
                      <c:pt idx="16">
                        <c:v>2016</c:v>
                      </c:pt>
                      <c:pt idx="17">
                        <c:v>2017</c:v>
                      </c:pt>
                      <c:pt idx="18">
                        <c:v>2018</c:v>
                      </c:pt>
                      <c:pt idx="19">
                        <c:v>2019</c:v>
                      </c:pt>
                      <c:pt idx="20">
                        <c:v>2020</c:v>
                      </c:pt>
                      <c:pt idx="21">
                        <c:v>2021</c:v>
                      </c:pt>
                      <c:pt idx="22">
                        <c:v>2022</c:v>
                      </c:pt>
                      <c:pt idx="23">
                        <c:v>2023</c:v>
                      </c:pt>
                      <c:pt idx="24">
                        <c:v>2024</c:v>
                      </c:pt>
                      <c:pt idx="25">
                        <c:v>2025</c:v>
                      </c:pt>
                      <c:pt idx="26">
                        <c:v>2026</c:v>
                      </c:pt>
                      <c:pt idx="27">
                        <c:v>2027</c:v>
                      </c:pt>
                      <c:pt idx="28">
                        <c:v>2028</c:v>
                      </c:pt>
                      <c:pt idx="29">
                        <c:v>2029</c:v>
                      </c:pt>
                      <c:pt idx="30">
                        <c:v>2030</c:v>
                      </c:pt>
                      <c:pt idx="31">
                        <c:v>2031</c:v>
                      </c:pt>
                      <c:pt idx="32">
                        <c:v>2032</c:v>
                      </c:pt>
                      <c:pt idx="33">
                        <c:v>2033</c:v>
                      </c:pt>
                      <c:pt idx="34">
                        <c:v>2034</c:v>
                      </c:pt>
                      <c:pt idx="35">
                        <c:v>2035</c:v>
                      </c:pt>
                      <c:pt idx="36">
                        <c:v>2036</c:v>
                      </c:pt>
                      <c:pt idx="37">
                        <c:v>2037</c:v>
                      </c:pt>
                      <c:pt idx="38">
                        <c:v>2038</c:v>
                      </c:pt>
                      <c:pt idx="39">
                        <c:v>2039</c:v>
                      </c:pt>
                      <c:pt idx="40">
                        <c:v>2040</c:v>
                      </c:pt>
                      <c:pt idx="41">
                        <c:v>2041</c:v>
                      </c:pt>
                      <c:pt idx="42">
                        <c:v>2042</c:v>
                      </c:pt>
                      <c:pt idx="43">
                        <c:v>2043</c:v>
                      </c:pt>
                      <c:pt idx="44">
                        <c:v>2044</c:v>
                      </c:pt>
                      <c:pt idx="45">
                        <c:v>2045</c:v>
                      </c:pt>
                      <c:pt idx="46">
                        <c:v>2046</c:v>
                      </c:pt>
                      <c:pt idx="47">
                        <c:v>2047</c:v>
                      </c:pt>
                      <c:pt idx="48">
                        <c:v>2048</c:v>
                      </c:pt>
                      <c:pt idx="49">
                        <c:v>2049</c:v>
                      </c:pt>
                      <c:pt idx="50">
                        <c:v>2050</c:v>
                      </c:pt>
                    </c:numCache>
                  </c:num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Sheet1!$D$2:$D$52</c15:sqref>
                        </c15:formulaRef>
                      </c:ext>
                    </c:extLst>
                    <c:numCache>
                      <c:formatCode>General</c:formatCode>
                      <c:ptCount val="51"/>
                      <c:pt idx="0">
                        <c:v>7.7325730000000004</c:v>
                      </c:pt>
                      <c:pt idx="1">
                        <c:v>7.6697959999999998</c:v>
                      </c:pt>
                      <c:pt idx="2">
                        <c:v>7.6243190000000007</c:v>
                      </c:pt>
                      <c:pt idx="3">
                        <c:v>7.368506</c:v>
                      </c:pt>
                      <c:pt idx="4">
                        <c:v>7.2501229999999994</c:v>
                      </c:pt>
                      <c:pt idx="5">
                        <c:v>6.900817</c:v>
                      </c:pt>
                      <c:pt idx="6">
                        <c:v>6.8246419999999999</c:v>
                      </c:pt>
                      <c:pt idx="7">
                        <c:v>6.856897</c:v>
                      </c:pt>
                      <c:pt idx="8">
                        <c:v>6.7833379999999996</c:v>
                      </c:pt>
                      <c:pt idx="9">
                        <c:v>7.2666250000000003</c:v>
                      </c:pt>
                      <c:pt idx="10">
                        <c:v>7.5584229999999986</c:v>
                      </c:pt>
                      <c:pt idx="11">
                        <c:v>7.8833010000000003</c:v>
                      </c:pt>
                      <c:pt idx="12">
                        <c:v>8.9285259999999997</c:v>
                      </c:pt>
                      <c:pt idx="13">
                        <c:v>10.099755999999999</c:v>
                      </c:pt>
                      <c:pt idx="14">
                        <c:v>11.803903999999999</c:v>
                      </c:pt>
                      <c:pt idx="15">
                        <c:v>12.788819</c:v>
                      </c:pt>
                      <c:pt idx="16">
                        <c:v>12.360694000000001</c:v>
                      </c:pt>
                      <c:pt idx="17">
                        <c:v>13.154101000000001</c:v>
                      </c:pt>
                      <c:pt idx="18">
                        <c:v>15.333437999999999</c:v>
                      </c:pt>
                      <c:pt idx="19">
                        <c:v>17.07253</c:v>
                      </c:pt>
                      <c:pt idx="20">
                        <c:v>16.496075999999999</c:v>
                      </c:pt>
                      <c:pt idx="21">
                        <c:v>15.986685</c:v>
                      </c:pt>
                      <c:pt idx="22">
                        <c:v>16.057207999999999</c:v>
                      </c:pt>
                      <c:pt idx="23">
                        <c:v>16.234933000000002</c:v>
                      </c:pt>
                      <c:pt idx="24">
                        <c:v>16.201927999999999</c:v>
                      </c:pt>
                      <c:pt idx="25">
                        <c:v>16.325178999999999</c:v>
                      </c:pt>
                      <c:pt idx="26">
                        <c:v>16.385269000000001</c:v>
                      </c:pt>
                      <c:pt idx="27">
                        <c:v>16.177136999999998</c:v>
                      </c:pt>
                      <c:pt idx="28">
                        <c:v>15.959861</c:v>
                      </c:pt>
                      <c:pt idx="29">
                        <c:v>15.660295</c:v>
                      </c:pt>
                      <c:pt idx="30">
                        <c:v>15.386493</c:v>
                      </c:pt>
                      <c:pt idx="31">
                        <c:v>15.104962</c:v>
                      </c:pt>
                      <c:pt idx="32">
                        <c:v>14.708793999999999</c:v>
                      </c:pt>
                      <c:pt idx="33">
                        <c:v>14.357276000000001</c:v>
                      </c:pt>
                      <c:pt idx="34">
                        <c:v>14.041520999999999</c:v>
                      </c:pt>
                      <c:pt idx="35">
                        <c:v>13.969238000000001</c:v>
                      </c:pt>
                      <c:pt idx="36">
                        <c:v>13.837978</c:v>
                      </c:pt>
                      <c:pt idx="37">
                        <c:v>13.710630999999999</c:v>
                      </c:pt>
                      <c:pt idx="38">
                        <c:v>13.514671</c:v>
                      </c:pt>
                      <c:pt idx="39">
                        <c:v>13.402278000000001</c:v>
                      </c:pt>
                      <c:pt idx="40">
                        <c:v>13.385014999999999</c:v>
                      </c:pt>
                      <c:pt idx="41">
                        <c:v>13.520376000000001</c:v>
                      </c:pt>
                      <c:pt idx="42">
                        <c:v>13.566359</c:v>
                      </c:pt>
                      <c:pt idx="43">
                        <c:v>13.415331999999999</c:v>
                      </c:pt>
                      <c:pt idx="44">
                        <c:v>13.394107999999999</c:v>
                      </c:pt>
                      <c:pt idx="45">
                        <c:v>13.231653</c:v>
                      </c:pt>
                      <c:pt idx="46">
                        <c:v>13.201763</c:v>
                      </c:pt>
                      <c:pt idx="47">
                        <c:v>13.134662000000001</c:v>
                      </c:pt>
                      <c:pt idx="48">
                        <c:v>13.098017</c:v>
                      </c:pt>
                      <c:pt idx="49">
                        <c:v>13.041024</c:v>
                      </c:pt>
                      <c:pt idx="50">
                        <c:v>12.943657999999999</c:v>
                      </c:pt>
                    </c:numCache>
                  </c:numRef>
                </c:val>
                <c:smooth val="0"/>
              </c15:ser>
            </c15:filteredLineSeries>
            <c15:filteredLineSeries>
              <c15:ser>
                <c:idx val="4"/>
                <c:order val="3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Sheet1!$E$1</c15:sqref>
                        </c15:formulaRef>
                      </c:ext>
                    </c:extLst>
                    <c:strCache>
                      <c:ptCount val="1"/>
                      <c:pt idx="0">
                        <c:v>Reference Case crude only</c:v>
                      </c:pt>
                    </c:strCache>
                  </c:strRef>
                </c:tx>
                <c:spPr>
                  <a:ln w="22225" cap="rnd">
                    <a:solidFill>
                      <a:srgbClr val="0096D7">
                        <a:lumMod val="75000"/>
                      </a:srgbClr>
                    </a:solidFill>
                    <a:round/>
                  </a:ln>
                  <a:effectLst/>
                </c:spPr>
                <c:marker>
                  <c:symbol val="none"/>
                </c:marker>
                <c:cat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Sheet1!$A$2:$A$52</c15:sqref>
                        </c15:formulaRef>
                      </c:ext>
                    </c:extLst>
                    <c:numCache>
                      <c:formatCode>General</c:formatCode>
                      <c:ptCount val="51"/>
                      <c:pt idx="0">
                        <c:v>2000</c:v>
                      </c:pt>
                      <c:pt idx="1">
                        <c:v>2001</c:v>
                      </c:pt>
                      <c:pt idx="2">
                        <c:v>2002</c:v>
                      </c:pt>
                      <c:pt idx="3">
                        <c:v>2003</c:v>
                      </c:pt>
                      <c:pt idx="4">
                        <c:v>2004</c:v>
                      </c:pt>
                      <c:pt idx="5">
                        <c:v>2005</c:v>
                      </c:pt>
                      <c:pt idx="6">
                        <c:v>2006</c:v>
                      </c:pt>
                      <c:pt idx="7">
                        <c:v>2007</c:v>
                      </c:pt>
                      <c:pt idx="8">
                        <c:v>2008</c:v>
                      </c:pt>
                      <c:pt idx="9">
                        <c:v>2009</c:v>
                      </c:pt>
                      <c:pt idx="10">
                        <c:v>2010</c:v>
                      </c:pt>
                      <c:pt idx="11">
                        <c:v>2011</c:v>
                      </c:pt>
                      <c:pt idx="12">
                        <c:v>2012</c:v>
                      </c:pt>
                      <c:pt idx="13">
                        <c:v>2013</c:v>
                      </c:pt>
                      <c:pt idx="14">
                        <c:v>2014</c:v>
                      </c:pt>
                      <c:pt idx="15">
                        <c:v>2015</c:v>
                      </c:pt>
                      <c:pt idx="16">
                        <c:v>2016</c:v>
                      </c:pt>
                      <c:pt idx="17">
                        <c:v>2017</c:v>
                      </c:pt>
                      <c:pt idx="18">
                        <c:v>2018</c:v>
                      </c:pt>
                      <c:pt idx="19">
                        <c:v>2019</c:v>
                      </c:pt>
                      <c:pt idx="20">
                        <c:v>2020</c:v>
                      </c:pt>
                      <c:pt idx="21">
                        <c:v>2021</c:v>
                      </c:pt>
                      <c:pt idx="22">
                        <c:v>2022</c:v>
                      </c:pt>
                      <c:pt idx="23">
                        <c:v>2023</c:v>
                      </c:pt>
                      <c:pt idx="24">
                        <c:v>2024</c:v>
                      </c:pt>
                      <c:pt idx="25">
                        <c:v>2025</c:v>
                      </c:pt>
                      <c:pt idx="26">
                        <c:v>2026</c:v>
                      </c:pt>
                      <c:pt idx="27">
                        <c:v>2027</c:v>
                      </c:pt>
                      <c:pt idx="28">
                        <c:v>2028</c:v>
                      </c:pt>
                      <c:pt idx="29">
                        <c:v>2029</c:v>
                      </c:pt>
                      <c:pt idx="30">
                        <c:v>2030</c:v>
                      </c:pt>
                      <c:pt idx="31">
                        <c:v>2031</c:v>
                      </c:pt>
                      <c:pt idx="32">
                        <c:v>2032</c:v>
                      </c:pt>
                      <c:pt idx="33">
                        <c:v>2033</c:v>
                      </c:pt>
                      <c:pt idx="34">
                        <c:v>2034</c:v>
                      </c:pt>
                      <c:pt idx="35">
                        <c:v>2035</c:v>
                      </c:pt>
                      <c:pt idx="36">
                        <c:v>2036</c:v>
                      </c:pt>
                      <c:pt idx="37">
                        <c:v>2037</c:v>
                      </c:pt>
                      <c:pt idx="38">
                        <c:v>2038</c:v>
                      </c:pt>
                      <c:pt idx="39">
                        <c:v>2039</c:v>
                      </c:pt>
                      <c:pt idx="40">
                        <c:v>2040</c:v>
                      </c:pt>
                      <c:pt idx="41">
                        <c:v>2041</c:v>
                      </c:pt>
                      <c:pt idx="42">
                        <c:v>2042</c:v>
                      </c:pt>
                      <c:pt idx="43">
                        <c:v>2043</c:v>
                      </c:pt>
                      <c:pt idx="44">
                        <c:v>2044</c:v>
                      </c:pt>
                      <c:pt idx="45">
                        <c:v>2045</c:v>
                      </c:pt>
                      <c:pt idx="46">
                        <c:v>2046</c:v>
                      </c:pt>
                      <c:pt idx="47">
                        <c:v>2047</c:v>
                      </c:pt>
                      <c:pt idx="48">
                        <c:v>2048</c:v>
                      </c:pt>
                      <c:pt idx="49">
                        <c:v>2049</c:v>
                      </c:pt>
                      <c:pt idx="50">
                        <c:v>2050</c:v>
                      </c:pt>
                    </c:numCache>
                  </c:num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Sheet1!$E$2:$E$52</c15:sqref>
                        </c15:formulaRef>
                      </c:ext>
                    </c:extLst>
                    <c:numCache>
                      <c:formatCode>General</c:formatCode>
                      <c:ptCount val="51"/>
                      <c:pt idx="0">
                        <c:v>5.8216040000000007</c:v>
                      </c:pt>
                      <c:pt idx="1">
                        <c:v>5.8014010000000003</c:v>
                      </c:pt>
                      <c:pt idx="2">
                        <c:v>5.744078</c:v>
                      </c:pt>
                      <c:pt idx="3">
                        <c:v>5.6493000000000002</c:v>
                      </c:pt>
                      <c:pt idx="4">
                        <c:v>5.4409679999999998</c:v>
                      </c:pt>
                      <c:pt idx="5">
                        <c:v>5.1838220000000002</c:v>
                      </c:pt>
                      <c:pt idx="6">
                        <c:v>5.0858639999999999</c:v>
                      </c:pt>
                      <c:pt idx="7">
                        <c:v>5.0739000000000001</c:v>
                      </c:pt>
                      <c:pt idx="8">
                        <c:v>4.9996710000000002</c:v>
                      </c:pt>
                      <c:pt idx="9">
                        <c:v>5.3566960000000003</c:v>
                      </c:pt>
                      <c:pt idx="10">
                        <c:v>5.4843990000000007</c:v>
                      </c:pt>
                      <c:pt idx="11">
                        <c:v>5.6672320000000003</c:v>
                      </c:pt>
                      <c:pt idx="12">
                        <c:v>6.5205860000000007</c:v>
                      </c:pt>
                      <c:pt idx="13">
                        <c:v>7.4941209999999998</c:v>
                      </c:pt>
                      <c:pt idx="14">
                        <c:v>8.7893889999999999</c:v>
                      </c:pt>
                      <c:pt idx="15">
                        <c:v>9.4464930000000003</c:v>
                      </c:pt>
                      <c:pt idx="16">
                        <c:v>8.851521</c:v>
                      </c:pt>
                      <c:pt idx="17">
                        <c:v>9.3713560000000005</c:v>
                      </c:pt>
                      <c:pt idx="18">
                        <c:v>10.964088</c:v>
                      </c:pt>
                      <c:pt idx="19">
                        <c:v>12.248023</c:v>
                      </c:pt>
                      <c:pt idx="20">
                        <c:v>11.470048</c:v>
                      </c:pt>
                      <c:pt idx="21">
                        <c:v>11.166155</c:v>
                      </c:pt>
                      <c:pt idx="22">
                        <c:v>11.626637000000001</c:v>
                      </c:pt>
                      <c:pt idx="23">
                        <c:v>12.329649</c:v>
                      </c:pt>
                      <c:pt idx="24">
                        <c:v>12.744040999999999</c:v>
                      </c:pt>
                      <c:pt idx="25">
                        <c:v>13.231529</c:v>
                      </c:pt>
                      <c:pt idx="26">
                        <c:v>13.497977000000001</c:v>
                      </c:pt>
                      <c:pt idx="27">
                        <c:v>13.594148000000001</c:v>
                      </c:pt>
                      <c:pt idx="28">
                        <c:v>13.710074000000001</c:v>
                      </c:pt>
                      <c:pt idx="29">
                        <c:v>13.718639</c:v>
                      </c:pt>
                      <c:pt idx="30">
                        <c:v>13.768959000000001</c:v>
                      </c:pt>
                      <c:pt idx="31">
                        <c:v>13.795835</c:v>
                      </c:pt>
                      <c:pt idx="32">
                        <c:v>13.768939</c:v>
                      </c:pt>
                      <c:pt idx="33">
                        <c:v>13.861969999999999</c:v>
                      </c:pt>
                      <c:pt idx="34">
                        <c:v>13.883384</c:v>
                      </c:pt>
                      <c:pt idx="35">
                        <c:v>13.763157</c:v>
                      </c:pt>
                      <c:pt idx="36">
                        <c:v>13.566243</c:v>
                      </c:pt>
                      <c:pt idx="37">
                        <c:v>13.451651</c:v>
                      </c:pt>
                      <c:pt idx="38">
                        <c:v>13.348969</c:v>
                      </c:pt>
                      <c:pt idx="39">
                        <c:v>13.283369</c:v>
                      </c:pt>
                      <c:pt idx="40">
                        <c:v>13.17389</c:v>
                      </c:pt>
                      <c:pt idx="41">
                        <c:v>13.118859</c:v>
                      </c:pt>
                      <c:pt idx="42">
                        <c:v>13.146461</c:v>
                      </c:pt>
                      <c:pt idx="43">
                        <c:v>13.310510000000001</c:v>
                      </c:pt>
                      <c:pt idx="44">
                        <c:v>13.351305999999999</c:v>
                      </c:pt>
                      <c:pt idx="45">
                        <c:v>13.223974</c:v>
                      </c:pt>
                      <c:pt idx="46">
                        <c:v>13.249134</c:v>
                      </c:pt>
                      <c:pt idx="47">
                        <c:v>13.294786</c:v>
                      </c:pt>
                      <c:pt idx="48">
                        <c:v>13.227971999999999</c:v>
                      </c:pt>
                      <c:pt idx="49">
                        <c:v>13.159329</c:v>
                      </c:pt>
                      <c:pt idx="50">
                        <c:v>12.872949999999999</c:v>
                      </c:pt>
                    </c:numCache>
                  </c:numRef>
                </c:val>
                <c:smooth val="0"/>
              </c15:ser>
            </c15:filteredLineSeries>
          </c:ext>
        </c:extLst>
      </c:lineChart>
      <c:catAx>
        <c:axId val="184532259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845323136"/>
        <c:crosses val="autoZero"/>
        <c:auto val="1"/>
        <c:lblAlgn val="ctr"/>
        <c:lblOffset val="100"/>
        <c:tickLblSkip val="10"/>
        <c:tickMarkSkip val="10"/>
        <c:noMultiLvlLbl val="0"/>
      </c:catAx>
      <c:valAx>
        <c:axId val="1845323136"/>
        <c:scaling>
          <c:orientation val="minMax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low"/>
        <c:spPr>
          <a:noFill/>
          <a:ln w="22225">
            <a:solidFill>
              <a:srgbClr val="FFFFFF">
                <a:lumMod val="65000"/>
              </a:srgbClr>
            </a:solidFill>
            <a:prstDash val="lgDash"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845322592"/>
        <c:crossesAt val="21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000">
          <a:solidFill>
            <a:sysClr val="windowText" lastClr="000000"/>
          </a:solidFill>
        </a:defRPr>
      </a:pPr>
      <a:endParaRPr lang="en-US"/>
    </a:p>
  </c:txPr>
  <c:externalData r:id="rId4">
    <c:autoUpdate val="0"/>
  </c:externalData>
  <c:userShapes r:id="rId5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2340990126746136"/>
          <c:y val="5.6475612106755328E-2"/>
          <c:w val="0.78202650671210405"/>
          <c:h val="0.85268530126923781"/>
        </c:manualLayout>
      </c:layout>
      <c:areaChart>
        <c:grouping val="stacked"/>
        <c:varyColors val="0"/>
        <c:ser>
          <c:idx val="2"/>
          <c:order val="0"/>
          <c:tx>
            <c:strRef>
              <c:f>Sheet1!$B$1</c:f>
              <c:strCache>
                <c:ptCount val="1"/>
                <c:pt idx="0">
                  <c:v>Other oil production</c:v>
                </c:pt>
              </c:strCache>
            </c:strRef>
          </c:tx>
          <c:spPr>
            <a:solidFill>
              <a:srgbClr val="675005"/>
            </a:solidFill>
            <a:ln>
              <a:solidFill>
                <a:schemeClr val="accent6"/>
              </a:solidFill>
            </a:ln>
            <a:effectLst/>
          </c:spPr>
          <c:cat>
            <c:numRef>
              <c:f>Sheet1!$A$2:$A$42</c:f>
              <c:numCache>
                <c:formatCode>General</c:formatCode>
                <c:ptCount val="4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  <c:pt idx="16">
                  <c:v>2026</c:v>
                </c:pt>
                <c:pt idx="17">
                  <c:v>2027</c:v>
                </c:pt>
                <c:pt idx="18">
                  <c:v>2028</c:v>
                </c:pt>
                <c:pt idx="19">
                  <c:v>2029</c:v>
                </c:pt>
                <c:pt idx="20">
                  <c:v>2030</c:v>
                </c:pt>
                <c:pt idx="21">
                  <c:v>2031</c:v>
                </c:pt>
                <c:pt idx="22">
                  <c:v>2032</c:v>
                </c:pt>
                <c:pt idx="23">
                  <c:v>2033</c:v>
                </c:pt>
                <c:pt idx="24">
                  <c:v>2034</c:v>
                </c:pt>
                <c:pt idx="25">
                  <c:v>2035</c:v>
                </c:pt>
                <c:pt idx="26">
                  <c:v>2036</c:v>
                </c:pt>
                <c:pt idx="27">
                  <c:v>2037</c:v>
                </c:pt>
                <c:pt idx="28">
                  <c:v>2038</c:v>
                </c:pt>
                <c:pt idx="29">
                  <c:v>2039</c:v>
                </c:pt>
                <c:pt idx="30">
                  <c:v>2040</c:v>
                </c:pt>
                <c:pt idx="31">
                  <c:v>2041</c:v>
                </c:pt>
                <c:pt idx="32">
                  <c:v>2042</c:v>
                </c:pt>
                <c:pt idx="33">
                  <c:v>2043</c:v>
                </c:pt>
                <c:pt idx="34">
                  <c:v>2044</c:v>
                </c:pt>
                <c:pt idx="35">
                  <c:v>2045</c:v>
                </c:pt>
                <c:pt idx="36">
                  <c:v>2046</c:v>
                </c:pt>
                <c:pt idx="37">
                  <c:v>2047</c:v>
                </c:pt>
                <c:pt idx="38">
                  <c:v>2048</c:v>
                </c:pt>
                <c:pt idx="39">
                  <c:v>2049</c:v>
                </c:pt>
                <c:pt idx="40">
                  <c:v>2050</c:v>
                </c:pt>
              </c:numCache>
            </c:numRef>
          </c:cat>
          <c:val>
            <c:numRef>
              <c:f>Sheet1!$B$2:$B$42</c:f>
              <c:numCache>
                <c:formatCode>General</c:formatCode>
                <c:ptCount val="41"/>
                <c:pt idx="0">
                  <c:v>2.0875919999999999</c:v>
                </c:pt>
                <c:pt idx="1">
                  <c:v>2.0690339999999998</c:v>
                </c:pt>
                <c:pt idx="2">
                  <c:v>2.1127609999999999</c:v>
                </c:pt>
                <c:pt idx="3">
                  <c:v>2.1721290000000004</c:v>
                </c:pt>
                <c:pt idx="4">
                  <c:v>2.2549020000000009</c:v>
                </c:pt>
                <c:pt idx="5">
                  <c:v>2.1661260000000002</c:v>
                </c:pt>
                <c:pt idx="6">
                  <c:v>1.9066599999999994</c:v>
                </c:pt>
                <c:pt idx="7">
                  <c:v>1.834857999999999</c:v>
                </c:pt>
                <c:pt idx="8">
                  <c:v>1.8304560000000007</c:v>
                </c:pt>
                <c:pt idx="9">
                  <c:v>1.8111530000000007</c:v>
                </c:pt>
                <c:pt idx="10">
                  <c:v>1.5249100000000002</c:v>
                </c:pt>
                <c:pt idx="11">
                  <c:v>1.5403350000000002</c:v>
                </c:pt>
                <c:pt idx="12">
                  <c:v>1.4627110000000005</c:v>
                </c:pt>
                <c:pt idx="13">
                  <c:v>1.4581940000000002</c:v>
                </c:pt>
                <c:pt idx="14">
                  <c:v>1.4398489999999986</c:v>
                </c:pt>
                <c:pt idx="15">
                  <c:v>1.4336159999999998</c:v>
                </c:pt>
                <c:pt idx="16">
                  <c:v>1.4203919999999997</c:v>
                </c:pt>
                <c:pt idx="17">
                  <c:v>1.4160500000000005</c:v>
                </c:pt>
                <c:pt idx="18">
                  <c:v>1.4562220000000008</c:v>
                </c:pt>
                <c:pt idx="19">
                  <c:v>1.4783870000000006</c:v>
                </c:pt>
                <c:pt idx="20">
                  <c:v>1.5240460000000011</c:v>
                </c:pt>
                <c:pt idx="21">
                  <c:v>1.5474280000000009</c:v>
                </c:pt>
                <c:pt idx="22">
                  <c:v>1.5588129999999991</c:v>
                </c:pt>
                <c:pt idx="23">
                  <c:v>1.6017909999999993</c:v>
                </c:pt>
                <c:pt idx="24">
                  <c:v>1.6286079999999998</c:v>
                </c:pt>
                <c:pt idx="25">
                  <c:v>1.6458600000000003</c:v>
                </c:pt>
                <c:pt idx="26">
                  <c:v>1.6550709999999995</c:v>
                </c:pt>
                <c:pt idx="27">
                  <c:v>1.6860450000000002</c:v>
                </c:pt>
                <c:pt idx="28">
                  <c:v>1.6613579999999999</c:v>
                </c:pt>
                <c:pt idx="29">
                  <c:v>1.6771050000000007</c:v>
                </c:pt>
                <c:pt idx="30">
                  <c:v>1.6890389999999997</c:v>
                </c:pt>
                <c:pt idx="31">
                  <c:v>1.6899220000000006</c:v>
                </c:pt>
                <c:pt idx="32">
                  <c:v>1.7046910000000006</c:v>
                </c:pt>
                <c:pt idx="33">
                  <c:v>1.6886780000000012</c:v>
                </c:pt>
                <c:pt idx="34">
                  <c:v>1.7009519999999996</c:v>
                </c:pt>
                <c:pt idx="35">
                  <c:v>1.6787969999999992</c:v>
                </c:pt>
                <c:pt idx="36">
                  <c:v>1.7559919999999993</c:v>
                </c:pt>
                <c:pt idx="37">
                  <c:v>1.7541940000000009</c:v>
                </c:pt>
                <c:pt idx="38">
                  <c:v>1.7641169999999988</c:v>
                </c:pt>
                <c:pt idx="39">
                  <c:v>1.737244999999999</c:v>
                </c:pt>
                <c:pt idx="40">
                  <c:v>1.6945289999999984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GOM offshore production</c:v>
                </c:pt>
              </c:strCache>
            </c:strRef>
          </c:tx>
          <c:spPr>
            <a:solidFill>
              <a:srgbClr val="F4C019"/>
            </a:solidFill>
            <a:ln>
              <a:noFill/>
            </a:ln>
            <a:effectLst/>
          </c:spPr>
          <c:cat>
            <c:numRef>
              <c:f>Sheet1!$A$2:$A$42</c:f>
              <c:numCache>
                <c:formatCode>General</c:formatCode>
                <c:ptCount val="4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  <c:pt idx="16">
                  <c:v>2026</c:v>
                </c:pt>
                <c:pt idx="17">
                  <c:v>2027</c:v>
                </c:pt>
                <c:pt idx="18">
                  <c:v>2028</c:v>
                </c:pt>
                <c:pt idx="19">
                  <c:v>2029</c:v>
                </c:pt>
                <c:pt idx="20">
                  <c:v>2030</c:v>
                </c:pt>
                <c:pt idx="21">
                  <c:v>2031</c:v>
                </c:pt>
                <c:pt idx="22">
                  <c:v>2032</c:v>
                </c:pt>
                <c:pt idx="23">
                  <c:v>2033</c:v>
                </c:pt>
                <c:pt idx="24">
                  <c:v>2034</c:v>
                </c:pt>
                <c:pt idx="25">
                  <c:v>2035</c:v>
                </c:pt>
                <c:pt idx="26">
                  <c:v>2036</c:v>
                </c:pt>
                <c:pt idx="27">
                  <c:v>2037</c:v>
                </c:pt>
                <c:pt idx="28">
                  <c:v>2038</c:v>
                </c:pt>
                <c:pt idx="29">
                  <c:v>2039</c:v>
                </c:pt>
                <c:pt idx="30">
                  <c:v>2040</c:v>
                </c:pt>
                <c:pt idx="31">
                  <c:v>2041</c:v>
                </c:pt>
                <c:pt idx="32">
                  <c:v>2042</c:v>
                </c:pt>
                <c:pt idx="33">
                  <c:v>2043</c:v>
                </c:pt>
                <c:pt idx="34">
                  <c:v>2044</c:v>
                </c:pt>
                <c:pt idx="35">
                  <c:v>2045</c:v>
                </c:pt>
                <c:pt idx="36">
                  <c:v>2046</c:v>
                </c:pt>
                <c:pt idx="37">
                  <c:v>2047</c:v>
                </c:pt>
                <c:pt idx="38">
                  <c:v>2048</c:v>
                </c:pt>
                <c:pt idx="39">
                  <c:v>2049</c:v>
                </c:pt>
                <c:pt idx="40">
                  <c:v>2050</c:v>
                </c:pt>
              </c:numCache>
            </c:numRef>
          </c:cat>
          <c:val>
            <c:numRef>
              <c:f>Sheet1!$C$2:$C$42</c:f>
              <c:numCache>
                <c:formatCode>General</c:formatCode>
                <c:ptCount val="41"/>
                <c:pt idx="0">
                  <c:v>1.552408</c:v>
                </c:pt>
                <c:pt idx="1">
                  <c:v>1.3169650000000002</c:v>
                </c:pt>
                <c:pt idx="2">
                  <c:v>1.269239</c:v>
                </c:pt>
                <c:pt idx="3">
                  <c:v>1.2548710000000001</c:v>
                </c:pt>
                <c:pt idx="4">
                  <c:v>1.397098</c:v>
                </c:pt>
                <c:pt idx="5">
                  <c:v>1.5148739999999998</c:v>
                </c:pt>
                <c:pt idx="6">
                  <c:v>1.60334</c:v>
                </c:pt>
                <c:pt idx="7">
                  <c:v>1.680142</c:v>
                </c:pt>
                <c:pt idx="8">
                  <c:v>1.7575430000000001</c:v>
                </c:pt>
                <c:pt idx="9">
                  <c:v>1.8828469999999999</c:v>
                </c:pt>
                <c:pt idx="10">
                  <c:v>1.9445699999999999</c:v>
                </c:pt>
                <c:pt idx="11">
                  <c:v>1.939271</c:v>
                </c:pt>
                <c:pt idx="12">
                  <c:v>2.0340549999999999</c:v>
                </c:pt>
                <c:pt idx="13">
                  <c:v>2.0289550000000003</c:v>
                </c:pt>
                <c:pt idx="14">
                  <c:v>2.010113</c:v>
                </c:pt>
                <c:pt idx="15">
                  <c:v>1.9634619999999998</c:v>
                </c:pt>
                <c:pt idx="16">
                  <c:v>2.0419810000000003</c:v>
                </c:pt>
                <c:pt idx="17">
                  <c:v>2.1107420000000001</c:v>
                </c:pt>
                <c:pt idx="18">
                  <c:v>2.2017660000000001</c:v>
                </c:pt>
                <c:pt idx="19">
                  <c:v>2.2406359999999999</c:v>
                </c:pt>
                <c:pt idx="20">
                  <c:v>2.3076400000000001</c:v>
                </c:pt>
                <c:pt idx="21">
                  <c:v>2.3194509999999999</c:v>
                </c:pt>
                <c:pt idx="22">
                  <c:v>2.2319640000000001</c:v>
                </c:pt>
                <c:pt idx="23">
                  <c:v>2.215884</c:v>
                </c:pt>
                <c:pt idx="24">
                  <c:v>2.1839550000000001</c:v>
                </c:pt>
                <c:pt idx="25">
                  <c:v>2.088352</c:v>
                </c:pt>
                <c:pt idx="26">
                  <c:v>1.9130719999999999</c:v>
                </c:pt>
                <c:pt idx="27">
                  <c:v>1.8101120000000002</c:v>
                </c:pt>
                <c:pt idx="28">
                  <c:v>1.7708189999999999</c:v>
                </c:pt>
                <c:pt idx="29">
                  <c:v>1.6809979999999998</c:v>
                </c:pt>
                <c:pt idx="30">
                  <c:v>1.5580979999999998</c:v>
                </c:pt>
                <c:pt idx="31">
                  <c:v>1.476985</c:v>
                </c:pt>
                <c:pt idx="32">
                  <c:v>1.480251</c:v>
                </c:pt>
                <c:pt idx="33">
                  <c:v>1.4737499999999999</c:v>
                </c:pt>
                <c:pt idx="34">
                  <c:v>1.4209769999999999</c:v>
                </c:pt>
                <c:pt idx="35">
                  <c:v>1.3281959999999999</c:v>
                </c:pt>
                <c:pt idx="36">
                  <c:v>1.2857310000000002</c:v>
                </c:pt>
                <c:pt idx="37">
                  <c:v>1.3402910000000001</c:v>
                </c:pt>
                <c:pt idx="38">
                  <c:v>1.225222</c:v>
                </c:pt>
                <c:pt idx="39">
                  <c:v>1.1823919999999999</c:v>
                </c:pt>
                <c:pt idx="40">
                  <c:v>1.073474</c:v>
                </c:pt>
              </c:numCache>
            </c:numRef>
          </c:val>
        </c:ser>
        <c:ser>
          <c:idx val="0"/>
          <c:order val="2"/>
          <c:tx>
            <c:strRef>
              <c:f>Sheet1!$D$1</c:f>
              <c:strCache>
                <c:ptCount val="1"/>
                <c:pt idx="0">
                  <c:v>Alaska production</c:v>
                </c:pt>
              </c:strCache>
            </c:strRef>
          </c:tx>
          <c:spPr>
            <a:solidFill>
              <a:srgbClr val="EBC7A4"/>
            </a:solidFill>
            <a:ln>
              <a:noFill/>
            </a:ln>
            <a:effectLst/>
          </c:spPr>
          <c:cat>
            <c:numRef>
              <c:f>Sheet1!$A$2:$A$42</c:f>
              <c:numCache>
                <c:formatCode>General</c:formatCode>
                <c:ptCount val="4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  <c:pt idx="16">
                  <c:v>2026</c:v>
                </c:pt>
                <c:pt idx="17">
                  <c:v>2027</c:v>
                </c:pt>
                <c:pt idx="18">
                  <c:v>2028</c:v>
                </c:pt>
                <c:pt idx="19">
                  <c:v>2029</c:v>
                </c:pt>
                <c:pt idx="20">
                  <c:v>2030</c:v>
                </c:pt>
                <c:pt idx="21">
                  <c:v>2031</c:v>
                </c:pt>
                <c:pt idx="22">
                  <c:v>2032</c:v>
                </c:pt>
                <c:pt idx="23">
                  <c:v>2033</c:v>
                </c:pt>
                <c:pt idx="24">
                  <c:v>2034</c:v>
                </c:pt>
                <c:pt idx="25">
                  <c:v>2035</c:v>
                </c:pt>
                <c:pt idx="26">
                  <c:v>2036</c:v>
                </c:pt>
                <c:pt idx="27">
                  <c:v>2037</c:v>
                </c:pt>
                <c:pt idx="28">
                  <c:v>2038</c:v>
                </c:pt>
                <c:pt idx="29">
                  <c:v>2039</c:v>
                </c:pt>
                <c:pt idx="30">
                  <c:v>2040</c:v>
                </c:pt>
                <c:pt idx="31">
                  <c:v>2041</c:v>
                </c:pt>
                <c:pt idx="32">
                  <c:v>2042</c:v>
                </c:pt>
                <c:pt idx="33">
                  <c:v>2043</c:v>
                </c:pt>
                <c:pt idx="34">
                  <c:v>2044</c:v>
                </c:pt>
                <c:pt idx="35">
                  <c:v>2045</c:v>
                </c:pt>
                <c:pt idx="36">
                  <c:v>2046</c:v>
                </c:pt>
                <c:pt idx="37">
                  <c:v>2047</c:v>
                </c:pt>
                <c:pt idx="38">
                  <c:v>2048</c:v>
                </c:pt>
                <c:pt idx="39">
                  <c:v>2049</c:v>
                </c:pt>
                <c:pt idx="40">
                  <c:v>2050</c:v>
                </c:pt>
              </c:numCache>
            </c:numRef>
          </c:cat>
          <c:val>
            <c:numRef>
              <c:f>Sheet1!$D$2:$D$42</c:f>
              <c:numCache>
                <c:formatCode>General</c:formatCode>
                <c:ptCount val="41"/>
                <c:pt idx="0">
                  <c:v>0.59899999999999998</c:v>
                </c:pt>
                <c:pt idx="1">
                  <c:v>0.56100000000000005</c:v>
                </c:pt>
                <c:pt idx="2">
                  <c:v>0.52600000000000002</c:v>
                </c:pt>
                <c:pt idx="3">
                  <c:v>0.51500000000000001</c:v>
                </c:pt>
                <c:pt idx="4">
                  <c:v>0.496</c:v>
                </c:pt>
                <c:pt idx="5">
                  <c:v>0.48199999999999998</c:v>
                </c:pt>
                <c:pt idx="6">
                  <c:v>0.49</c:v>
                </c:pt>
                <c:pt idx="7">
                  <c:v>0.49399999999999999</c:v>
                </c:pt>
                <c:pt idx="8">
                  <c:v>0.47899999999999998</c:v>
                </c:pt>
                <c:pt idx="9">
                  <c:v>0.46500000000000002</c:v>
                </c:pt>
                <c:pt idx="10">
                  <c:v>0.45756799999999997</c:v>
                </c:pt>
                <c:pt idx="11">
                  <c:v>0.48552800000000002</c:v>
                </c:pt>
                <c:pt idx="12">
                  <c:v>0.47199999999999998</c:v>
                </c:pt>
                <c:pt idx="13">
                  <c:v>0.55393199999999998</c:v>
                </c:pt>
                <c:pt idx="14">
                  <c:v>0.57011999999999996</c:v>
                </c:pt>
                <c:pt idx="15">
                  <c:v>0.57450199999999996</c:v>
                </c:pt>
                <c:pt idx="16">
                  <c:v>0.60034299999999996</c:v>
                </c:pt>
                <c:pt idx="17">
                  <c:v>0.63863099999999995</c:v>
                </c:pt>
                <c:pt idx="18">
                  <c:v>0.62071399999999999</c:v>
                </c:pt>
                <c:pt idx="19">
                  <c:v>0.59733599999999998</c:v>
                </c:pt>
                <c:pt idx="20">
                  <c:v>0.56874000000000002</c:v>
                </c:pt>
                <c:pt idx="21">
                  <c:v>0.57986000000000004</c:v>
                </c:pt>
                <c:pt idx="22">
                  <c:v>0.63083500000000003</c:v>
                </c:pt>
                <c:pt idx="23">
                  <c:v>0.67189900000000002</c:v>
                </c:pt>
                <c:pt idx="24">
                  <c:v>0.69072699999999998</c:v>
                </c:pt>
                <c:pt idx="25">
                  <c:v>0.67032400000000003</c:v>
                </c:pt>
                <c:pt idx="26">
                  <c:v>0.64121799999999995</c:v>
                </c:pt>
                <c:pt idx="27">
                  <c:v>0.61004400000000003</c:v>
                </c:pt>
                <c:pt idx="28">
                  <c:v>0.58114100000000002</c:v>
                </c:pt>
                <c:pt idx="29">
                  <c:v>0.55465699999999996</c:v>
                </c:pt>
                <c:pt idx="30">
                  <c:v>0.555257</c:v>
                </c:pt>
                <c:pt idx="31">
                  <c:v>0.59736900000000004</c:v>
                </c:pt>
                <c:pt idx="32">
                  <c:v>0.60897000000000001</c:v>
                </c:pt>
                <c:pt idx="33">
                  <c:v>0.740398</c:v>
                </c:pt>
                <c:pt idx="34">
                  <c:v>0.79133100000000001</c:v>
                </c:pt>
                <c:pt idx="35">
                  <c:v>0.75913600000000003</c:v>
                </c:pt>
                <c:pt idx="36">
                  <c:v>0.73063400000000001</c:v>
                </c:pt>
                <c:pt idx="37">
                  <c:v>0.70508499999999996</c:v>
                </c:pt>
                <c:pt idx="38">
                  <c:v>0.68032300000000001</c:v>
                </c:pt>
                <c:pt idx="39">
                  <c:v>0.65836099999999997</c:v>
                </c:pt>
                <c:pt idx="40">
                  <c:v>0.61719800000000002</c:v>
                </c:pt>
              </c:numCache>
            </c:numRef>
          </c:val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Tight oil production</c:v>
                </c:pt>
              </c:strCache>
            </c:strRef>
          </c:tx>
          <c:spPr>
            <a:solidFill>
              <a:srgbClr val="BD732A"/>
            </a:solidFill>
            <a:ln>
              <a:noFill/>
            </a:ln>
            <a:effectLst/>
          </c:spPr>
          <c:cat>
            <c:numRef>
              <c:f>Sheet1!$A$2:$A$42</c:f>
              <c:numCache>
                <c:formatCode>General</c:formatCode>
                <c:ptCount val="4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  <c:pt idx="16">
                  <c:v>2026</c:v>
                </c:pt>
                <c:pt idx="17">
                  <c:v>2027</c:v>
                </c:pt>
                <c:pt idx="18">
                  <c:v>2028</c:v>
                </c:pt>
                <c:pt idx="19">
                  <c:v>2029</c:v>
                </c:pt>
                <c:pt idx="20">
                  <c:v>2030</c:v>
                </c:pt>
                <c:pt idx="21">
                  <c:v>2031</c:v>
                </c:pt>
                <c:pt idx="22">
                  <c:v>2032</c:v>
                </c:pt>
                <c:pt idx="23">
                  <c:v>2033</c:v>
                </c:pt>
                <c:pt idx="24">
                  <c:v>2034</c:v>
                </c:pt>
                <c:pt idx="25">
                  <c:v>2035</c:v>
                </c:pt>
                <c:pt idx="26">
                  <c:v>2036</c:v>
                </c:pt>
                <c:pt idx="27">
                  <c:v>2037</c:v>
                </c:pt>
                <c:pt idx="28">
                  <c:v>2038</c:v>
                </c:pt>
                <c:pt idx="29">
                  <c:v>2039</c:v>
                </c:pt>
                <c:pt idx="30">
                  <c:v>2040</c:v>
                </c:pt>
                <c:pt idx="31">
                  <c:v>2041</c:v>
                </c:pt>
                <c:pt idx="32">
                  <c:v>2042</c:v>
                </c:pt>
                <c:pt idx="33">
                  <c:v>2043</c:v>
                </c:pt>
                <c:pt idx="34">
                  <c:v>2044</c:v>
                </c:pt>
                <c:pt idx="35">
                  <c:v>2045</c:v>
                </c:pt>
                <c:pt idx="36">
                  <c:v>2046</c:v>
                </c:pt>
                <c:pt idx="37">
                  <c:v>2047</c:v>
                </c:pt>
                <c:pt idx="38">
                  <c:v>2048</c:v>
                </c:pt>
                <c:pt idx="39">
                  <c:v>2049</c:v>
                </c:pt>
                <c:pt idx="40">
                  <c:v>2050</c:v>
                </c:pt>
              </c:numCache>
            </c:numRef>
          </c:cat>
          <c:val>
            <c:numRef>
              <c:f>Sheet1!$E$2:$E$42</c:f>
              <c:numCache>
                <c:formatCode>General</c:formatCode>
                <c:ptCount val="41"/>
                <c:pt idx="0">
                  <c:v>1.2430000000000001</c:v>
                </c:pt>
                <c:pt idx="1">
                  <c:v>1.72</c:v>
                </c:pt>
                <c:pt idx="2">
                  <c:v>2.61</c:v>
                </c:pt>
                <c:pt idx="3">
                  <c:v>3.5510000000000002</c:v>
                </c:pt>
                <c:pt idx="4">
                  <c:v>4.6399999999999997</c:v>
                </c:pt>
                <c:pt idx="5">
                  <c:v>5.2759999999999998</c:v>
                </c:pt>
                <c:pt idx="6">
                  <c:v>4.8380000000000001</c:v>
                </c:pt>
                <c:pt idx="7">
                  <c:v>5.3440000000000003</c:v>
                </c:pt>
                <c:pt idx="8">
                  <c:v>6.9190009999999997</c:v>
                </c:pt>
                <c:pt idx="9">
                  <c:v>8.0719999999999992</c:v>
                </c:pt>
                <c:pt idx="10">
                  <c:v>7.5430000000000001</c:v>
                </c:pt>
                <c:pt idx="11">
                  <c:v>7.2010209999999999</c:v>
                </c:pt>
                <c:pt idx="12">
                  <c:v>7.6578710000000001</c:v>
                </c:pt>
                <c:pt idx="13">
                  <c:v>8.2885679999999997</c:v>
                </c:pt>
                <c:pt idx="14">
                  <c:v>8.7239590000000007</c:v>
                </c:pt>
                <c:pt idx="15">
                  <c:v>9.2599490000000007</c:v>
                </c:pt>
                <c:pt idx="16">
                  <c:v>9.4352610000000006</c:v>
                </c:pt>
                <c:pt idx="17">
                  <c:v>9.428725</c:v>
                </c:pt>
                <c:pt idx="18">
                  <c:v>9.4313719999999996</c:v>
                </c:pt>
                <c:pt idx="19">
                  <c:v>9.4022799999999993</c:v>
                </c:pt>
                <c:pt idx="20">
                  <c:v>9.3685329999999993</c:v>
                </c:pt>
                <c:pt idx="21">
                  <c:v>9.3490959999999994</c:v>
                </c:pt>
                <c:pt idx="22">
                  <c:v>9.3473269999999999</c:v>
                </c:pt>
                <c:pt idx="23">
                  <c:v>9.3723960000000002</c:v>
                </c:pt>
                <c:pt idx="24">
                  <c:v>9.3800939999999997</c:v>
                </c:pt>
                <c:pt idx="25">
                  <c:v>9.3586209999999994</c:v>
                </c:pt>
                <c:pt idx="26">
                  <c:v>9.3568820000000006</c:v>
                </c:pt>
                <c:pt idx="27">
                  <c:v>9.3454499999999996</c:v>
                </c:pt>
                <c:pt idx="28">
                  <c:v>9.3356510000000004</c:v>
                </c:pt>
                <c:pt idx="29">
                  <c:v>9.370609</c:v>
                </c:pt>
                <c:pt idx="30">
                  <c:v>9.3714960000000005</c:v>
                </c:pt>
                <c:pt idx="31">
                  <c:v>9.3545829999999999</c:v>
                </c:pt>
                <c:pt idx="32">
                  <c:v>9.3525489999999998</c:v>
                </c:pt>
                <c:pt idx="33">
                  <c:v>9.4076839999999997</c:v>
                </c:pt>
                <c:pt idx="34">
                  <c:v>9.4380459999999999</c:v>
                </c:pt>
                <c:pt idx="35">
                  <c:v>9.4578450000000007</c:v>
                </c:pt>
                <c:pt idx="36">
                  <c:v>9.4767770000000002</c:v>
                </c:pt>
                <c:pt idx="37">
                  <c:v>9.4952159999999992</c:v>
                </c:pt>
                <c:pt idx="38">
                  <c:v>9.5583100000000005</c:v>
                </c:pt>
                <c:pt idx="39">
                  <c:v>9.5813310000000005</c:v>
                </c:pt>
                <c:pt idx="40">
                  <c:v>9.4877490000000009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845323680"/>
        <c:axId val="1845328576"/>
      </c:areaChart>
      <c:catAx>
        <c:axId val="184532368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ysClr val="windowText" lastClr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1845328576"/>
        <c:crosses val="autoZero"/>
        <c:auto val="1"/>
        <c:lblAlgn val="ctr"/>
        <c:lblOffset val="100"/>
        <c:tickLblSkip val="10"/>
        <c:tickMarkSkip val="10"/>
        <c:noMultiLvlLbl val="0"/>
      </c:catAx>
      <c:valAx>
        <c:axId val="1845328576"/>
        <c:scaling>
          <c:orientation val="minMax"/>
          <c:max val="25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low"/>
        <c:spPr>
          <a:noFill/>
          <a:ln w="22225">
            <a:solidFill>
              <a:schemeClr val="bg1">
                <a:lumMod val="65000"/>
              </a:schemeClr>
            </a:solidFill>
            <a:prstDash val="lgDash"/>
          </a:ln>
          <a:effectLst/>
        </c:spPr>
        <c:txPr>
          <a:bodyPr rot="-60000000" spcFirstLastPara="1" vertOverflow="ellipsis" vert="horz" wrap="square" anchor="ctr" anchorCtr="1"/>
          <a:lstStyle/>
          <a:p>
            <a:pPr algn="ctr">
              <a:defRPr lang="en-US" sz="1200" b="0" i="0" u="none" strike="noStrike" kern="1200" baseline="0">
                <a:solidFill>
                  <a:sysClr val="windowText" lastClr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1845323680"/>
        <c:crossesAt val="11"/>
        <c:crossBetween val="midCat"/>
      </c:valAx>
      <c:spPr>
        <a:noFill/>
        <a:ln>
          <a:noFill/>
        </a:ln>
        <a:effectLst/>
      </c:spPr>
    </c:plotArea>
    <c:plotVisOnly val="1"/>
    <c:dispBlanksAs val="zero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400">
          <a:solidFill>
            <a:sysClr val="windowText" lastClr="000000"/>
          </a:solidFill>
        </a:defRPr>
      </a:pPr>
      <a:endParaRPr lang="en-US"/>
    </a:p>
  </c:txPr>
  <c:externalData r:id="rId4">
    <c:autoUpdate val="0"/>
  </c:externalData>
  <c:userShapes r:id="rId5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4295785108002423"/>
          <c:y val="5.6475484725197332E-2"/>
          <c:w val="0.76247849227179931"/>
          <c:h val="0.85268530126923781"/>
        </c:manualLayout>
      </c:layout>
      <c:areaChart>
        <c:grouping val="stacked"/>
        <c:varyColors val="0"/>
        <c:ser>
          <c:idx val="2"/>
          <c:order val="0"/>
          <c:tx>
            <c:strRef>
              <c:f>Sheet1!$B$1</c:f>
              <c:strCache>
                <c:ptCount val="1"/>
                <c:pt idx="0">
                  <c:v>Other oil production</c:v>
                </c:pt>
              </c:strCache>
            </c:strRef>
          </c:tx>
          <c:spPr>
            <a:solidFill>
              <a:srgbClr val="675005"/>
            </a:solidFill>
            <a:ln>
              <a:solidFill>
                <a:schemeClr val="accent6"/>
              </a:solidFill>
            </a:ln>
            <a:effectLst/>
          </c:spPr>
          <c:cat>
            <c:numRef>
              <c:f>Sheet1!$A$2:$A$42</c:f>
              <c:numCache>
                <c:formatCode>General</c:formatCode>
                <c:ptCount val="4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  <c:pt idx="16">
                  <c:v>2026</c:v>
                </c:pt>
                <c:pt idx="17">
                  <c:v>2027</c:v>
                </c:pt>
                <c:pt idx="18">
                  <c:v>2028</c:v>
                </c:pt>
                <c:pt idx="19">
                  <c:v>2029</c:v>
                </c:pt>
                <c:pt idx="20">
                  <c:v>2030</c:v>
                </c:pt>
                <c:pt idx="21">
                  <c:v>2031</c:v>
                </c:pt>
                <c:pt idx="22">
                  <c:v>2032</c:v>
                </c:pt>
                <c:pt idx="23">
                  <c:v>2033</c:v>
                </c:pt>
                <c:pt idx="24">
                  <c:v>2034</c:v>
                </c:pt>
                <c:pt idx="25">
                  <c:v>2035</c:v>
                </c:pt>
                <c:pt idx="26">
                  <c:v>2036</c:v>
                </c:pt>
                <c:pt idx="27">
                  <c:v>2037</c:v>
                </c:pt>
                <c:pt idx="28">
                  <c:v>2038</c:v>
                </c:pt>
                <c:pt idx="29">
                  <c:v>2039</c:v>
                </c:pt>
                <c:pt idx="30">
                  <c:v>2040</c:v>
                </c:pt>
                <c:pt idx="31">
                  <c:v>2041</c:v>
                </c:pt>
                <c:pt idx="32">
                  <c:v>2042</c:v>
                </c:pt>
                <c:pt idx="33">
                  <c:v>2043</c:v>
                </c:pt>
                <c:pt idx="34">
                  <c:v>2044</c:v>
                </c:pt>
                <c:pt idx="35">
                  <c:v>2045</c:v>
                </c:pt>
                <c:pt idx="36">
                  <c:v>2046</c:v>
                </c:pt>
                <c:pt idx="37">
                  <c:v>2047</c:v>
                </c:pt>
                <c:pt idx="38">
                  <c:v>2048</c:v>
                </c:pt>
                <c:pt idx="39">
                  <c:v>2049</c:v>
                </c:pt>
                <c:pt idx="40">
                  <c:v>2050</c:v>
                </c:pt>
              </c:numCache>
            </c:numRef>
          </c:cat>
          <c:val>
            <c:numRef>
              <c:f>Sheet1!$B$2:$B$42</c:f>
              <c:numCache>
                <c:formatCode>General</c:formatCode>
                <c:ptCount val="41"/>
                <c:pt idx="0">
                  <c:v>2.0875919999999999</c:v>
                </c:pt>
                <c:pt idx="1">
                  <c:v>2.0690339999999998</c:v>
                </c:pt>
                <c:pt idx="2">
                  <c:v>2.1127609999999999</c:v>
                </c:pt>
                <c:pt idx="3">
                  <c:v>2.1721290000000004</c:v>
                </c:pt>
                <c:pt idx="4">
                  <c:v>2.2549020000000009</c:v>
                </c:pt>
                <c:pt idx="5">
                  <c:v>2.1661260000000002</c:v>
                </c:pt>
                <c:pt idx="6">
                  <c:v>1.9066599999999994</c:v>
                </c:pt>
                <c:pt idx="7">
                  <c:v>1.834857999999999</c:v>
                </c:pt>
                <c:pt idx="8">
                  <c:v>1.8304560000000007</c:v>
                </c:pt>
                <c:pt idx="9">
                  <c:v>1.8111530000000007</c:v>
                </c:pt>
                <c:pt idx="10">
                  <c:v>1.5412840000000001</c:v>
                </c:pt>
                <c:pt idx="11">
                  <c:v>1.5532990000000004</c:v>
                </c:pt>
                <c:pt idx="12">
                  <c:v>1.4691599999999996</c:v>
                </c:pt>
                <c:pt idx="13">
                  <c:v>1.4618869999999999</c:v>
                </c:pt>
                <c:pt idx="14">
                  <c:v>1.4444179999999993</c:v>
                </c:pt>
                <c:pt idx="15">
                  <c:v>1.4372090000000008</c:v>
                </c:pt>
                <c:pt idx="16">
                  <c:v>1.4270339999999999</c:v>
                </c:pt>
                <c:pt idx="17">
                  <c:v>1.4199449999999998</c:v>
                </c:pt>
                <c:pt idx="18">
                  <c:v>1.4175700000000009</c:v>
                </c:pt>
                <c:pt idx="19">
                  <c:v>1.4390950000000005</c:v>
                </c:pt>
                <c:pt idx="20">
                  <c:v>1.4567740000000007</c:v>
                </c:pt>
                <c:pt idx="21">
                  <c:v>1.4865449999999996</c:v>
                </c:pt>
                <c:pt idx="22">
                  <c:v>1.4976269999999992</c:v>
                </c:pt>
                <c:pt idx="23">
                  <c:v>1.4984629999999988</c:v>
                </c:pt>
                <c:pt idx="24">
                  <c:v>1.5082310000000005</c:v>
                </c:pt>
                <c:pt idx="25">
                  <c:v>1.5520399999999999</c:v>
                </c:pt>
                <c:pt idx="26">
                  <c:v>1.5785619999999998</c:v>
                </c:pt>
                <c:pt idx="27">
                  <c:v>1.6377039999999994</c:v>
                </c:pt>
                <c:pt idx="28">
                  <c:v>1.6379359999999996</c:v>
                </c:pt>
                <c:pt idx="29">
                  <c:v>1.6409110000000007</c:v>
                </c:pt>
                <c:pt idx="30">
                  <c:v>1.6527460000000009</c:v>
                </c:pt>
                <c:pt idx="31">
                  <c:v>1.642725999999999</c:v>
                </c:pt>
                <c:pt idx="32">
                  <c:v>1.653481</c:v>
                </c:pt>
                <c:pt idx="33">
                  <c:v>1.6391220000000004</c:v>
                </c:pt>
                <c:pt idx="34">
                  <c:v>1.6353969999999998</c:v>
                </c:pt>
                <c:pt idx="35">
                  <c:v>1.6310479999999994</c:v>
                </c:pt>
                <c:pt idx="36">
                  <c:v>1.6519909999999995</c:v>
                </c:pt>
                <c:pt idx="37">
                  <c:v>1.642382</c:v>
                </c:pt>
                <c:pt idx="38">
                  <c:v>1.6464650000000005</c:v>
                </c:pt>
                <c:pt idx="39">
                  <c:v>1.6248990000000005</c:v>
                </c:pt>
                <c:pt idx="40">
                  <c:v>1.6091389999999988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GOM offshore production</c:v>
                </c:pt>
              </c:strCache>
            </c:strRef>
          </c:tx>
          <c:spPr>
            <a:solidFill>
              <a:srgbClr val="F4C019"/>
            </a:solidFill>
            <a:ln>
              <a:noFill/>
            </a:ln>
            <a:effectLst/>
          </c:spPr>
          <c:cat>
            <c:numRef>
              <c:f>Sheet1!$A$2:$A$42</c:f>
              <c:numCache>
                <c:formatCode>General</c:formatCode>
                <c:ptCount val="4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  <c:pt idx="16">
                  <c:v>2026</c:v>
                </c:pt>
                <c:pt idx="17">
                  <c:v>2027</c:v>
                </c:pt>
                <c:pt idx="18">
                  <c:v>2028</c:v>
                </c:pt>
                <c:pt idx="19">
                  <c:v>2029</c:v>
                </c:pt>
                <c:pt idx="20">
                  <c:v>2030</c:v>
                </c:pt>
                <c:pt idx="21">
                  <c:v>2031</c:v>
                </c:pt>
                <c:pt idx="22">
                  <c:v>2032</c:v>
                </c:pt>
                <c:pt idx="23">
                  <c:v>2033</c:v>
                </c:pt>
                <c:pt idx="24">
                  <c:v>2034</c:v>
                </c:pt>
                <c:pt idx="25">
                  <c:v>2035</c:v>
                </c:pt>
                <c:pt idx="26">
                  <c:v>2036</c:v>
                </c:pt>
                <c:pt idx="27">
                  <c:v>2037</c:v>
                </c:pt>
                <c:pt idx="28">
                  <c:v>2038</c:v>
                </c:pt>
                <c:pt idx="29">
                  <c:v>2039</c:v>
                </c:pt>
                <c:pt idx="30">
                  <c:v>2040</c:v>
                </c:pt>
                <c:pt idx="31">
                  <c:v>2041</c:v>
                </c:pt>
                <c:pt idx="32">
                  <c:v>2042</c:v>
                </c:pt>
                <c:pt idx="33">
                  <c:v>2043</c:v>
                </c:pt>
                <c:pt idx="34">
                  <c:v>2044</c:v>
                </c:pt>
                <c:pt idx="35">
                  <c:v>2045</c:v>
                </c:pt>
                <c:pt idx="36">
                  <c:v>2046</c:v>
                </c:pt>
                <c:pt idx="37">
                  <c:v>2047</c:v>
                </c:pt>
                <c:pt idx="38">
                  <c:v>2048</c:v>
                </c:pt>
                <c:pt idx="39">
                  <c:v>2049</c:v>
                </c:pt>
                <c:pt idx="40">
                  <c:v>2050</c:v>
                </c:pt>
              </c:numCache>
            </c:numRef>
          </c:cat>
          <c:val>
            <c:numRef>
              <c:f>Sheet1!$C$2:$C$42</c:f>
              <c:numCache>
                <c:formatCode>General</c:formatCode>
                <c:ptCount val="41"/>
                <c:pt idx="0">
                  <c:v>1.552408</c:v>
                </c:pt>
                <c:pt idx="1">
                  <c:v>1.3169650000000002</c:v>
                </c:pt>
                <c:pt idx="2">
                  <c:v>1.269239</c:v>
                </c:pt>
                <c:pt idx="3">
                  <c:v>1.2548710000000001</c:v>
                </c:pt>
                <c:pt idx="4">
                  <c:v>1.397098</c:v>
                </c:pt>
                <c:pt idx="5">
                  <c:v>1.5148739999999998</c:v>
                </c:pt>
                <c:pt idx="6">
                  <c:v>1.60334</c:v>
                </c:pt>
                <c:pt idx="7">
                  <c:v>1.680142</c:v>
                </c:pt>
                <c:pt idx="8">
                  <c:v>1.7575430000000001</c:v>
                </c:pt>
                <c:pt idx="9">
                  <c:v>1.8828469999999999</c:v>
                </c:pt>
                <c:pt idx="10">
                  <c:v>1.928194</c:v>
                </c:pt>
                <c:pt idx="11">
                  <c:v>1.9027749999999999</c:v>
                </c:pt>
                <c:pt idx="12">
                  <c:v>1.9717389999999999</c:v>
                </c:pt>
                <c:pt idx="13">
                  <c:v>1.927054</c:v>
                </c:pt>
                <c:pt idx="14">
                  <c:v>1.850962</c:v>
                </c:pt>
                <c:pt idx="15">
                  <c:v>1.6986840000000001</c:v>
                </c:pt>
                <c:pt idx="16">
                  <c:v>1.721177</c:v>
                </c:pt>
                <c:pt idx="17">
                  <c:v>1.718129</c:v>
                </c:pt>
                <c:pt idx="18">
                  <c:v>1.7212320000000001</c:v>
                </c:pt>
                <c:pt idx="19">
                  <c:v>1.6724030000000001</c:v>
                </c:pt>
                <c:pt idx="20">
                  <c:v>1.6543509999999999</c:v>
                </c:pt>
                <c:pt idx="21">
                  <c:v>1.613694</c:v>
                </c:pt>
                <c:pt idx="22">
                  <c:v>1.4754990000000001</c:v>
                </c:pt>
                <c:pt idx="23">
                  <c:v>1.333971</c:v>
                </c:pt>
                <c:pt idx="24">
                  <c:v>1.2154309999999999</c:v>
                </c:pt>
                <c:pt idx="25">
                  <c:v>1.2012369999999999</c:v>
                </c:pt>
                <c:pt idx="26">
                  <c:v>1.164194</c:v>
                </c:pt>
                <c:pt idx="27">
                  <c:v>1.0888139999999999</c:v>
                </c:pt>
                <c:pt idx="28">
                  <c:v>1.035318</c:v>
                </c:pt>
                <c:pt idx="29">
                  <c:v>0.96850800000000004</c:v>
                </c:pt>
                <c:pt idx="30">
                  <c:v>0.91198899999999994</c:v>
                </c:pt>
                <c:pt idx="31">
                  <c:v>1.0296429999999999</c:v>
                </c:pt>
                <c:pt idx="32">
                  <c:v>1.1015000000000001</c:v>
                </c:pt>
                <c:pt idx="33">
                  <c:v>0.96922400000000009</c:v>
                </c:pt>
                <c:pt idx="34">
                  <c:v>0.95934399999999997</c:v>
                </c:pt>
                <c:pt idx="35">
                  <c:v>0.86291300000000004</c:v>
                </c:pt>
                <c:pt idx="36">
                  <c:v>0.89197700000000002</c:v>
                </c:pt>
                <c:pt idx="37">
                  <c:v>0.90142199999999995</c:v>
                </c:pt>
                <c:pt idx="38">
                  <c:v>0.88234400000000002</c:v>
                </c:pt>
                <c:pt idx="39">
                  <c:v>0.83783200000000002</c:v>
                </c:pt>
                <c:pt idx="40">
                  <c:v>0.80979599999999996</c:v>
                </c:pt>
              </c:numCache>
            </c:numRef>
          </c:val>
        </c:ser>
        <c:ser>
          <c:idx val="0"/>
          <c:order val="2"/>
          <c:tx>
            <c:strRef>
              <c:f>Sheet1!$D$1</c:f>
              <c:strCache>
                <c:ptCount val="1"/>
                <c:pt idx="0">
                  <c:v>Alaska production</c:v>
                </c:pt>
              </c:strCache>
            </c:strRef>
          </c:tx>
          <c:spPr>
            <a:solidFill>
              <a:srgbClr val="EBC7A4"/>
            </a:solidFill>
            <a:ln>
              <a:noFill/>
            </a:ln>
            <a:effectLst/>
          </c:spPr>
          <c:cat>
            <c:numRef>
              <c:f>Sheet1!$A$2:$A$42</c:f>
              <c:numCache>
                <c:formatCode>General</c:formatCode>
                <c:ptCount val="4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  <c:pt idx="16">
                  <c:v>2026</c:v>
                </c:pt>
                <c:pt idx="17">
                  <c:v>2027</c:v>
                </c:pt>
                <c:pt idx="18">
                  <c:v>2028</c:v>
                </c:pt>
                <c:pt idx="19">
                  <c:v>2029</c:v>
                </c:pt>
                <c:pt idx="20">
                  <c:v>2030</c:v>
                </c:pt>
                <c:pt idx="21">
                  <c:v>2031</c:v>
                </c:pt>
                <c:pt idx="22">
                  <c:v>2032</c:v>
                </c:pt>
                <c:pt idx="23">
                  <c:v>2033</c:v>
                </c:pt>
                <c:pt idx="24">
                  <c:v>2034</c:v>
                </c:pt>
                <c:pt idx="25">
                  <c:v>2035</c:v>
                </c:pt>
                <c:pt idx="26">
                  <c:v>2036</c:v>
                </c:pt>
                <c:pt idx="27">
                  <c:v>2037</c:v>
                </c:pt>
                <c:pt idx="28">
                  <c:v>2038</c:v>
                </c:pt>
                <c:pt idx="29">
                  <c:v>2039</c:v>
                </c:pt>
                <c:pt idx="30">
                  <c:v>2040</c:v>
                </c:pt>
                <c:pt idx="31">
                  <c:v>2041</c:v>
                </c:pt>
                <c:pt idx="32">
                  <c:v>2042</c:v>
                </c:pt>
                <c:pt idx="33">
                  <c:v>2043</c:v>
                </c:pt>
                <c:pt idx="34">
                  <c:v>2044</c:v>
                </c:pt>
                <c:pt idx="35">
                  <c:v>2045</c:v>
                </c:pt>
                <c:pt idx="36">
                  <c:v>2046</c:v>
                </c:pt>
                <c:pt idx="37">
                  <c:v>2047</c:v>
                </c:pt>
                <c:pt idx="38">
                  <c:v>2048</c:v>
                </c:pt>
                <c:pt idx="39">
                  <c:v>2049</c:v>
                </c:pt>
                <c:pt idx="40">
                  <c:v>2050</c:v>
                </c:pt>
              </c:numCache>
            </c:numRef>
          </c:cat>
          <c:val>
            <c:numRef>
              <c:f>Sheet1!$D$2:$D$42</c:f>
              <c:numCache>
                <c:formatCode>General</c:formatCode>
                <c:ptCount val="41"/>
                <c:pt idx="0">
                  <c:v>0.59899999999999998</c:v>
                </c:pt>
                <c:pt idx="1">
                  <c:v>0.56100000000000005</c:v>
                </c:pt>
                <c:pt idx="2">
                  <c:v>0.52600000000000002</c:v>
                </c:pt>
                <c:pt idx="3">
                  <c:v>0.51500000000000001</c:v>
                </c:pt>
                <c:pt idx="4">
                  <c:v>0.496</c:v>
                </c:pt>
                <c:pt idx="5">
                  <c:v>0.48199999999999998</c:v>
                </c:pt>
                <c:pt idx="6">
                  <c:v>0.49</c:v>
                </c:pt>
                <c:pt idx="7">
                  <c:v>0.49399999999999999</c:v>
                </c:pt>
                <c:pt idx="8">
                  <c:v>0.47899999999999998</c:v>
                </c:pt>
                <c:pt idx="9">
                  <c:v>0.46500000000000002</c:v>
                </c:pt>
                <c:pt idx="10">
                  <c:v>0.45756799999999997</c:v>
                </c:pt>
                <c:pt idx="11">
                  <c:v>0.48552800000000002</c:v>
                </c:pt>
                <c:pt idx="12">
                  <c:v>0.47199999999999998</c:v>
                </c:pt>
                <c:pt idx="13">
                  <c:v>0.51095400000000002</c:v>
                </c:pt>
                <c:pt idx="14">
                  <c:v>0.51475199999999999</c:v>
                </c:pt>
                <c:pt idx="15">
                  <c:v>0.50736599999999998</c:v>
                </c:pt>
                <c:pt idx="16">
                  <c:v>0.52271000000000001</c:v>
                </c:pt>
                <c:pt idx="17">
                  <c:v>0.52444400000000002</c:v>
                </c:pt>
                <c:pt idx="18">
                  <c:v>0.52121899999999999</c:v>
                </c:pt>
                <c:pt idx="19">
                  <c:v>0.49102400000000002</c:v>
                </c:pt>
                <c:pt idx="20">
                  <c:v>0.46332499999999999</c:v>
                </c:pt>
                <c:pt idx="21">
                  <c:v>0.42565199999999997</c:v>
                </c:pt>
                <c:pt idx="22">
                  <c:v>0.39239600000000002</c:v>
                </c:pt>
                <c:pt idx="23">
                  <c:v>0.36100700000000002</c:v>
                </c:pt>
                <c:pt idx="24">
                  <c:v>0.33343400000000001</c:v>
                </c:pt>
                <c:pt idx="25">
                  <c:v>0.31846000000000002</c:v>
                </c:pt>
                <c:pt idx="26">
                  <c:v>0.308452</c:v>
                </c:pt>
                <c:pt idx="27">
                  <c:v>0.28872100000000001</c:v>
                </c:pt>
                <c:pt idx="28">
                  <c:v>0.26974599999999999</c:v>
                </c:pt>
                <c:pt idx="29">
                  <c:v>0.30930400000000002</c:v>
                </c:pt>
                <c:pt idx="30">
                  <c:v>0.406856</c:v>
                </c:pt>
                <c:pt idx="31">
                  <c:v>0.461864</c:v>
                </c:pt>
                <c:pt idx="32">
                  <c:v>0.44762999999999997</c:v>
                </c:pt>
                <c:pt idx="33">
                  <c:v>0.43343300000000001</c:v>
                </c:pt>
                <c:pt idx="34">
                  <c:v>0.42063299999999998</c:v>
                </c:pt>
                <c:pt idx="35">
                  <c:v>0.38050600000000001</c:v>
                </c:pt>
                <c:pt idx="36">
                  <c:v>0.345775</c:v>
                </c:pt>
                <c:pt idx="37">
                  <c:v>0.31567899999999999</c:v>
                </c:pt>
                <c:pt idx="38">
                  <c:v>0.28956500000000002</c:v>
                </c:pt>
                <c:pt idx="39">
                  <c:v>0.266876</c:v>
                </c:pt>
                <c:pt idx="40">
                  <c:v>0.24713299999999999</c:v>
                </c:pt>
              </c:numCache>
            </c:numRef>
          </c:val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Tight oil production</c:v>
                </c:pt>
              </c:strCache>
            </c:strRef>
          </c:tx>
          <c:spPr>
            <a:solidFill>
              <a:srgbClr val="BD732A"/>
            </a:solidFill>
            <a:ln>
              <a:noFill/>
            </a:ln>
            <a:effectLst/>
          </c:spPr>
          <c:cat>
            <c:numRef>
              <c:f>Sheet1!$A$2:$A$42</c:f>
              <c:numCache>
                <c:formatCode>General</c:formatCode>
                <c:ptCount val="4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  <c:pt idx="16">
                  <c:v>2026</c:v>
                </c:pt>
                <c:pt idx="17">
                  <c:v>2027</c:v>
                </c:pt>
                <c:pt idx="18">
                  <c:v>2028</c:v>
                </c:pt>
                <c:pt idx="19">
                  <c:v>2029</c:v>
                </c:pt>
                <c:pt idx="20">
                  <c:v>2030</c:v>
                </c:pt>
                <c:pt idx="21">
                  <c:v>2031</c:v>
                </c:pt>
                <c:pt idx="22">
                  <c:v>2032</c:v>
                </c:pt>
                <c:pt idx="23">
                  <c:v>2033</c:v>
                </c:pt>
                <c:pt idx="24">
                  <c:v>2034</c:v>
                </c:pt>
                <c:pt idx="25">
                  <c:v>2035</c:v>
                </c:pt>
                <c:pt idx="26">
                  <c:v>2036</c:v>
                </c:pt>
                <c:pt idx="27">
                  <c:v>2037</c:v>
                </c:pt>
                <c:pt idx="28">
                  <c:v>2038</c:v>
                </c:pt>
                <c:pt idx="29">
                  <c:v>2039</c:v>
                </c:pt>
                <c:pt idx="30">
                  <c:v>2040</c:v>
                </c:pt>
                <c:pt idx="31">
                  <c:v>2041</c:v>
                </c:pt>
                <c:pt idx="32">
                  <c:v>2042</c:v>
                </c:pt>
                <c:pt idx="33">
                  <c:v>2043</c:v>
                </c:pt>
                <c:pt idx="34">
                  <c:v>2044</c:v>
                </c:pt>
                <c:pt idx="35">
                  <c:v>2045</c:v>
                </c:pt>
                <c:pt idx="36">
                  <c:v>2046</c:v>
                </c:pt>
                <c:pt idx="37">
                  <c:v>2047</c:v>
                </c:pt>
                <c:pt idx="38">
                  <c:v>2048</c:v>
                </c:pt>
                <c:pt idx="39">
                  <c:v>2049</c:v>
                </c:pt>
                <c:pt idx="40">
                  <c:v>2050</c:v>
                </c:pt>
              </c:numCache>
            </c:numRef>
          </c:cat>
          <c:val>
            <c:numRef>
              <c:f>Sheet1!$E$2:$E$42</c:f>
              <c:numCache>
                <c:formatCode>General</c:formatCode>
                <c:ptCount val="41"/>
                <c:pt idx="0">
                  <c:v>1.2430000000000001</c:v>
                </c:pt>
                <c:pt idx="1">
                  <c:v>1.72</c:v>
                </c:pt>
                <c:pt idx="2">
                  <c:v>2.61</c:v>
                </c:pt>
                <c:pt idx="3">
                  <c:v>3.5510000000000002</c:v>
                </c:pt>
                <c:pt idx="4">
                  <c:v>4.6399999999999997</c:v>
                </c:pt>
                <c:pt idx="5">
                  <c:v>5.2759999999999998</c:v>
                </c:pt>
                <c:pt idx="6">
                  <c:v>4.8380000000000001</c:v>
                </c:pt>
                <c:pt idx="7">
                  <c:v>5.3440000000000003</c:v>
                </c:pt>
                <c:pt idx="8">
                  <c:v>6.9190009999999997</c:v>
                </c:pt>
                <c:pt idx="9">
                  <c:v>8.0719999999999992</c:v>
                </c:pt>
                <c:pt idx="10">
                  <c:v>7.5430000000000001</c:v>
                </c:pt>
                <c:pt idx="11">
                  <c:v>6.9598269999999998</c:v>
                </c:pt>
                <c:pt idx="12">
                  <c:v>7.0162659999999999</c:v>
                </c:pt>
                <c:pt idx="13">
                  <c:v>7.1087680000000004</c:v>
                </c:pt>
                <c:pt idx="14">
                  <c:v>7.1579300000000003</c:v>
                </c:pt>
                <c:pt idx="15">
                  <c:v>7.474494</c:v>
                </c:pt>
                <c:pt idx="16">
                  <c:v>7.5489660000000001</c:v>
                </c:pt>
                <c:pt idx="17">
                  <c:v>7.3988389999999997</c:v>
                </c:pt>
                <c:pt idx="18">
                  <c:v>7.245393</c:v>
                </c:pt>
                <c:pt idx="19">
                  <c:v>7.0909110000000002</c:v>
                </c:pt>
                <c:pt idx="20">
                  <c:v>6.9307350000000003</c:v>
                </c:pt>
                <c:pt idx="21">
                  <c:v>6.7911739999999998</c:v>
                </c:pt>
                <c:pt idx="22">
                  <c:v>6.6483420000000004</c:v>
                </c:pt>
                <c:pt idx="23">
                  <c:v>6.5352790000000001</c:v>
                </c:pt>
                <c:pt idx="24">
                  <c:v>6.4171810000000002</c:v>
                </c:pt>
                <c:pt idx="25">
                  <c:v>6.3529720000000003</c:v>
                </c:pt>
                <c:pt idx="26">
                  <c:v>6.2889460000000001</c:v>
                </c:pt>
                <c:pt idx="27">
                  <c:v>6.240399</c:v>
                </c:pt>
                <c:pt idx="28">
                  <c:v>6.1722429999999999</c:v>
                </c:pt>
                <c:pt idx="29">
                  <c:v>6.1163809999999996</c:v>
                </c:pt>
                <c:pt idx="30">
                  <c:v>6.0503939999999998</c:v>
                </c:pt>
                <c:pt idx="31">
                  <c:v>5.976496</c:v>
                </c:pt>
                <c:pt idx="32">
                  <c:v>5.9444319999999999</c:v>
                </c:pt>
                <c:pt idx="33">
                  <c:v>5.9463819999999998</c:v>
                </c:pt>
                <c:pt idx="34">
                  <c:v>5.9483779999999999</c:v>
                </c:pt>
                <c:pt idx="35">
                  <c:v>5.9450430000000001</c:v>
                </c:pt>
                <c:pt idx="36">
                  <c:v>5.9245999999999999</c:v>
                </c:pt>
                <c:pt idx="37">
                  <c:v>5.8961379999999997</c:v>
                </c:pt>
                <c:pt idx="38">
                  <c:v>5.9127299999999998</c:v>
                </c:pt>
                <c:pt idx="39">
                  <c:v>5.9288949999999998</c:v>
                </c:pt>
                <c:pt idx="40">
                  <c:v>5.9374500000000001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982510864"/>
        <c:axId val="1982507056"/>
      </c:areaChart>
      <c:catAx>
        <c:axId val="198251086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lang="en-US" sz="1200" b="0" i="0" u="none" strike="noStrike" kern="1200" baseline="0">
                <a:solidFill>
                  <a:sysClr val="windowText" lastClr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1982507056"/>
        <c:crosses val="autoZero"/>
        <c:auto val="1"/>
        <c:lblAlgn val="ctr"/>
        <c:lblOffset val="100"/>
        <c:tickLblSkip val="10"/>
        <c:tickMarkSkip val="10"/>
        <c:noMultiLvlLbl val="0"/>
      </c:catAx>
      <c:valAx>
        <c:axId val="1982507056"/>
        <c:scaling>
          <c:orientation val="minMax"/>
          <c:max val="25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low"/>
        <c:spPr>
          <a:noFill/>
          <a:ln w="22225">
            <a:solidFill>
              <a:schemeClr val="bg1">
                <a:lumMod val="65000"/>
              </a:schemeClr>
            </a:solidFill>
            <a:prstDash val="lgDash"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lang="en-US" sz="1200" b="0" i="0" u="none" strike="noStrike" kern="1200" baseline="0">
                <a:solidFill>
                  <a:sysClr val="windowText" lastClr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1982510864"/>
        <c:crossesAt val="11"/>
        <c:crossBetween val="midCat"/>
      </c:valAx>
      <c:spPr>
        <a:noFill/>
        <a:ln>
          <a:noFill/>
        </a:ln>
        <a:effectLst/>
      </c:spPr>
    </c:plotArea>
    <c:plotVisOnly val="1"/>
    <c:dispBlanksAs val="zero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 algn="ctr">
        <a:defRPr lang="en-US" sz="1200" b="0" i="0" u="none" strike="noStrike" kern="1200" baseline="0">
          <a:solidFill>
            <a:sysClr val="windowText" lastClr="000000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pPr>
      <a:endParaRPr lang="en-US"/>
    </a:p>
  </c:txPr>
  <c:externalData r:id="rId4">
    <c:autoUpdate val="0"/>
  </c:externalData>
  <c:userShapes r:id="rId5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497687210394997"/>
          <c:y val="5.6475612106755328E-2"/>
          <c:w val="0.76247849227179931"/>
          <c:h val="0.85268530126923781"/>
        </c:manualLayout>
      </c:layout>
      <c:areaChart>
        <c:grouping val="stacked"/>
        <c:varyColors val="0"/>
        <c:ser>
          <c:idx val="2"/>
          <c:order val="0"/>
          <c:tx>
            <c:strRef>
              <c:f>Sheet1!$B$1</c:f>
              <c:strCache>
                <c:ptCount val="1"/>
                <c:pt idx="0">
                  <c:v>Other oil production</c:v>
                </c:pt>
              </c:strCache>
            </c:strRef>
          </c:tx>
          <c:spPr>
            <a:solidFill>
              <a:srgbClr val="675005"/>
            </a:solidFill>
            <a:ln>
              <a:solidFill>
                <a:schemeClr val="accent6"/>
              </a:solidFill>
            </a:ln>
            <a:effectLst/>
          </c:spPr>
          <c:cat>
            <c:numRef>
              <c:f>Sheet1!$A$2:$A$42</c:f>
              <c:numCache>
                <c:formatCode>General</c:formatCode>
                <c:ptCount val="4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  <c:pt idx="16">
                  <c:v>2026</c:v>
                </c:pt>
                <c:pt idx="17">
                  <c:v>2027</c:v>
                </c:pt>
                <c:pt idx="18">
                  <c:v>2028</c:v>
                </c:pt>
                <c:pt idx="19">
                  <c:v>2029</c:v>
                </c:pt>
                <c:pt idx="20">
                  <c:v>2030</c:v>
                </c:pt>
                <c:pt idx="21">
                  <c:v>2031</c:v>
                </c:pt>
                <c:pt idx="22">
                  <c:v>2032</c:v>
                </c:pt>
                <c:pt idx="23">
                  <c:v>2033</c:v>
                </c:pt>
                <c:pt idx="24">
                  <c:v>2034</c:v>
                </c:pt>
                <c:pt idx="25">
                  <c:v>2035</c:v>
                </c:pt>
                <c:pt idx="26">
                  <c:v>2036</c:v>
                </c:pt>
                <c:pt idx="27">
                  <c:v>2037</c:v>
                </c:pt>
                <c:pt idx="28">
                  <c:v>2038</c:v>
                </c:pt>
                <c:pt idx="29">
                  <c:v>2039</c:v>
                </c:pt>
                <c:pt idx="30">
                  <c:v>2040</c:v>
                </c:pt>
                <c:pt idx="31">
                  <c:v>2041</c:v>
                </c:pt>
                <c:pt idx="32">
                  <c:v>2042</c:v>
                </c:pt>
                <c:pt idx="33">
                  <c:v>2043</c:v>
                </c:pt>
                <c:pt idx="34">
                  <c:v>2044</c:v>
                </c:pt>
                <c:pt idx="35">
                  <c:v>2045</c:v>
                </c:pt>
                <c:pt idx="36">
                  <c:v>2046</c:v>
                </c:pt>
                <c:pt idx="37">
                  <c:v>2047</c:v>
                </c:pt>
                <c:pt idx="38">
                  <c:v>2048</c:v>
                </c:pt>
                <c:pt idx="39">
                  <c:v>2049</c:v>
                </c:pt>
                <c:pt idx="40">
                  <c:v>2050</c:v>
                </c:pt>
              </c:numCache>
            </c:numRef>
          </c:cat>
          <c:val>
            <c:numRef>
              <c:f>Sheet1!$B$2:$B$42</c:f>
              <c:numCache>
                <c:formatCode>General</c:formatCode>
                <c:ptCount val="41"/>
                <c:pt idx="0">
                  <c:v>2.0875919999999999</c:v>
                </c:pt>
                <c:pt idx="1">
                  <c:v>2.0690339999999998</c:v>
                </c:pt>
                <c:pt idx="2">
                  <c:v>2.1127609999999999</c:v>
                </c:pt>
                <c:pt idx="3">
                  <c:v>2.1721290000000004</c:v>
                </c:pt>
                <c:pt idx="4">
                  <c:v>2.2549020000000009</c:v>
                </c:pt>
                <c:pt idx="5">
                  <c:v>2.1661260000000002</c:v>
                </c:pt>
                <c:pt idx="6">
                  <c:v>1.9066599999999994</c:v>
                </c:pt>
                <c:pt idx="7">
                  <c:v>1.834857999999999</c:v>
                </c:pt>
                <c:pt idx="8">
                  <c:v>1.8304560000000007</c:v>
                </c:pt>
                <c:pt idx="9">
                  <c:v>1.8111530000000007</c:v>
                </c:pt>
                <c:pt idx="10">
                  <c:v>1.5200550000000002</c:v>
                </c:pt>
                <c:pt idx="11">
                  <c:v>1.5329279999999996</c:v>
                </c:pt>
                <c:pt idx="12">
                  <c:v>1.444591999999999</c:v>
                </c:pt>
                <c:pt idx="13">
                  <c:v>1.4383549999999996</c:v>
                </c:pt>
                <c:pt idx="14">
                  <c:v>1.4290110000000014</c:v>
                </c:pt>
                <c:pt idx="15">
                  <c:v>1.4257409999999986</c:v>
                </c:pt>
                <c:pt idx="16">
                  <c:v>1.423029999999998</c:v>
                </c:pt>
                <c:pt idx="17">
                  <c:v>1.4178839999999984</c:v>
                </c:pt>
                <c:pt idx="18">
                  <c:v>1.4745359999999987</c:v>
                </c:pt>
                <c:pt idx="19">
                  <c:v>1.4936189999999998</c:v>
                </c:pt>
                <c:pt idx="20">
                  <c:v>1.5430680000000006</c:v>
                </c:pt>
                <c:pt idx="21">
                  <c:v>1.572641</c:v>
                </c:pt>
                <c:pt idx="22">
                  <c:v>1.6020750000000001</c:v>
                </c:pt>
                <c:pt idx="23">
                  <c:v>1.6156910000000004</c:v>
                </c:pt>
                <c:pt idx="24">
                  <c:v>1.6327909999999983</c:v>
                </c:pt>
                <c:pt idx="25">
                  <c:v>1.6568959999999993</c:v>
                </c:pt>
                <c:pt idx="26">
                  <c:v>1.6748259999999997</c:v>
                </c:pt>
                <c:pt idx="27">
                  <c:v>1.692875000000001</c:v>
                </c:pt>
                <c:pt idx="28">
                  <c:v>1.7071729999999994</c:v>
                </c:pt>
                <c:pt idx="29">
                  <c:v>1.8217650000000001</c:v>
                </c:pt>
                <c:pt idx="30">
                  <c:v>1.8329529999999985</c:v>
                </c:pt>
                <c:pt idx="31">
                  <c:v>1.8587170000000011</c:v>
                </c:pt>
                <c:pt idx="32">
                  <c:v>1.8652140000000004</c:v>
                </c:pt>
                <c:pt idx="33">
                  <c:v>1.9146979999999991</c:v>
                </c:pt>
                <c:pt idx="34">
                  <c:v>1.9665130000000002</c:v>
                </c:pt>
                <c:pt idx="35">
                  <c:v>1.9324259999999995</c:v>
                </c:pt>
                <c:pt idx="36">
                  <c:v>1.9317060000000001</c:v>
                </c:pt>
                <c:pt idx="37">
                  <c:v>1.9401809999999986</c:v>
                </c:pt>
                <c:pt idx="38">
                  <c:v>1.8901520000000005</c:v>
                </c:pt>
                <c:pt idx="39">
                  <c:v>1.8681979999999994</c:v>
                </c:pt>
                <c:pt idx="40">
                  <c:v>1.8038719999999975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GOM offshore production</c:v>
                </c:pt>
              </c:strCache>
            </c:strRef>
          </c:tx>
          <c:spPr>
            <a:solidFill>
              <a:srgbClr val="F4C019"/>
            </a:solidFill>
            <a:ln>
              <a:noFill/>
            </a:ln>
            <a:effectLst/>
          </c:spPr>
          <c:cat>
            <c:numRef>
              <c:f>Sheet1!$A$2:$A$42</c:f>
              <c:numCache>
                <c:formatCode>General</c:formatCode>
                <c:ptCount val="4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  <c:pt idx="16">
                  <c:v>2026</c:v>
                </c:pt>
                <c:pt idx="17">
                  <c:v>2027</c:v>
                </c:pt>
                <c:pt idx="18">
                  <c:v>2028</c:v>
                </c:pt>
                <c:pt idx="19">
                  <c:v>2029</c:v>
                </c:pt>
                <c:pt idx="20">
                  <c:v>2030</c:v>
                </c:pt>
                <c:pt idx="21">
                  <c:v>2031</c:v>
                </c:pt>
                <c:pt idx="22">
                  <c:v>2032</c:v>
                </c:pt>
                <c:pt idx="23">
                  <c:v>2033</c:v>
                </c:pt>
                <c:pt idx="24">
                  <c:v>2034</c:v>
                </c:pt>
                <c:pt idx="25">
                  <c:v>2035</c:v>
                </c:pt>
                <c:pt idx="26">
                  <c:v>2036</c:v>
                </c:pt>
                <c:pt idx="27">
                  <c:v>2037</c:v>
                </c:pt>
                <c:pt idx="28">
                  <c:v>2038</c:v>
                </c:pt>
                <c:pt idx="29">
                  <c:v>2039</c:v>
                </c:pt>
                <c:pt idx="30">
                  <c:v>2040</c:v>
                </c:pt>
                <c:pt idx="31">
                  <c:v>2041</c:v>
                </c:pt>
                <c:pt idx="32">
                  <c:v>2042</c:v>
                </c:pt>
                <c:pt idx="33">
                  <c:v>2043</c:v>
                </c:pt>
                <c:pt idx="34">
                  <c:v>2044</c:v>
                </c:pt>
                <c:pt idx="35">
                  <c:v>2045</c:v>
                </c:pt>
                <c:pt idx="36">
                  <c:v>2046</c:v>
                </c:pt>
                <c:pt idx="37">
                  <c:v>2047</c:v>
                </c:pt>
                <c:pt idx="38">
                  <c:v>2048</c:v>
                </c:pt>
                <c:pt idx="39">
                  <c:v>2049</c:v>
                </c:pt>
                <c:pt idx="40">
                  <c:v>2050</c:v>
                </c:pt>
              </c:numCache>
            </c:numRef>
          </c:cat>
          <c:val>
            <c:numRef>
              <c:f>Sheet1!$C$2:$C$42</c:f>
              <c:numCache>
                <c:formatCode>General</c:formatCode>
                <c:ptCount val="41"/>
                <c:pt idx="0">
                  <c:v>1.552408</c:v>
                </c:pt>
                <c:pt idx="1">
                  <c:v>1.3169650000000002</c:v>
                </c:pt>
                <c:pt idx="2">
                  <c:v>1.269239</c:v>
                </c:pt>
                <c:pt idx="3">
                  <c:v>1.2548710000000001</c:v>
                </c:pt>
                <c:pt idx="4">
                  <c:v>1.397098</c:v>
                </c:pt>
                <c:pt idx="5">
                  <c:v>1.5148739999999998</c:v>
                </c:pt>
                <c:pt idx="6">
                  <c:v>1.60334</c:v>
                </c:pt>
                <c:pt idx="7">
                  <c:v>1.680142</c:v>
                </c:pt>
                <c:pt idx="8">
                  <c:v>1.7575430000000001</c:v>
                </c:pt>
                <c:pt idx="9">
                  <c:v>1.8828469999999999</c:v>
                </c:pt>
                <c:pt idx="10">
                  <c:v>1.949425</c:v>
                </c:pt>
                <c:pt idx="11">
                  <c:v>1.947883</c:v>
                </c:pt>
                <c:pt idx="12">
                  <c:v>2.0598199999999998</c:v>
                </c:pt>
                <c:pt idx="13">
                  <c:v>2.0588730000000002</c:v>
                </c:pt>
                <c:pt idx="14">
                  <c:v>2.0817959999999998</c:v>
                </c:pt>
                <c:pt idx="15">
                  <c:v>2.074414</c:v>
                </c:pt>
                <c:pt idx="16">
                  <c:v>2.2017310000000001</c:v>
                </c:pt>
                <c:pt idx="17">
                  <c:v>2.2788249999999999</c:v>
                </c:pt>
                <c:pt idx="18">
                  <c:v>2.4317299999999999</c:v>
                </c:pt>
                <c:pt idx="19">
                  <c:v>2.5159180000000001</c:v>
                </c:pt>
                <c:pt idx="20">
                  <c:v>2.539418</c:v>
                </c:pt>
                <c:pt idx="21">
                  <c:v>2.5833069999999996</c:v>
                </c:pt>
                <c:pt idx="22">
                  <c:v>2.6139470000000005</c:v>
                </c:pt>
                <c:pt idx="23">
                  <c:v>2.5604119999999999</c:v>
                </c:pt>
                <c:pt idx="24">
                  <c:v>2.6342140000000001</c:v>
                </c:pt>
                <c:pt idx="25">
                  <c:v>2.7034919999999998</c:v>
                </c:pt>
                <c:pt idx="26">
                  <c:v>2.725924</c:v>
                </c:pt>
                <c:pt idx="27">
                  <c:v>2.6590919999999998</c:v>
                </c:pt>
                <c:pt idx="28">
                  <c:v>2.5562710000000002</c:v>
                </c:pt>
                <c:pt idx="29">
                  <c:v>2.4997470000000002</c:v>
                </c:pt>
                <c:pt idx="30">
                  <c:v>2.5439040000000004</c:v>
                </c:pt>
                <c:pt idx="31">
                  <c:v>2.5532360000000001</c:v>
                </c:pt>
                <c:pt idx="32">
                  <c:v>2.5571519999999999</c:v>
                </c:pt>
                <c:pt idx="33">
                  <c:v>2.5185880000000003</c:v>
                </c:pt>
                <c:pt idx="34">
                  <c:v>2.40788</c:v>
                </c:pt>
                <c:pt idx="35">
                  <c:v>2.537283</c:v>
                </c:pt>
                <c:pt idx="36">
                  <c:v>2.4314140000000002</c:v>
                </c:pt>
                <c:pt idx="37">
                  <c:v>2.1208450000000001</c:v>
                </c:pt>
                <c:pt idx="38">
                  <c:v>2.0058500000000001</c:v>
                </c:pt>
                <c:pt idx="39">
                  <c:v>1.8013620000000001</c:v>
                </c:pt>
                <c:pt idx="40">
                  <c:v>1.655265</c:v>
                </c:pt>
              </c:numCache>
            </c:numRef>
          </c:val>
        </c:ser>
        <c:ser>
          <c:idx val="0"/>
          <c:order val="2"/>
          <c:tx>
            <c:strRef>
              <c:f>Sheet1!$D$1</c:f>
              <c:strCache>
                <c:ptCount val="1"/>
                <c:pt idx="0">
                  <c:v>Alaska production</c:v>
                </c:pt>
              </c:strCache>
            </c:strRef>
          </c:tx>
          <c:spPr>
            <a:solidFill>
              <a:srgbClr val="EBC7A4"/>
            </a:solidFill>
            <a:ln>
              <a:noFill/>
            </a:ln>
            <a:effectLst/>
          </c:spPr>
          <c:cat>
            <c:numRef>
              <c:f>Sheet1!$A$2:$A$42</c:f>
              <c:numCache>
                <c:formatCode>General</c:formatCode>
                <c:ptCount val="4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  <c:pt idx="16">
                  <c:v>2026</c:v>
                </c:pt>
                <c:pt idx="17">
                  <c:v>2027</c:v>
                </c:pt>
                <c:pt idx="18">
                  <c:v>2028</c:v>
                </c:pt>
                <c:pt idx="19">
                  <c:v>2029</c:v>
                </c:pt>
                <c:pt idx="20">
                  <c:v>2030</c:v>
                </c:pt>
                <c:pt idx="21">
                  <c:v>2031</c:v>
                </c:pt>
                <c:pt idx="22">
                  <c:v>2032</c:v>
                </c:pt>
                <c:pt idx="23">
                  <c:v>2033</c:v>
                </c:pt>
                <c:pt idx="24">
                  <c:v>2034</c:v>
                </c:pt>
                <c:pt idx="25">
                  <c:v>2035</c:v>
                </c:pt>
                <c:pt idx="26">
                  <c:v>2036</c:v>
                </c:pt>
                <c:pt idx="27">
                  <c:v>2037</c:v>
                </c:pt>
                <c:pt idx="28">
                  <c:v>2038</c:v>
                </c:pt>
                <c:pt idx="29">
                  <c:v>2039</c:v>
                </c:pt>
                <c:pt idx="30">
                  <c:v>2040</c:v>
                </c:pt>
                <c:pt idx="31">
                  <c:v>2041</c:v>
                </c:pt>
                <c:pt idx="32">
                  <c:v>2042</c:v>
                </c:pt>
                <c:pt idx="33">
                  <c:v>2043</c:v>
                </c:pt>
                <c:pt idx="34">
                  <c:v>2044</c:v>
                </c:pt>
                <c:pt idx="35">
                  <c:v>2045</c:v>
                </c:pt>
                <c:pt idx="36">
                  <c:v>2046</c:v>
                </c:pt>
                <c:pt idx="37">
                  <c:v>2047</c:v>
                </c:pt>
                <c:pt idx="38">
                  <c:v>2048</c:v>
                </c:pt>
                <c:pt idx="39">
                  <c:v>2049</c:v>
                </c:pt>
                <c:pt idx="40">
                  <c:v>2050</c:v>
                </c:pt>
              </c:numCache>
            </c:numRef>
          </c:cat>
          <c:val>
            <c:numRef>
              <c:f>Sheet1!$D$2:$D$42</c:f>
              <c:numCache>
                <c:formatCode>General</c:formatCode>
                <c:ptCount val="41"/>
                <c:pt idx="0">
                  <c:v>0.59899999999999998</c:v>
                </c:pt>
                <c:pt idx="1">
                  <c:v>0.56100000000000005</c:v>
                </c:pt>
                <c:pt idx="2">
                  <c:v>0.52600000000000002</c:v>
                </c:pt>
                <c:pt idx="3">
                  <c:v>0.51500000000000001</c:v>
                </c:pt>
                <c:pt idx="4">
                  <c:v>0.496</c:v>
                </c:pt>
                <c:pt idx="5">
                  <c:v>0.48199999999999998</c:v>
                </c:pt>
                <c:pt idx="6">
                  <c:v>0.49</c:v>
                </c:pt>
                <c:pt idx="7">
                  <c:v>0.49399999999999999</c:v>
                </c:pt>
                <c:pt idx="8">
                  <c:v>0.47899999999999998</c:v>
                </c:pt>
                <c:pt idx="9">
                  <c:v>0.46500000000000002</c:v>
                </c:pt>
                <c:pt idx="10">
                  <c:v>0.45756799999999997</c:v>
                </c:pt>
                <c:pt idx="11">
                  <c:v>0.48552800000000002</c:v>
                </c:pt>
                <c:pt idx="12">
                  <c:v>0.47199999999999998</c:v>
                </c:pt>
                <c:pt idx="13">
                  <c:v>0.57186899999999996</c:v>
                </c:pt>
                <c:pt idx="14">
                  <c:v>0.58726800000000001</c:v>
                </c:pt>
                <c:pt idx="15">
                  <c:v>0.57532300000000003</c:v>
                </c:pt>
                <c:pt idx="16">
                  <c:v>0.63008399999999998</c:v>
                </c:pt>
                <c:pt idx="17">
                  <c:v>0.65001500000000001</c:v>
                </c:pt>
                <c:pt idx="18">
                  <c:v>0.63541999999999998</c:v>
                </c:pt>
                <c:pt idx="19">
                  <c:v>0.62031700000000001</c:v>
                </c:pt>
                <c:pt idx="20">
                  <c:v>0.59631900000000004</c:v>
                </c:pt>
                <c:pt idx="21">
                  <c:v>0.63416300000000003</c:v>
                </c:pt>
                <c:pt idx="22">
                  <c:v>0.73085999999999995</c:v>
                </c:pt>
                <c:pt idx="23">
                  <c:v>0.777783</c:v>
                </c:pt>
                <c:pt idx="24">
                  <c:v>0.78785899999999998</c:v>
                </c:pt>
                <c:pt idx="25">
                  <c:v>0.85095799999999999</c:v>
                </c:pt>
                <c:pt idx="26">
                  <c:v>0.92002399999999995</c:v>
                </c:pt>
                <c:pt idx="27">
                  <c:v>0.973387</c:v>
                </c:pt>
                <c:pt idx="28">
                  <c:v>0.96486000000000005</c:v>
                </c:pt>
                <c:pt idx="29">
                  <c:v>0.99343300000000001</c:v>
                </c:pt>
                <c:pt idx="30">
                  <c:v>1.0002</c:v>
                </c:pt>
                <c:pt idx="31">
                  <c:v>0.98350599999999999</c:v>
                </c:pt>
                <c:pt idx="32">
                  <c:v>0.95865699999999998</c:v>
                </c:pt>
                <c:pt idx="33">
                  <c:v>0.93616200000000005</c:v>
                </c:pt>
                <c:pt idx="34">
                  <c:v>0.91327000000000003</c:v>
                </c:pt>
                <c:pt idx="35">
                  <c:v>0.86604599999999998</c:v>
                </c:pt>
                <c:pt idx="36">
                  <c:v>0.81275399999999998</c:v>
                </c:pt>
                <c:pt idx="37">
                  <c:v>0.97923800000000005</c:v>
                </c:pt>
                <c:pt idx="38">
                  <c:v>0.98336699999999999</c:v>
                </c:pt>
                <c:pt idx="39">
                  <c:v>0.962642</c:v>
                </c:pt>
                <c:pt idx="40">
                  <c:v>0.91109499999999999</c:v>
                </c:pt>
              </c:numCache>
            </c:numRef>
          </c:val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Tight oil production</c:v>
                </c:pt>
              </c:strCache>
            </c:strRef>
          </c:tx>
          <c:spPr>
            <a:solidFill>
              <a:srgbClr val="BD732A"/>
            </a:solidFill>
            <a:ln>
              <a:noFill/>
            </a:ln>
            <a:effectLst/>
          </c:spPr>
          <c:cat>
            <c:numRef>
              <c:f>Sheet1!$A$2:$A$42</c:f>
              <c:numCache>
                <c:formatCode>General</c:formatCode>
                <c:ptCount val="41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  <c:pt idx="15">
                  <c:v>2025</c:v>
                </c:pt>
                <c:pt idx="16">
                  <c:v>2026</c:v>
                </c:pt>
                <c:pt idx="17">
                  <c:v>2027</c:v>
                </c:pt>
                <c:pt idx="18">
                  <c:v>2028</c:v>
                </c:pt>
                <c:pt idx="19">
                  <c:v>2029</c:v>
                </c:pt>
                <c:pt idx="20">
                  <c:v>2030</c:v>
                </c:pt>
                <c:pt idx="21">
                  <c:v>2031</c:v>
                </c:pt>
                <c:pt idx="22">
                  <c:v>2032</c:v>
                </c:pt>
                <c:pt idx="23">
                  <c:v>2033</c:v>
                </c:pt>
                <c:pt idx="24">
                  <c:v>2034</c:v>
                </c:pt>
                <c:pt idx="25">
                  <c:v>2035</c:v>
                </c:pt>
                <c:pt idx="26">
                  <c:v>2036</c:v>
                </c:pt>
                <c:pt idx="27">
                  <c:v>2037</c:v>
                </c:pt>
                <c:pt idx="28">
                  <c:v>2038</c:v>
                </c:pt>
                <c:pt idx="29">
                  <c:v>2039</c:v>
                </c:pt>
                <c:pt idx="30">
                  <c:v>2040</c:v>
                </c:pt>
                <c:pt idx="31">
                  <c:v>2041</c:v>
                </c:pt>
                <c:pt idx="32">
                  <c:v>2042</c:v>
                </c:pt>
                <c:pt idx="33">
                  <c:v>2043</c:v>
                </c:pt>
                <c:pt idx="34">
                  <c:v>2044</c:v>
                </c:pt>
                <c:pt idx="35">
                  <c:v>2045</c:v>
                </c:pt>
                <c:pt idx="36">
                  <c:v>2046</c:v>
                </c:pt>
                <c:pt idx="37">
                  <c:v>2047</c:v>
                </c:pt>
                <c:pt idx="38">
                  <c:v>2048</c:v>
                </c:pt>
                <c:pt idx="39">
                  <c:v>2049</c:v>
                </c:pt>
                <c:pt idx="40">
                  <c:v>2050</c:v>
                </c:pt>
              </c:numCache>
            </c:numRef>
          </c:cat>
          <c:val>
            <c:numRef>
              <c:f>Sheet1!$E$2:$E$42</c:f>
              <c:numCache>
                <c:formatCode>General</c:formatCode>
                <c:ptCount val="41"/>
                <c:pt idx="0">
                  <c:v>1.2430000000000001</c:v>
                </c:pt>
                <c:pt idx="1">
                  <c:v>1.72</c:v>
                </c:pt>
                <c:pt idx="2">
                  <c:v>2.61</c:v>
                </c:pt>
                <c:pt idx="3">
                  <c:v>3.5510000000000002</c:v>
                </c:pt>
                <c:pt idx="4">
                  <c:v>4.6399999999999997</c:v>
                </c:pt>
                <c:pt idx="5">
                  <c:v>5.2759999999999998</c:v>
                </c:pt>
                <c:pt idx="6">
                  <c:v>4.8380000000000001</c:v>
                </c:pt>
                <c:pt idx="7">
                  <c:v>5.3440000000000003</c:v>
                </c:pt>
                <c:pt idx="8">
                  <c:v>6.9190009999999997</c:v>
                </c:pt>
                <c:pt idx="9">
                  <c:v>8.0719999999999992</c:v>
                </c:pt>
                <c:pt idx="10">
                  <c:v>7.5430000000000001</c:v>
                </c:pt>
                <c:pt idx="11">
                  <c:v>7.4274649999999998</c:v>
                </c:pt>
                <c:pt idx="12">
                  <c:v>7.8259610000000004</c:v>
                </c:pt>
                <c:pt idx="13">
                  <c:v>9.3947430000000001</c:v>
                </c:pt>
                <c:pt idx="14">
                  <c:v>10.666131999999999</c:v>
                </c:pt>
                <c:pt idx="15">
                  <c:v>11.834167000000001</c:v>
                </c:pt>
                <c:pt idx="16">
                  <c:v>12.403923000000001</c:v>
                </c:pt>
                <c:pt idx="17">
                  <c:v>12.718294</c:v>
                </c:pt>
                <c:pt idx="18">
                  <c:v>12.853711000000001</c:v>
                </c:pt>
                <c:pt idx="19">
                  <c:v>12.963993</c:v>
                </c:pt>
                <c:pt idx="20">
                  <c:v>13.033156999999999</c:v>
                </c:pt>
                <c:pt idx="21">
                  <c:v>13.072049</c:v>
                </c:pt>
                <c:pt idx="22">
                  <c:v>13.09943</c:v>
                </c:pt>
                <c:pt idx="23">
                  <c:v>13.123042999999999</c:v>
                </c:pt>
                <c:pt idx="24">
                  <c:v>13.160788</c:v>
                </c:pt>
                <c:pt idx="25">
                  <c:v>13.165941</c:v>
                </c:pt>
                <c:pt idx="26">
                  <c:v>13.149134</c:v>
                </c:pt>
                <c:pt idx="27">
                  <c:v>13.195753</c:v>
                </c:pt>
                <c:pt idx="28">
                  <c:v>13.214577</c:v>
                </c:pt>
                <c:pt idx="29">
                  <c:v>13.221365</c:v>
                </c:pt>
                <c:pt idx="30">
                  <c:v>13.265941</c:v>
                </c:pt>
                <c:pt idx="31">
                  <c:v>13.304284000000001</c:v>
                </c:pt>
                <c:pt idx="32">
                  <c:v>13.346278</c:v>
                </c:pt>
                <c:pt idx="33">
                  <c:v>13.416149000000001</c:v>
                </c:pt>
                <c:pt idx="34">
                  <c:v>13.436636999999999</c:v>
                </c:pt>
                <c:pt idx="35">
                  <c:v>13.448126999999999</c:v>
                </c:pt>
                <c:pt idx="36">
                  <c:v>13.490527</c:v>
                </c:pt>
                <c:pt idx="37">
                  <c:v>13.559862000000001</c:v>
                </c:pt>
                <c:pt idx="38">
                  <c:v>13.612389</c:v>
                </c:pt>
                <c:pt idx="39">
                  <c:v>13.676736999999999</c:v>
                </c:pt>
                <c:pt idx="40">
                  <c:v>13.713504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982511408"/>
        <c:axId val="1982511952"/>
      </c:areaChart>
      <c:catAx>
        <c:axId val="198251140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ysClr val="windowText" lastClr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1982511952"/>
        <c:crosses val="autoZero"/>
        <c:auto val="1"/>
        <c:lblAlgn val="ctr"/>
        <c:lblOffset val="100"/>
        <c:tickLblSkip val="10"/>
        <c:tickMarkSkip val="10"/>
        <c:noMultiLvlLbl val="0"/>
      </c:catAx>
      <c:valAx>
        <c:axId val="1982511952"/>
        <c:scaling>
          <c:orientation val="minMax"/>
          <c:max val="25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low"/>
        <c:spPr>
          <a:noFill/>
          <a:ln w="22225">
            <a:solidFill>
              <a:schemeClr val="bg1">
                <a:lumMod val="65000"/>
              </a:schemeClr>
            </a:solidFill>
            <a:prstDash val="lgDash"/>
          </a:ln>
          <a:effectLst/>
        </c:spPr>
        <c:txPr>
          <a:bodyPr rot="-60000000" spcFirstLastPara="1" vertOverflow="ellipsis" vert="horz" wrap="square" anchor="ctr" anchorCtr="1"/>
          <a:lstStyle/>
          <a:p>
            <a:pPr algn="ctr">
              <a:defRPr lang="en-US" sz="1200" b="0" i="0" u="none" strike="noStrike" kern="1200" baseline="0">
                <a:solidFill>
                  <a:sysClr val="windowText" lastClr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1982511408"/>
        <c:crossesAt val="11"/>
        <c:crossBetween val="midCat"/>
      </c:valAx>
      <c:spPr>
        <a:noFill/>
        <a:ln>
          <a:noFill/>
        </a:ln>
        <a:effectLst/>
      </c:spPr>
    </c:plotArea>
    <c:plotVisOnly val="1"/>
    <c:dispBlanksAs val="zero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400">
          <a:solidFill>
            <a:sysClr val="windowText" lastClr="000000"/>
          </a:solidFill>
        </a:defRPr>
      </a:pPr>
      <a:endParaRPr lang="en-US"/>
    </a:p>
  </c:txPr>
  <c:externalData r:id="rId4">
    <c:autoUpdate val="0"/>
  </c:externalData>
  <c:userShapes r:id="rId5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1148231571776344"/>
          <c:y val="4.9477572514370356E-2"/>
          <c:w val="0.81409397232589098"/>
          <c:h val="0.85056396019539204"/>
        </c:manualLayout>
      </c:layout>
      <c:areaChart>
        <c:grouping val="stacked"/>
        <c:varyColors val="0"/>
        <c:ser>
          <c:idx val="2"/>
          <c:order val="0"/>
          <c:tx>
            <c:strRef>
              <c:f>Sheet1!$B$1</c:f>
              <c:strCache>
                <c:ptCount val="1"/>
                <c:pt idx="0">
                  <c:v>Other oil production</c:v>
                </c:pt>
              </c:strCache>
            </c:strRef>
          </c:tx>
          <c:spPr>
            <a:solidFill>
              <a:srgbClr val="675005"/>
            </a:solidFill>
            <a:ln>
              <a:noFill/>
            </a:ln>
            <a:effectLst/>
          </c:spPr>
          <c:cat>
            <c:numRef>
              <c:f>Sheet1!$A$2:$A$32</c:f>
              <c:numCache>
                <c:formatCode>General</c:formatCode>
                <c:ptCount val="31"/>
                <c:pt idx="0">
                  <c:v>2020</c:v>
                </c:pt>
                <c:pt idx="1">
                  <c:v>2021</c:v>
                </c:pt>
                <c:pt idx="2">
                  <c:v>2022</c:v>
                </c:pt>
                <c:pt idx="3">
                  <c:v>2023</c:v>
                </c:pt>
                <c:pt idx="4">
                  <c:v>2024</c:v>
                </c:pt>
                <c:pt idx="5">
                  <c:v>2025</c:v>
                </c:pt>
                <c:pt idx="6">
                  <c:v>2026</c:v>
                </c:pt>
                <c:pt idx="7">
                  <c:v>2027</c:v>
                </c:pt>
                <c:pt idx="8">
                  <c:v>2028</c:v>
                </c:pt>
                <c:pt idx="9">
                  <c:v>2029</c:v>
                </c:pt>
                <c:pt idx="10">
                  <c:v>2030</c:v>
                </c:pt>
                <c:pt idx="11">
                  <c:v>2031</c:v>
                </c:pt>
                <c:pt idx="12">
                  <c:v>2032</c:v>
                </c:pt>
                <c:pt idx="13">
                  <c:v>2033</c:v>
                </c:pt>
                <c:pt idx="14">
                  <c:v>2034</c:v>
                </c:pt>
                <c:pt idx="15">
                  <c:v>2035</c:v>
                </c:pt>
                <c:pt idx="16">
                  <c:v>2036</c:v>
                </c:pt>
                <c:pt idx="17">
                  <c:v>2037</c:v>
                </c:pt>
                <c:pt idx="18">
                  <c:v>2038</c:v>
                </c:pt>
                <c:pt idx="19">
                  <c:v>2039</c:v>
                </c:pt>
                <c:pt idx="20">
                  <c:v>2040</c:v>
                </c:pt>
                <c:pt idx="21">
                  <c:v>2041</c:v>
                </c:pt>
                <c:pt idx="22">
                  <c:v>2042</c:v>
                </c:pt>
                <c:pt idx="23">
                  <c:v>2043</c:v>
                </c:pt>
                <c:pt idx="24">
                  <c:v>2044</c:v>
                </c:pt>
                <c:pt idx="25">
                  <c:v>2045</c:v>
                </c:pt>
                <c:pt idx="26">
                  <c:v>2046</c:v>
                </c:pt>
                <c:pt idx="27">
                  <c:v>2047</c:v>
                </c:pt>
                <c:pt idx="28">
                  <c:v>2048</c:v>
                </c:pt>
                <c:pt idx="29">
                  <c:v>2049</c:v>
                </c:pt>
                <c:pt idx="30">
                  <c:v>2050</c:v>
                </c:pt>
              </c:numCache>
            </c:numRef>
          </c:cat>
          <c:val>
            <c:numRef>
              <c:f>Sheet1!$B$2:$B$32</c:f>
              <c:numCache>
                <c:formatCode>General</c:formatCode>
                <c:ptCount val="31"/>
                <c:pt idx="0">
                  <c:v>0.598595985</c:v>
                </c:pt>
                <c:pt idx="1">
                  <c:v>1.1675787900000001</c:v>
                </c:pt>
                <c:pt idx="2">
                  <c:v>1.7153627600000001</c:v>
                </c:pt>
                <c:pt idx="3">
                  <c:v>2.2338229950000001</c:v>
                </c:pt>
                <c:pt idx="4">
                  <c:v>2.7462793449999996</c:v>
                </c:pt>
                <c:pt idx="5">
                  <c:v>3.2570694699999994</c:v>
                </c:pt>
                <c:pt idx="6">
                  <c:v>3.7635741299999994</c:v>
                </c:pt>
                <c:pt idx="7">
                  <c:v>4.2688038449999999</c:v>
                </c:pt>
                <c:pt idx="8">
                  <c:v>4.7727414599999998</c:v>
                </c:pt>
                <c:pt idx="9">
                  <c:v>5.2803852849999995</c:v>
                </c:pt>
                <c:pt idx="10">
                  <c:v>5.7913451350000003</c:v>
                </c:pt>
                <c:pt idx="11">
                  <c:v>6.3036522000000001</c:v>
                </c:pt>
                <c:pt idx="12">
                  <c:v>6.8191763749999996</c:v>
                </c:pt>
                <c:pt idx="13">
                  <c:v>7.3346147749999995</c:v>
                </c:pt>
                <c:pt idx="14">
                  <c:v>7.8530936249999996</c:v>
                </c:pt>
                <c:pt idx="15">
                  <c:v>8.3749611349999995</c:v>
                </c:pt>
                <c:pt idx="16">
                  <c:v>8.898568234999999</c:v>
                </c:pt>
                <c:pt idx="17">
                  <c:v>9.4225750099999992</c:v>
                </c:pt>
                <c:pt idx="18">
                  <c:v>9.9463149699999995</c:v>
                </c:pt>
                <c:pt idx="19">
                  <c:v>10.467225814999999</c:v>
                </c:pt>
                <c:pt idx="20">
                  <c:v>10.990570114999999</c:v>
                </c:pt>
                <c:pt idx="21">
                  <c:v>11.515420769999999</c:v>
                </c:pt>
                <c:pt idx="22">
                  <c:v>12.040745195</c:v>
                </c:pt>
                <c:pt idx="23">
                  <c:v>12.5639278</c:v>
                </c:pt>
                <c:pt idx="24">
                  <c:v>13.087107485000001</c:v>
                </c:pt>
                <c:pt idx="25">
                  <c:v>13.60974697</c:v>
                </c:pt>
                <c:pt idx="26">
                  <c:v>14.130079289999999</c:v>
                </c:pt>
                <c:pt idx="27">
                  <c:v>14.648742465</c:v>
                </c:pt>
                <c:pt idx="28">
                  <c:v>15.16652234</c:v>
                </c:pt>
                <c:pt idx="29">
                  <c:v>15.684029195000001</c:v>
                </c:pt>
                <c:pt idx="30">
                  <c:v>16.20194777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GOM offshore production</c:v>
                </c:pt>
              </c:strCache>
            </c:strRef>
          </c:tx>
          <c:spPr>
            <a:solidFill>
              <a:srgbClr val="FFC702"/>
            </a:solidFill>
            <a:ln>
              <a:noFill/>
            </a:ln>
            <a:effectLst/>
          </c:spPr>
          <c:cat>
            <c:numRef>
              <c:f>Sheet1!$A$2:$A$32</c:f>
              <c:numCache>
                <c:formatCode>General</c:formatCode>
                <c:ptCount val="31"/>
                <c:pt idx="0">
                  <c:v>2020</c:v>
                </c:pt>
                <c:pt idx="1">
                  <c:v>2021</c:v>
                </c:pt>
                <c:pt idx="2">
                  <c:v>2022</c:v>
                </c:pt>
                <c:pt idx="3">
                  <c:v>2023</c:v>
                </c:pt>
                <c:pt idx="4">
                  <c:v>2024</c:v>
                </c:pt>
                <c:pt idx="5">
                  <c:v>2025</c:v>
                </c:pt>
                <c:pt idx="6">
                  <c:v>2026</c:v>
                </c:pt>
                <c:pt idx="7">
                  <c:v>2027</c:v>
                </c:pt>
                <c:pt idx="8">
                  <c:v>2028</c:v>
                </c:pt>
                <c:pt idx="9">
                  <c:v>2029</c:v>
                </c:pt>
                <c:pt idx="10">
                  <c:v>2030</c:v>
                </c:pt>
                <c:pt idx="11">
                  <c:v>2031</c:v>
                </c:pt>
                <c:pt idx="12">
                  <c:v>2032</c:v>
                </c:pt>
                <c:pt idx="13">
                  <c:v>2033</c:v>
                </c:pt>
                <c:pt idx="14">
                  <c:v>2034</c:v>
                </c:pt>
                <c:pt idx="15">
                  <c:v>2035</c:v>
                </c:pt>
                <c:pt idx="16">
                  <c:v>2036</c:v>
                </c:pt>
                <c:pt idx="17">
                  <c:v>2037</c:v>
                </c:pt>
                <c:pt idx="18">
                  <c:v>2038</c:v>
                </c:pt>
                <c:pt idx="19">
                  <c:v>2039</c:v>
                </c:pt>
                <c:pt idx="20">
                  <c:v>2040</c:v>
                </c:pt>
                <c:pt idx="21">
                  <c:v>2041</c:v>
                </c:pt>
                <c:pt idx="22">
                  <c:v>2042</c:v>
                </c:pt>
                <c:pt idx="23">
                  <c:v>2043</c:v>
                </c:pt>
                <c:pt idx="24">
                  <c:v>2044</c:v>
                </c:pt>
                <c:pt idx="25">
                  <c:v>2045</c:v>
                </c:pt>
                <c:pt idx="26">
                  <c:v>2046</c:v>
                </c:pt>
                <c:pt idx="27">
                  <c:v>2047</c:v>
                </c:pt>
                <c:pt idx="28">
                  <c:v>2048</c:v>
                </c:pt>
                <c:pt idx="29">
                  <c:v>2049</c:v>
                </c:pt>
                <c:pt idx="30">
                  <c:v>2050</c:v>
                </c:pt>
              </c:numCache>
            </c:numRef>
          </c:cat>
          <c:val>
            <c:numRef>
              <c:f>Sheet1!$C$2:$C$32</c:f>
              <c:numCache>
                <c:formatCode>General</c:formatCode>
                <c:ptCount val="31"/>
                <c:pt idx="0">
                  <c:v>0.66776421499999994</c:v>
                </c:pt>
                <c:pt idx="1">
                  <c:v>1.3688376</c:v>
                </c:pt>
                <c:pt idx="2">
                  <c:v>2.0973732200000001</c:v>
                </c:pt>
                <c:pt idx="3">
                  <c:v>2.8517223700000001</c:v>
                </c:pt>
                <c:pt idx="4">
                  <c:v>3.5985021499999998</c:v>
                </c:pt>
                <c:pt idx="5">
                  <c:v>4.3276454949999996</c:v>
                </c:pt>
                <c:pt idx="6">
                  <c:v>5.0849069799999995</c:v>
                </c:pt>
                <c:pt idx="7">
                  <c:v>5.8669563449999993</c:v>
                </c:pt>
                <c:pt idx="8">
                  <c:v>6.6981843499999991</c:v>
                </c:pt>
                <c:pt idx="9">
                  <c:v>7.5479839199999992</c:v>
                </c:pt>
                <c:pt idx="10">
                  <c:v>8.4355894599999992</c:v>
                </c:pt>
                <c:pt idx="11">
                  <c:v>9.3346932299999992</c:v>
                </c:pt>
                <c:pt idx="12">
                  <c:v>10.20280266</c:v>
                </c:pt>
                <c:pt idx="13">
                  <c:v>11.080815635</c:v>
                </c:pt>
                <c:pt idx="14">
                  <c:v>11.95392228</c:v>
                </c:pt>
                <c:pt idx="15">
                  <c:v>12.79504215</c:v>
                </c:pt>
                <c:pt idx="16">
                  <c:v>13.573807245000001</c:v>
                </c:pt>
                <c:pt idx="17">
                  <c:v>14.325897775000001</c:v>
                </c:pt>
                <c:pt idx="18">
                  <c:v>15.054902420000001</c:v>
                </c:pt>
                <c:pt idx="19">
                  <c:v>15.759699170000001</c:v>
                </c:pt>
                <c:pt idx="20">
                  <c:v>16.421559875</c:v>
                </c:pt>
                <c:pt idx="21">
                  <c:v>17.052630274999999</c:v>
                </c:pt>
                <c:pt idx="22">
                  <c:v>17.68980968</c:v>
                </c:pt>
                <c:pt idx="23">
                  <c:v>18.320913295</c:v>
                </c:pt>
                <c:pt idx="24">
                  <c:v>18.937237695</c:v>
                </c:pt>
                <c:pt idx="25">
                  <c:v>19.512150654999999</c:v>
                </c:pt>
                <c:pt idx="26">
                  <c:v>20.10204723</c:v>
                </c:pt>
                <c:pt idx="27">
                  <c:v>20.712871079999999</c:v>
                </c:pt>
                <c:pt idx="28">
                  <c:v>21.286199939999999</c:v>
                </c:pt>
                <c:pt idx="29">
                  <c:v>21.834360589999999</c:v>
                </c:pt>
                <c:pt idx="30">
                  <c:v>22.326763109999998</c:v>
                </c:pt>
              </c:numCache>
            </c:numRef>
          </c:val>
        </c:ser>
        <c:ser>
          <c:idx val="0"/>
          <c:order val="2"/>
          <c:tx>
            <c:strRef>
              <c:f>Sheet1!$D$1</c:f>
              <c:strCache>
                <c:ptCount val="1"/>
                <c:pt idx="0">
                  <c:v>Alaska production</c:v>
                </c:pt>
              </c:strCache>
            </c:strRef>
          </c:tx>
          <c:spPr>
            <a:solidFill>
              <a:srgbClr val="BD732A">
                <a:lumMod val="40000"/>
                <a:lumOff val="60000"/>
              </a:srgbClr>
            </a:solidFill>
            <a:ln>
              <a:noFill/>
            </a:ln>
            <a:effectLst/>
          </c:spPr>
          <c:cat>
            <c:numRef>
              <c:f>Sheet1!$A$2:$A$32</c:f>
              <c:numCache>
                <c:formatCode>General</c:formatCode>
                <c:ptCount val="31"/>
                <c:pt idx="0">
                  <c:v>2020</c:v>
                </c:pt>
                <c:pt idx="1">
                  <c:v>2021</c:v>
                </c:pt>
                <c:pt idx="2">
                  <c:v>2022</c:v>
                </c:pt>
                <c:pt idx="3">
                  <c:v>2023</c:v>
                </c:pt>
                <c:pt idx="4">
                  <c:v>2024</c:v>
                </c:pt>
                <c:pt idx="5">
                  <c:v>2025</c:v>
                </c:pt>
                <c:pt idx="6">
                  <c:v>2026</c:v>
                </c:pt>
                <c:pt idx="7">
                  <c:v>2027</c:v>
                </c:pt>
                <c:pt idx="8">
                  <c:v>2028</c:v>
                </c:pt>
                <c:pt idx="9">
                  <c:v>2029</c:v>
                </c:pt>
                <c:pt idx="10">
                  <c:v>2030</c:v>
                </c:pt>
                <c:pt idx="11">
                  <c:v>2031</c:v>
                </c:pt>
                <c:pt idx="12">
                  <c:v>2032</c:v>
                </c:pt>
                <c:pt idx="13">
                  <c:v>2033</c:v>
                </c:pt>
                <c:pt idx="14">
                  <c:v>2034</c:v>
                </c:pt>
                <c:pt idx="15">
                  <c:v>2035</c:v>
                </c:pt>
                <c:pt idx="16">
                  <c:v>2036</c:v>
                </c:pt>
                <c:pt idx="17">
                  <c:v>2037</c:v>
                </c:pt>
                <c:pt idx="18">
                  <c:v>2038</c:v>
                </c:pt>
                <c:pt idx="19">
                  <c:v>2039</c:v>
                </c:pt>
                <c:pt idx="20">
                  <c:v>2040</c:v>
                </c:pt>
                <c:pt idx="21">
                  <c:v>2041</c:v>
                </c:pt>
                <c:pt idx="22">
                  <c:v>2042</c:v>
                </c:pt>
                <c:pt idx="23">
                  <c:v>2043</c:v>
                </c:pt>
                <c:pt idx="24">
                  <c:v>2044</c:v>
                </c:pt>
                <c:pt idx="25">
                  <c:v>2045</c:v>
                </c:pt>
                <c:pt idx="26">
                  <c:v>2046</c:v>
                </c:pt>
                <c:pt idx="27">
                  <c:v>2047</c:v>
                </c:pt>
                <c:pt idx="28">
                  <c:v>2048</c:v>
                </c:pt>
                <c:pt idx="29">
                  <c:v>2049</c:v>
                </c:pt>
                <c:pt idx="30">
                  <c:v>2050</c:v>
                </c:pt>
              </c:numCache>
            </c:numRef>
          </c:cat>
          <c:val>
            <c:numRef>
              <c:f>Sheet1!$D$2:$D$32</c:f>
              <c:numCache>
                <c:formatCode>General</c:formatCode>
                <c:ptCount val="31"/>
                <c:pt idx="0">
                  <c:v>0.16701231999999999</c:v>
                </c:pt>
                <c:pt idx="1">
                  <c:v>0.34423004000000001</c:v>
                </c:pt>
                <c:pt idx="2">
                  <c:v>0.51651004</c:v>
                </c:pt>
                <c:pt idx="3">
                  <c:v>0.71869521999999997</c:v>
                </c:pt>
                <c:pt idx="4">
                  <c:v>0.92678901999999996</c:v>
                </c:pt>
                <c:pt idx="5">
                  <c:v>1.13648225</c:v>
                </c:pt>
                <c:pt idx="6">
                  <c:v>1.355607445</c:v>
                </c:pt>
                <c:pt idx="7">
                  <c:v>1.5887077599999999</c:v>
                </c:pt>
                <c:pt idx="8">
                  <c:v>1.8152683699999999</c:v>
                </c:pt>
                <c:pt idx="9">
                  <c:v>2.0332960099999999</c:v>
                </c:pt>
                <c:pt idx="10">
                  <c:v>2.2408861099999999</c:v>
                </c:pt>
                <c:pt idx="11">
                  <c:v>2.4525350100000001</c:v>
                </c:pt>
                <c:pt idx="12">
                  <c:v>2.6827897850000002</c:v>
                </c:pt>
                <c:pt idx="13">
                  <c:v>2.9280329200000001</c:v>
                </c:pt>
                <c:pt idx="14">
                  <c:v>3.1801482750000001</c:v>
                </c:pt>
                <c:pt idx="15">
                  <c:v>3.4248165350000002</c:v>
                </c:pt>
                <c:pt idx="16">
                  <c:v>3.6588611050000002</c:v>
                </c:pt>
                <c:pt idx="17">
                  <c:v>3.8815271650000001</c:v>
                </c:pt>
                <c:pt idx="18">
                  <c:v>4.0936436299999999</c:v>
                </c:pt>
                <c:pt idx="19">
                  <c:v>4.2960934349999995</c:v>
                </c:pt>
                <c:pt idx="20">
                  <c:v>4.4987622399999996</c:v>
                </c:pt>
                <c:pt idx="21">
                  <c:v>4.7168019249999995</c:v>
                </c:pt>
                <c:pt idx="22">
                  <c:v>4.9390759749999997</c:v>
                </c:pt>
                <c:pt idx="23">
                  <c:v>5.2093212449999999</c:v>
                </c:pt>
                <c:pt idx="24">
                  <c:v>5.4981570599999996</c:v>
                </c:pt>
                <c:pt idx="25">
                  <c:v>5.7752416999999996</c:v>
                </c:pt>
                <c:pt idx="26">
                  <c:v>6.0419231099999999</c:v>
                </c:pt>
                <c:pt idx="27">
                  <c:v>6.2992791349999999</c:v>
                </c:pt>
                <c:pt idx="28">
                  <c:v>6.5475970300000004</c:v>
                </c:pt>
                <c:pt idx="29">
                  <c:v>6.7878987950000003</c:v>
                </c:pt>
                <c:pt idx="30">
                  <c:v>7.0131760650000006</c:v>
                </c:pt>
              </c:numCache>
            </c:numRef>
          </c:val>
        </c:ser>
        <c:ser>
          <c:idx val="12"/>
          <c:order val="3"/>
          <c:tx>
            <c:strRef>
              <c:f>Sheet1!$O$1</c:f>
              <c:strCache>
                <c:ptCount val="1"/>
                <c:pt idx="0">
                  <c:v>Other tight</c:v>
                </c:pt>
              </c:strCache>
            </c:strRef>
          </c:tx>
          <c:spPr>
            <a:solidFill>
              <a:srgbClr val="BD732A"/>
            </a:solidFill>
            <a:ln>
              <a:noFill/>
            </a:ln>
            <a:effectLst/>
          </c:spPr>
          <c:cat>
            <c:numRef>
              <c:f>Sheet1!$A$2:$A$32</c:f>
              <c:numCache>
                <c:formatCode>General</c:formatCode>
                <c:ptCount val="31"/>
                <c:pt idx="0">
                  <c:v>2020</c:v>
                </c:pt>
                <c:pt idx="1">
                  <c:v>2021</c:v>
                </c:pt>
                <c:pt idx="2">
                  <c:v>2022</c:v>
                </c:pt>
                <c:pt idx="3">
                  <c:v>2023</c:v>
                </c:pt>
                <c:pt idx="4">
                  <c:v>2024</c:v>
                </c:pt>
                <c:pt idx="5">
                  <c:v>2025</c:v>
                </c:pt>
                <c:pt idx="6">
                  <c:v>2026</c:v>
                </c:pt>
                <c:pt idx="7">
                  <c:v>2027</c:v>
                </c:pt>
                <c:pt idx="8">
                  <c:v>2028</c:v>
                </c:pt>
                <c:pt idx="9">
                  <c:v>2029</c:v>
                </c:pt>
                <c:pt idx="10">
                  <c:v>2030</c:v>
                </c:pt>
                <c:pt idx="11">
                  <c:v>2031</c:v>
                </c:pt>
                <c:pt idx="12">
                  <c:v>2032</c:v>
                </c:pt>
                <c:pt idx="13">
                  <c:v>2033</c:v>
                </c:pt>
                <c:pt idx="14">
                  <c:v>2034</c:v>
                </c:pt>
                <c:pt idx="15">
                  <c:v>2035</c:v>
                </c:pt>
                <c:pt idx="16">
                  <c:v>2036</c:v>
                </c:pt>
                <c:pt idx="17">
                  <c:v>2037</c:v>
                </c:pt>
                <c:pt idx="18">
                  <c:v>2038</c:v>
                </c:pt>
                <c:pt idx="19">
                  <c:v>2039</c:v>
                </c:pt>
                <c:pt idx="20">
                  <c:v>2040</c:v>
                </c:pt>
                <c:pt idx="21">
                  <c:v>2041</c:v>
                </c:pt>
                <c:pt idx="22">
                  <c:v>2042</c:v>
                </c:pt>
                <c:pt idx="23">
                  <c:v>2043</c:v>
                </c:pt>
                <c:pt idx="24">
                  <c:v>2044</c:v>
                </c:pt>
                <c:pt idx="25">
                  <c:v>2045</c:v>
                </c:pt>
                <c:pt idx="26">
                  <c:v>2046</c:v>
                </c:pt>
                <c:pt idx="27">
                  <c:v>2047</c:v>
                </c:pt>
                <c:pt idx="28">
                  <c:v>2048</c:v>
                </c:pt>
                <c:pt idx="29">
                  <c:v>2049</c:v>
                </c:pt>
                <c:pt idx="30">
                  <c:v>2050</c:v>
                </c:pt>
              </c:numCache>
            </c:numRef>
          </c:cat>
          <c:val>
            <c:numRef>
              <c:f>Sheet1!$O$2:$O$32</c:f>
              <c:numCache>
                <c:formatCode>General</c:formatCode>
                <c:ptCount val="31"/>
                <c:pt idx="0">
                  <c:v>0.29492000000000002</c:v>
                </c:pt>
                <c:pt idx="1">
                  <c:v>0.61839139499999995</c:v>
                </c:pt>
                <c:pt idx="2">
                  <c:v>0.96311637500000002</c:v>
                </c:pt>
                <c:pt idx="3">
                  <c:v>1.333460705</c:v>
                </c:pt>
                <c:pt idx="4">
                  <c:v>1.7173786550000001</c:v>
                </c:pt>
                <c:pt idx="5">
                  <c:v>2.113045225</c:v>
                </c:pt>
                <c:pt idx="6">
                  <c:v>2.5147200600000001</c:v>
                </c:pt>
                <c:pt idx="7">
                  <c:v>2.9124069050000001</c:v>
                </c:pt>
                <c:pt idx="8">
                  <c:v>3.3063758600000002</c:v>
                </c:pt>
                <c:pt idx="9">
                  <c:v>3.6970740500000003</c:v>
                </c:pt>
                <c:pt idx="10">
                  <c:v>4.0847376300000002</c:v>
                </c:pt>
                <c:pt idx="11">
                  <c:v>4.4736086300000002</c:v>
                </c:pt>
                <c:pt idx="12">
                  <c:v>4.8628844149999999</c:v>
                </c:pt>
                <c:pt idx="13">
                  <c:v>5.2558821049999995</c:v>
                </c:pt>
                <c:pt idx="14">
                  <c:v>5.6534736849999998</c:v>
                </c:pt>
                <c:pt idx="15">
                  <c:v>6.0529132599999995</c:v>
                </c:pt>
                <c:pt idx="16">
                  <c:v>6.4565769799999995</c:v>
                </c:pt>
                <c:pt idx="17">
                  <c:v>6.8668709249999997</c:v>
                </c:pt>
                <c:pt idx="18">
                  <c:v>7.2834363</c:v>
                </c:pt>
                <c:pt idx="19">
                  <c:v>7.7277372949999998</c:v>
                </c:pt>
                <c:pt idx="20">
                  <c:v>8.18612875</c:v>
                </c:pt>
                <c:pt idx="21">
                  <c:v>8.6582011350000005</c:v>
                </c:pt>
                <c:pt idx="22">
                  <c:v>9.1423112199999998</c:v>
                </c:pt>
                <c:pt idx="23">
                  <c:v>9.6388922600000004</c:v>
                </c:pt>
                <c:pt idx="24">
                  <c:v>10.144141685000001</c:v>
                </c:pt>
                <c:pt idx="25">
                  <c:v>10.656816670000001</c:v>
                </c:pt>
                <c:pt idx="26">
                  <c:v>11.176269340000001</c:v>
                </c:pt>
                <c:pt idx="27">
                  <c:v>11.710434065000001</c:v>
                </c:pt>
                <c:pt idx="28">
                  <c:v>12.252568200000001</c:v>
                </c:pt>
                <c:pt idx="29">
                  <c:v>12.804360600000001</c:v>
                </c:pt>
                <c:pt idx="30">
                  <c:v>13.362104325000001</c:v>
                </c:pt>
              </c:numCache>
            </c:numRef>
          </c:val>
        </c:ser>
        <c:ser>
          <c:idx val="10"/>
          <c:order val="4"/>
          <c:tx>
            <c:strRef>
              <c:f>Sheet1!$N$1</c:f>
              <c:strCache>
                <c:ptCount val="1"/>
                <c:pt idx="0">
                  <c:v>Utica</c:v>
                </c:pt>
              </c:strCache>
            </c:strRef>
          </c:tx>
          <c:spPr>
            <a:solidFill>
              <a:srgbClr val="BD732A"/>
            </a:solidFill>
            <a:ln>
              <a:noFill/>
            </a:ln>
            <a:effectLst/>
          </c:spPr>
          <c:cat>
            <c:numRef>
              <c:f>Sheet1!$A$2:$A$32</c:f>
              <c:numCache>
                <c:formatCode>General</c:formatCode>
                <c:ptCount val="31"/>
                <c:pt idx="0">
                  <c:v>2020</c:v>
                </c:pt>
                <c:pt idx="1">
                  <c:v>2021</c:v>
                </c:pt>
                <c:pt idx="2">
                  <c:v>2022</c:v>
                </c:pt>
                <c:pt idx="3">
                  <c:v>2023</c:v>
                </c:pt>
                <c:pt idx="4">
                  <c:v>2024</c:v>
                </c:pt>
                <c:pt idx="5">
                  <c:v>2025</c:v>
                </c:pt>
                <c:pt idx="6">
                  <c:v>2026</c:v>
                </c:pt>
                <c:pt idx="7">
                  <c:v>2027</c:v>
                </c:pt>
                <c:pt idx="8">
                  <c:v>2028</c:v>
                </c:pt>
                <c:pt idx="9">
                  <c:v>2029</c:v>
                </c:pt>
                <c:pt idx="10">
                  <c:v>2030</c:v>
                </c:pt>
                <c:pt idx="11">
                  <c:v>2031</c:v>
                </c:pt>
                <c:pt idx="12">
                  <c:v>2032</c:v>
                </c:pt>
                <c:pt idx="13">
                  <c:v>2033</c:v>
                </c:pt>
                <c:pt idx="14">
                  <c:v>2034</c:v>
                </c:pt>
                <c:pt idx="15">
                  <c:v>2035</c:v>
                </c:pt>
                <c:pt idx="16">
                  <c:v>2036</c:v>
                </c:pt>
                <c:pt idx="17">
                  <c:v>2037</c:v>
                </c:pt>
                <c:pt idx="18">
                  <c:v>2038</c:v>
                </c:pt>
                <c:pt idx="19">
                  <c:v>2039</c:v>
                </c:pt>
                <c:pt idx="20">
                  <c:v>2040</c:v>
                </c:pt>
                <c:pt idx="21">
                  <c:v>2041</c:v>
                </c:pt>
                <c:pt idx="22">
                  <c:v>2042</c:v>
                </c:pt>
                <c:pt idx="23">
                  <c:v>2043</c:v>
                </c:pt>
                <c:pt idx="24">
                  <c:v>2044</c:v>
                </c:pt>
                <c:pt idx="25">
                  <c:v>2045</c:v>
                </c:pt>
                <c:pt idx="26">
                  <c:v>2046</c:v>
                </c:pt>
                <c:pt idx="27">
                  <c:v>2047</c:v>
                </c:pt>
                <c:pt idx="28">
                  <c:v>2048</c:v>
                </c:pt>
                <c:pt idx="29">
                  <c:v>2049</c:v>
                </c:pt>
                <c:pt idx="30">
                  <c:v>2050</c:v>
                </c:pt>
              </c:numCache>
            </c:numRef>
          </c:cat>
          <c:val>
            <c:numRef>
              <c:f>Sheet1!$N$2:$N$32</c:f>
              <c:numCache>
                <c:formatCode>General</c:formatCode>
                <c:ptCount val="31"/>
                <c:pt idx="0">
                  <c:v>2.3359999999999999E-2</c:v>
                </c:pt>
                <c:pt idx="1">
                  <c:v>5.4776644999999999E-2</c:v>
                </c:pt>
                <c:pt idx="2">
                  <c:v>8.7602189999999996E-2</c:v>
                </c:pt>
                <c:pt idx="3">
                  <c:v>0.12520631500000001</c:v>
                </c:pt>
                <c:pt idx="4">
                  <c:v>0.164565725</c:v>
                </c:pt>
                <c:pt idx="5">
                  <c:v>0.20218992499999999</c:v>
                </c:pt>
                <c:pt idx="6">
                  <c:v>0.23840121</c:v>
                </c:pt>
                <c:pt idx="7">
                  <c:v>0.27358611500000002</c:v>
                </c:pt>
                <c:pt idx="8">
                  <c:v>0.30838156500000002</c:v>
                </c:pt>
                <c:pt idx="9">
                  <c:v>0.34219297500000001</c:v>
                </c:pt>
                <c:pt idx="10">
                  <c:v>0.37295517500000003</c:v>
                </c:pt>
                <c:pt idx="11">
                  <c:v>0.40151825000000002</c:v>
                </c:pt>
                <c:pt idx="12">
                  <c:v>0.42873812500000003</c:v>
                </c:pt>
                <c:pt idx="13">
                  <c:v>0.45488709000000005</c:v>
                </c:pt>
                <c:pt idx="14">
                  <c:v>0.47975746000000002</c:v>
                </c:pt>
                <c:pt idx="15">
                  <c:v>0.50419457499999998</c:v>
                </c:pt>
                <c:pt idx="16">
                  <c:v>0.52875505999999994</c:v>
                </c:pt>
                <c:pt idx="17">
                  <c:v>0.55313888499999997</c:v>
                </c:pt>
                <c:pt idx="18">
                  <c:v>0.58135228999999999</c:v>
                </c:pt>
                <c:pt idx="19">
                  <c:v>0.61106402000000004</c:v>
                </c:pt>
                <c:pt idx="20">
                  <c:v>0.64084656000000007</c:v>
                </c:pt>
                <c:pt idx="21">
                  <c:v>0.67062837000000008</c:v>
                </c:pt>
                <c:pt idx="22">
                  <c:v>0.70038572500000007</c:v>
                </c:pt>
                <c:pt idx="23">
                  <c:v>0.72895756000000012</c:v>
                </c:pt>
                <c:pt idx="24">
                  <c:v>0.75728083000000013</c:v>
                </c:pt>
                <c:pt idx="25">
                  <c:v>0.78563147500000008</c:v>
                </c:pt>
                <c:pt idx="26">
                  <c:v>0.81388320500000011</c:v>
                </c:pt>
                <c:pt idx="27">
                  <c:v>0.84191082500000014</c:v>
                </c:pt>
                <c:pt idx="28">
                  <c:v>0.87002166500000011</c:v>
                </c:pt>
                <c:pt idx="29">
                  <c:v>0.89853473500000014</c:v>
                </c:pt>
                <c:pt idx="30">
                  <c:v>0.92712007500000015</c:v>
                </c:pt>
              </c:numCache>
            </c:numRef>
          </c:val>
        </c:ser>
        <c:ser>
          <c:idx val="11"/>
          <c:order val="5"/>
          <c:tx>
            <c:strRef>
              <c:f>Sheet1!$G$1</c:f>
              <c:strCache>
                <c:ptCount val="1"/>
                <c:pt idx="0">
                  <c:v>Woodford</c:v>
                </c:pt>
              </c:strCache>
            </c:strRef>
          </c:tx>
          <c:spPr>
            <a:solidFill>
              <a:srgbClr val="BD732A"/>
            </a:solidFill>
            <a:ln>
              <a:noFill/>
            </a:ln>
            <a:effectLst/>
          </c:spPr>
          <c:cat>
            <c:numRef>
              <c:f>Sheet1!$A$2:$A$32</c:f>
              <c:numCache>
                <c:formatCode>General</c:formatCode>
                <c:ptCount val="31"/>
                <c:pt idx="0">
                  <c:v>2020</c:v>
                </c:pt>
                <c:pt idx="1">
                  <c:v>2021</c:v>
                </c:pt>
                <c:pt idx="2">
                  <c:v>2022</c:v>
                </c:pt>
                <c:pt idx="3">
                  <c:v>2023</c:v>
                </c:pt>
                <c:pt idx="4">
                  <c:v>2024</c:v>
                </c:pt>
                <c:pt idx="5">
                  <c:v>2025</c:v>
                </c:pt>
                <c:pt idx="6">
                  <c:v>2026</c:v>
                </c:pt>
                <c:pt idx="7">
                  <c:v>2027</c:v>
                </c:pt>
                <c:pt idx="8">
                  <c:v>2028</c:v>
                </c:pt>
                <c:pt idx="9">
                  <c:v>2029</c:v>
                </c:pt>
                <c:pt idx="10">
                  <c:v>2030</c:v>
                </c:pt>
                <c:pt idx="11">
                  <c:v>2031</c:v>
                </c:pt>
                <c:pt idx="12">
                  <c:v>2032</c:v>
                </c:pt>
                <c:pt idx="13">
                  <c:v>2033</c:v>
                </c:pt>
                <c:pt idx="14">
                  <c:v>2034</c:v>
                </c:pt>
                <c:pt idx="15">
                  <c:v>2035</c:v>
                </c:pt>
                <c:pt idx="16">
                  <c:v>2036</c:v>
                </c:pt>
                <c:pt idx="17">
                  <c:v>2037</c:v>
                </c:pt>
                <c:pt idx="18">
                  <c:v>2038</c:v>
                </c:pt>
                <c:pt idx="19">
                  <c:v>2039</c:v>
                </c:pt>
                <c:pt idx="20">
                  <c:v>2040</c:v>
                </c:pt>
                <c:pt idx="21">
                  <c:v>2041</c:v>
                </c:pt>
                <c:pt idx="22">
                  <c:v>2042</c:v>
                </c:pt>
                <c:pt idx="23">
                  <c:v>2043</c:v>
                </c:pt>
                <c:pt idx="24">
                  <c:v>2044</c:v>
                </c:pt>
                <c:pt idx="25">
                  <c:v>2045</c:v>
                </c:pt>
                <c:pt idx="26">
                  <c:v>2046</c:v>
                </c:pt>
                <c:pt idx="27">
                  <c:v>2047</c:v>
                </c:pt>
                <c:pt idx="28">
                  <c:v>2048</c:v>
                </c:pt>
                <c:pt idx="29">
                  <c:v>2049</c:v>
                </c:pt>
                <c:pt idx="30">
                  <c:v>2050</c:v>
                </c:pt>
              </c:numCache>
            </c:numRef>
          </c:cat>
          <c:val>
            <c:numRef>
              <c:f>Sheet1!$G$2:$G$32</c:f>
              <c:numCache>
                <c:formatCode>General</c:formatCode>
                <c:ptCount val="31"/>
                <c:pt idx="0">
                  <c:v>3.5404999999999999E-2</c:v>
                </c:pt>
                <c:pt idx="1">
                  <c:v>7.3980390000000007E-2</c:v>
                </c:pt>
                <c:pt idx="2">
                  <c:v>0.11539730500000001</c:v>
                </c:pt>
                <c:pt idx="3">
                  <c:v>0.15841511</c:v>
                </c:pt>
                <c:pt idx="4">
                  <c:v>0.20205086</c:v>
                </c:pt>
                <c:pt idx="5">
                  <c:v>0.24435289999999998</c:v>
                </c:pt>
                <c:pt idx="6">
                  <c:v>0.28517523</c:v>
                </c:pt>
                <c:pt idx="7">
                  <c:v>0.32444485000000001</c:v>
                </c:pt>
                <c:pt idx="8">
                  <c:v>0.36440614500000001</c:v>
                </c:pt>
                <c:pt idx="9">
                  <c:v>0.40577926000000003</c:v>
                </c:pt>
                <c:pt idx="10">
                  <c:v>0.44789661000000003</c:v>
                </c:pt>
                <c:pt idx="11">
                  <c:v>0.48998622000000003</c:v>
                </c:pt>
                <c:pt idx="12">
                  <c:v>0.53166776000000004</c:v>
                </c:pt>
                <c:pt idx="13">
                  <c:v>0.57282516000000006</c:v>
                </c:pt>
                <c:pt idx="14">
                  <c:v>0.61337082000000009</c:v>
                </c:pt>
                <c:pt idx="15">
                  <c:v>0.65340329000000008</c:v>
                </c:pt>
                <c:pt idx="16">
                  <c:v>0.69392121000000007</c:v>
                </c:pt>
                <c:pt idx="17">
                  <c:v>0.73517971500000012</c:v>
                </c:pt>
                <c:pt idx="18">
                  <c:v>0.77649771500000009</c:v>
                </c:pt>
                <c:pt idx="19">
                  <c:v>0.81789382500000007</c:v>
                </c:pt>
                <c:pt idx="20">
                  <c:v>0.85946294500000009</c:v>
                </c:pt>
                <c:pt idx="21">
                  <c:v>0.90114156500000009</c:v>
                </c:pt>
                <c:pt idx="22">
                  <c:v>0.94296655000000007</c:v>
                </c:pt>
                <c:pt idx="23">
                  <c:v>0.98483971500000012</c:v>
                </c:pt>
                <c:pt idx="24">
                  <c:v>1.0273505350000001</c:v>
                </c:pt>
                <c:pt idx="25">
                  <c:v>1.0706304100000001</c:v>
                </c:pt>
                <c:pt idx="26">
                  <c:v>1.1142698100000001</c:v>
                </c:pt>
                <c:pt idx="27">
                  <c:v>1.1581406200000002</c:v>
                </c:pt>
                <c:pt idx="28">
                  <c:v>1.2023154750000002</c:v>
                </c:pt>
                <c:pt idx="29">
                  <c:v>1.2466874300000002</c:v>
                </c:pt>
                <c:pt idx="30">
                  <c:v>1.2912305700000002</c:v>
                </c:pt>
              </c:numCache>
            </c:numRef>
          </c:val>
        </c:ser>
        <c:ser>
          <c:idx val="13"/>
          <c:order val="6"/>
          <c:tx>
            <c:strRef>
              <c:f>Sheet1!$H$1</c:f>
              <c:strCache>
                <c:ptCount val="1"/>
                <c:pt idx="0">
                  <c:v>Austin Chalk</c:v>
                </c:pt>
              </c:strCache>
            </c:strRef>
          </c:tx>
          <c:spPr>
            <a:solidFill>
              <a:srgbClr val="BD732A"/>
            </a:solidFill>
            <a:ln>
              <a:noFill/>
            </a:ln>
            <a:effectLst/>
          </c:spPr>
          <c:cat>
            <c:numRef>
              <c:f>Sheet1!$A$2:$A$32</c:f>
              <c:numCache>
                <c:formatCode>General</c:formatCode>
                <c:ptCount val="31"/>
                <c:pt idx="0">
                  <c:v>2020</c:v>
                </c:pt>
                <c:pt idx="1">
                  <c:v>2021</c:v>
                </c:pt>
                <c:pt idx="2">
                  <c:v>2022</c:v>
                </c:pt>
                <c:pt idx="3">
                  <c:v>2023</c:v>
                </c:pt>
                <c:pt idx="4">
                  <c:v>2024</c:v>
                </c:pt>
                <c:pt idx="5">
                  <c:v>2025</c:v>
                </c:pt>
                <c:pt idx="6">
                  <c:v>2026</c:v>
                </c:pt>
                <c:pt idx="7">
                  <c:v>2027</c:v>
                </c:pt>
                <c:pt idx="8">
                  <c:v>2028</c:v>
                </c:pt>
                <c:pt idx="9">
                  <c:v>2029</c:v>
                </c:pt>
                <c:pt idx="10">
                  <c:v>2030</c:v>
                </c:pt>
                <c:pt idx="11">
                  <c:v>2031</c:v>
                </c:pt>
                <c:pt idx="12">
                  <c:v>2032</c:v>
                </c:pt>
                <c:pt idx="13">
                  <c:v>2033</c:v>
                </c:pt>
                <c:pt idx="14">
                  <c:v>2034</c:v>
                </c:pt>
                <c:pt idx="15">
                  <c:v>2035</c:v>
                </c:pt>
                <c:pt idx="16">
                  <c:v>2036</c:v>
                </c:pt>
                <c:pt idx="17">
                  <c:v>2037</c:v>
                </c:pt>
                <c:pt idx="18">
                  <c:v>2038</c:v>
                </c:pt>
                <c:pt idx="19">
                  <c:v>2039</c:v>
                </c:pt>
                <c:pt idx="20">
                  <c:v>2040</c:v>
                </c:pt>
                <c:pt idx="21">
                  <c:v>2041</c:v>
                </c:pt>
                <c:pt idx="22">
                  <c:v>2042</c:v>
                </c:pt>
                <c:pt idx="23">
                  <c:v>2043</c:v>
                </c:pt>
                <c:pt idx="24">
                  <c:v>2044</c:v>
                </c:pt>
                <c:pt idx="25">
                  <c:v>2045</c:v>
                </c:pt>
                <c:pt idx="26">
                  <c:v>2046</c:v>
                </c:pt>
                <c:pt idx="27">
                  <c:v>2047</c:v>
                </c:pt>
                <c:pt idx="28">
                  <c:v>2048</c:v>
                </c:pt>
                <c:pt idx="29">
                  <c:v>2049</c:v>
                </c:pt>
                <c:pt idx="30">
                  <c:v>2050</c:v>
                </c:pt>
              </c:numCache>
            </c:numRef>
          </c:cat>
          <c:val>
            <c:numRef>
              <c:f>Sheet1!$H$2:$H$32</c:f>
              <c:numCache>
                <c:formatCode>General</c:formatCode>
                <c:ptCount val="31"/>
                <c:pt idx="0">
                  <c:v>3.5040000000000002E-2</c:v>
                </c:pt>
                <c:pt idx="1">
                  <c:v>7.2903639999999992E-2</c:v>
                </c:pt>
                <c:pt idx="2">
                  <c:v>0.11337556999999999</c:v>
                </c:pt>
                <c:pt idx="3">
                  <c:v>0.15212688999999999</c:v>
                </c:pt>
                <c:pt idx="4">
                  <c:v>0.19370039</c:v>
                </c:pt>
                <c:pt idx="5">
                  <c:v>0.23886694999999999</c:v>
                </c:pt>
                <c:pt idx="6">
                  <c:v>0.28902671000000002</c:v>
                </c:pt>
                <c:pt idx="7">
                  <c:v>0.34271675000000001</c:v>
                </c:pt>
                <c:pt idx="8">
                  <c:v>0.40036886500000002</c:v>
                </c:pt>
                <c:pt idx="9">
                  <c:v>0.461229695</c:v>
                </c:pt>
                <c:pt idx="10">
                  <c:v>0.52591864499999996</c:v>
                </c:pt>
                <c:pt idx="11">
                  <c:v>0.59586505499999998</c:v>
                </c:pt>
                <c:pt idx="12">
                  <c:v>0.67072180999999997</c:v>
                </c:pt>
                <c:pt idx="13">
                  <c:v>0.74796018999999991</c:v>
                </c:pt>
                <c:pt idx="14">
                  <c:v>0.82682318499999996</c:v>
                </c:pt>
                <c:pt idx="15">
                  <c:v>0.90971614499999998</c:v>
                </c:pt>
                <c:pt idx="16">
                  <c:v>0.99510278499999993</c:v>
                </c:pt>
                <c:pt idx="17">
                  <c:v>1.0811869399999998</c:v>
                </c:pt>
                <c:pt idx="18">
                  <c:v>1.1696680499999998</c:v>
                </c:pt>
                <c:pt idx="19">
                  <c:v>1.2610253599999999</c:v>
                </c:pt>
                <c:pt idx="20">
                  <c:v>1.3545412799999998</c:v>
                </c:pt>
                <c:pt idx="21">
                  <c:v>1.4471644099999998</c:v>
                </c:pt>
                <c:pt idx="22">
                  <c:v>1.5413475499999998</c:v>
                </c:pt>
                <c:pt idx="23">
                  <c:v>1.6398621449999997</c:v>
                </c:pt>
                <c:pt idx="24">
                  <c:v>1.7416971449999996</c:v>
                </c:pt>
                <c:pt idx="25">
                  <c:v>1.8465284299999996</c:v>
                </c:pt>
                <c:pt idx="26">
                  <c:v>1.9539742099999995</c:v>
                </c:pt>
                <c:pt idx="27">
                  <c:v>2.0637654799999994</c:v>
                </c:pt>
                <c:pt idx="28">
                  <c:v>2.1759409299999994</c:v>
                </c:pt>
                <c:pt idx="29">
                  <c:v>2.2908425649999993</c:v>
                </c:pt>
                <c:pt idx="30">
                  <c:v>2.4089817499999993</c:v>
                </c:pt>
              </c:numCache>
            </c:numRef>
          </c:val>
        </c:ser>
        <c:ser>
          <c:idx val="5"/>
          <c:order val="7"/>
          <c:tx>
            <c:strRef>
              <c:f>Sheet1!$L$1</c:f>
              <c:strCache>
                <c:ptCount val="1"/>
                <c:pt idx="0">
                  <c:v>monterey</c:v>
                </c:pt>
              </c:strCache>
            </c:strRef>
          </c:tx>
          <c:spPr>
            <a:solidFill>
              <a:srgbClr val="BD732A"/>
            </a:solidFill>
            <a:ln>
              <a:noFill/>
            </a:ln>
            <a:effectLst/>
          </c:spPr>
          <c:cat>
            <c:numRef>
              <c:f>Sheet1!$A$2:$A$32</c:f>
              <c:numCache>
                <c:formatCode>General</c:formatCode>
                <c:ptCount val="31"/>
                <c:pt idx="0">
                  <c:v>2020</c:v>
                </c:pt>
                <c:pt idx="1">
                  <c:v>2021</c:v>
                </c:pt>
                <c:pt idx="2">
                  <c:v>2022</c:v>
                </c:pt>
                <c:pt idx="3">
                  <c:v>2023</c:v>
                </c:pt>
                <c:pt idx="4">
                  <c:v>2024</c:v>
                </c:pt>
                <c:pt idx="5">
                  <c:v>2025</c:v>
                </c:pt>
                <c:pt idx="6">
                  <c:v>2026</c:v>
                </c:pt>
                <c:pt idx="7">
                  <c:v>2027</c:v>
                </c:pt>
                <c:pt idx="8">
                  <c:v>2028</c:v>
                </c:pt>
                <c:pt idx="9">
                  <c:v>2029</c:v>
                </c:pt>
                <c:pt idx="10">
                  <c:v>2030</c:v>
                </c:pt>
                <c:pt idx="11">
                  <c:v>2031</c:v>
                </c:pt>
                <c:pt idx="12">
                  <c:v>2032</c:v>
                </c:pt>
                <c:pt idx="13">
                  <c:v>2033</c:v>
                </c:pt>
                <c:pt idx="14">
                  <c:v>2034</c:v>
                </c:pt>
                <c:pt idx="15">
                  <c:v>2035</c:v>
                </c:pt>
                <c:pt idx="16">
                  <c:v>2036</c:v>
                </c:pt>
                <c:pt idx="17">
                  <c:v>2037</c:v>
                </c:pt>
                <c:pt idx="18">
                  <c:v>2038</c:v>
                </c:pt>
                <c:pt idx="19">
                  <c:v>2039</c:v>
                </c:pt>
                <c:pt idx="20">
                  <c:v>2040</c:v>
                </c:pt>
                <c:pt idx="21">
                  <c:v>2041</c:v>
                </c:pt>
                <c:pt idx="22">
                  <c:v>2042</c:v>
                </c:pt>
                <c:pt idx="23">
                  <c:v>2043</c:v>
                </c:pt>
                <c:pt idx="24">
                  <c:v>2044</c:v>
                </c:pt>
                <c:pt idx="25">
                  <c:v>2045</c:v>
                </c:pt>
                <c:pt idx="26">
                  <c:v>2046</c:v>
                </c:pt>
                <c:pt idx="27">
                  <c:v>2047</c:v>
                </c:pt>
                <c:pt idx="28">
                  <c:v>2048</c:v>
                </c:pt>
                <c:pt idx="29">
                  <c:v>2049</c:v>
                </c:pt>
                <c:pt idx="30">
                  <c:v>2050</c:v>
                </c:pt>
              </c:numCache>
            </c:numRef>
          </c:cat>
          <c:val>
            <c:numRef>
              <c:f>Sheet1!$L$2:$L$32</c:f>
              <c:numCache>
                <c:formatCode>General</c:formatCode>
                <c:ptCount val="31"/>
                <c:pt idx="0">
                  <c:v>9.1249999999999994E-3</c:v>
                </c:pt>
                <c:pt idx="1">
                  <c:v>1.7508685E-2</c:v>
                </c:pt>
                <c:pt idx="2">
                  <c:v>2.5617889999999997E-2</c:v>
                </c:pt>
                <c:pt idx="3">
                  <c:v>3.3461375000000002E-2</c:v>
                </c:pt>
                <c:pt idx="4">
                  <c:v>4.1048265E-2</c:v>
                </c:pt>
                <c:pt idx="5">
                  <c:v>4.8386955000000002E-2</c:v>
                </c:pt>
                <c:pt idx="6">
                  <c:v>5.5485840000000002E-2</c:v>
                </c:pt>
                <c:pt idx="7">
                  <c:v>6.2352585000000002E-2</c:v>
                </c:pt>
                <c:pt idx="8">
                  <c:v>6.8995219999999996E-2</c:v>
                </c:pt>
                <c:pt idx="9">
                  <c:v>7.5421409999999994E-2</c:v>
                </c:pt>
                <c:pt idx="10">
                  <c:v>8.1638089999999996E-2</c:v>
                </c:pt>
                <c:pt idx="11">
                  <c:v>8.7652195000000002E-2</c:v>
                </c:pt>
                <c:pt idx="12">
                  <c:v>9.3470659999999997E-2</c:v>
                </c:pt>
                <c:pt idx="13">
                  <c:v>9.9100054999999992E-2</c:v>
                </c:pt>
                <c:pt idx="14">
                  <c:v>0.10454622</c:v>
                </c:pt>
                <c:pt idx="15">
                  <c:v>0.10981572499999999</c:v>
                </c:pt>
                <c:pt idx="16">
                  <c:v>0.11491404499999999</c:v>
                </c:pt>
                <c:pt idx="17">
                  <c:v>0.11984702</c:v>
                </c:pt>
                <c:pt idx="18">
                  <c:v>0.124620125</c:v>
                </c:pt>
                <c:pt idx="19">
                  <c:v>0.12911619499999999</c:v>
                </c:pt>
                <c:pt idx="20">
                  <c:v>0.13346699499999998</c:v>
                </c:pt>
                <c:pt idx="21">
                  <c:v>0.13767763499999996</c:v>
                </c:pt>
                <c:pt idx="22">
                  <c:v>0.14175249499999998</c:v>
                </c:pt>
                <c:pt idx="23">
                  <c:v>0.14569595499999999</c:v>
                </c:pt>
                <c:pt idx="24">
                  <c:v>0.14950545999999998</c:v>
                </c:pt>
                <c:pt idx="25">
                  <c:v>0.15319232499999999</c:v>
                </c:pt>
                <c:pt idx="26">
                  <c:v>0.15676092999999999</c:v>
                </c:pt>
                <c:pt idx="27">
                  <c:v>0.16021492499999998</c:v>
                </c:pt>
                <c:pt idx="28">
                  <c:v>0.16355795999999997</c:v>
                </c:pt>
                <c:pt idx="29">
                  <c:v>0.16679368499999997</c:v>
                </c:pt>
                <c:pt idx="30">
                  <c:v>0.16992136999999996</c:v>
                </c:pt>
              </c:numCache>
            </c:numRef>
          </c:val>
        </c:ser>
        <c:ser>
          <c:idx val="9"/>
          <c:order val="8"/>
          <c:tx>
            <c:strRef>
              <c:f>Sheet1!$J$1</c:f>
              <c:strCache>
                <c:ptCount val="1"/>
                <c:pt idx="0">
                  <c:v>Niobrara</c:v>
                </c:pt>
              </c:strCache>
            </c:strRef>
          </c:tx>
          <c:spPr>
            <a:solidFill>
              <a:srgbClr val="A33340">
                <a:lumMod val="75000"/>
              </a:srgbClr>
            </a:solidFill>
            <a:ln>
              <a:noFill/>
            </a:ln>
            <a:effectLst/>
          </c:spPr>
          <c:cat>
            <c:numRef>
              <c:f>Sheet1!$A$2:$A$32</c:f>
              <c:numCache>
                <c:formatCode>General</c:formatCode>
                <c:ptCount val="31"/>
                <c:pt idx="0">
                  <c:v>2020</c:v>
                </c:pt>
                <c:pt idx="1">
                  <c:v>2021</c:v>
                </c:pt>
                <c:pt idx="2">
                  <c:v>2022</c:v>
                </c:pt>
                <c:pt idx="3">
                  <c:v>2023</c:v>
                </c:pt>
                <c:pt idx="4">
                  <c:v>2024</c:v>
                </c:pt>
                <c:pt idx="5">
                  <c:v>2025</c:v>
                </c:pt>
                <c:pt idx="6">
                  <c:v>2026</c:v>
                </c:pt>
                <c:pt idx="7">
                  <c:v>2027</c:v>
                </c:pt>
                <c:pt idx="8">
                  <c:v>2028</c:v>
                </c:pt>
                <c:pt idx="9">
                  <c:v>2029</c:v>
                </c:pt>
                <c:pt idx="10">
                  <c:v>2030</c:v>
                </c:pt>
                <c:pt idx="11">
                  <c:v>2031</c:v>
                </c:pt>
                <c:pt idx="12">
                  <c:v>2032</c:v>
                </c:pt>
                <c:pt idx="13">
                  <c:v>2033</c:v>
                </c:pt>
                <c:pt idx="14">
                  <c:v>2034</c:v>
                </c:pt>
                <c:pt idx="15">
                  <c:v>2035</c:v>
                </c:pt>
                <c:pt idx="16">
                  <c:v>2036</c:v>
                </c:pt>
                <c:pt idx="17">
                  <c:v>2037</c:v>
                </c:pt>
                <c:pt idx="18">
                  <c:v>2038</c:v>
                </c:pt>
                <c:pt idx="19">
                  <c:v>2039</c:v>
                </c:pt>
                <c:pt idx="20">
                  <c:v>2040</c:v>
                </c:pt>
                <c:pt idx="21">
                  <c:v>2041</c:v>
                </c:pt>
                <c:pt idx="22">
                  <c:v>2042</c:v>
                </c:pt>
                <c:pt idx="23">
                  <c:v>2043</c:v>
                </c:pt>
                <c:pt idx="24">
                  <c:v>2044</c:v>
                </c:pt>
                <c:pt idx="25">
                  <c:v>2045</c:v>
                </c:pt>
                <c:pt idx="26">
                  <c:v>2046</c:v>
                </c:pt>
                <c:pt idx="27">
                  <c:v>2047</c:v>
                </c:pt>
                <c:pt idx="28">
                  <c:v>2048</c:v>
                </c:pt>
                <c:pt idx="29">
                  <c:v>2049</c:v>
                </c:pt>
                <c:pt idx="30">
                  <c:v>2050</c:v>
                </c:pt>
              </c:numCache>
            </c:numRef>
          </c:cat>
          <c:val>
            <c:numRef>
              <c:f>Sheet1!$J$2:$J$32</c:f>
              <c:numCache>
                <c:formatCode>General</c:formatCode>
                <c:ptCount val="31"/>
                <c:pt idx="0">
                  <c:v>0.17374000000000001</c:v>
                </c:pt>
                <c:pt idx="1">
                  <c:v>0.35836502999999997</c:v>
                </c:pt>
                <c:pt idx="2">
                  <c:v>0.55470582999999996</c:v>
                </c:pt>
                <c:pt idx="3">
                  <c:v>0.75508024499999993</c:v>
                </c:pt>
                <c:pt idx="4">
                  <c:v>0.96050808499999996</c:v>
                </c:pt>
                <c:pt idx="5">
                  <c:v>1.176638455</c:v>
                </c:pt>
                <c:pt idx="6">
                  <c:v>1.3973382599999999</c:v>
                </c:pt>
                <c:pt idx="7">
                  <c:v>1.620293035</c:v>
                </c:pt>
                <c:pt idx="8">
                  <c:v>1.8442701749999999</c:v>
                </c:pt>
                <c:pt idx="9">
                  <c:v>2.0687907999999999</c:v>
                </c:pt>
                <c:pt idx="10">
                  <c:v>2.292757355</c:v>
                </c:pt>
                <c:pt idx="11">
                  <c:v>2.5152474850000002</c:v>
                </c:pt>
                <c:pt idx="12">
                  <c:v>2.7399104599999999</c:v>
                </c:pt>
                <c:pt idx="13">
                  <c:v>2.96604402</c:v>
                </c:pt>
                <c:pt idx="14">
                  <c:v>3.1922177299999999</c:v>
                </c:pt>
                <c:pt idx="15">
                  <c:v>3.4181111199999998</c:v>
                </c:pt>
                <c:pt idx="16">
                  <c:v>3.6443195049999999</c:v>
                </c:pt>
                <c:pt idx="17">
                  <c:v>3.8702753099999998</c:v>
                </c:pt>
                <c:pt idx="18">
                  <c:v>4.0963917150000002</c:v>
                </c:pt>
                <c:pt idx="19">
                  <c:v>4.3228753100000006</c:v>
                </c:pt>
                <c:pt idx="20">
                  <c:v>4.5497844950000008</c:v>
                </c:pt>
                <c:pt idx="21">
                  <c:v>4.7766261550000007</c:v>
                </c:pt>
                <c:pt idx="22">
                  <c:v>5.0040675100000005</c:v>
                </c:pt>
                <c:pt idx="23">
                  <c:v>5.2328557150000004</c:v>
                </c:pt>
                <c:pt idx="24">
                  <c:v>5.4624367000000005</c:v>
                </c:pt>
                <c:pt idx="25">
                  <c:v>5.6921881400000007</c:v>
                </c:pt>
                <c:pt idx="26">
                  <c:v>5.9232148900000006</c:v>
                </c:pt>
                <c:pt idx="27">
                  <c:v>6.1552519600000002</c:v>
                </c:pt>
                <c:pt idx="28">
                  <c:v>6.3877244750000006</c:v>
                </c:pt>
                <c:pt idx="29">
                  <c:v>6.6195228350000006</c:v>
                </c:pt>
                <c:pt idx="30">
                  <c:v>6.8514241250000003</c:v>
                </c:pt>
              </c:numCache>
            </c:numRef>
          </c:val>
        </c:ser>
        <c:ser>
          <c:idx val="6"/>
          <c:order val="9"/>
          <c:tx>
            <c:strRef>
              <c:f>Sheet1!$E$1</c:f>
              <c:strCache>
                <c:ptCount val="1"/>
                <c:pt idx="0">
                  <c:v>Bakken</c:v>
                </c:pt>
              </c:strCache>
            </c:strRef>
          </c:tx>
          <c:spPr>
            <a:solidFill>
              <a:srgbClr val="A33340"/>
            </a:solidFill>
            <a:ln>
              <a:noFill/>
            </a:ln>
            <a:effectLst/>
          </c:spPr>
          <c:cat>
            <c:numRef>
              <c:f>Sheet1!$A$2:$A$32</c:f>
              <c:numCache>
                <c:formatCode>General</c:formatCode>
                <c:ptCount val="31"/>
                <c:pt idx="0">
                  <c:v>2020</c:v>
                </c:pt>
                <c:pt idx="1">
                  <c:v>2021</c:v>
                </c:pt>
                <c:pt idx="2">
                  <c:v>2022</c:v>
                </c:pt>
                <c:pt idx="3">
                  <c:v>2023</c:v>
                </c:pt>
                <c:pt idx="4">
                  <c:v>2024</c:v>
                </c:pt>
                <c:pt idx="5">
                  <c:v>2025</c:v>
                </c:pt>
                <c:pt idx="6">
                  <c:v>2026</c:v>
                </c:pt>
                <c:pt idx="7">
                  <c:v>2027</c:v>
                </c:pt>
                <c:pt idx="8">
                  <c:v>2028</c:v>
                </c:pt>
                <c:pt idx="9">
                  <c:v>2029</c:v>
                </c:pt>
                <c:pt idx="10">
                  <c:v>2030</c:v>
                </c:pt>
                <c:pt idx="11">
                  <c:v>2031</c:v>
                </c:pt>
                <c:pt idx="12">
                  <c:v>2032</c:v>
                </c:pt>
                <c:pt idx="13">
                  <c:v>2033</c:v>
                </c:pt>
                <c:pt idx="14">
                  <c:v>2034</c:v>
                </c:pt>
                <c:pt idx="15">
                  <c:v>2035</c:v>
                </c:pt>
                <c:pt idx="16">
                  <c:v>2036</c:v>
                </c:pt>
                <c:pt idx="17">
                  <c:v>2037</c:v>
                </c:pt>
                <c:pt idx="18">
                  <c:v>2038</c:v>
                </c:pt>
                <c:pt idx="19">
                  <c:v>2039</c:v>
                </c:pt>
                <c:pt idx="20">
                  <c:v>2040</c:v>
                </c:pt>
                <c:pt idx="21">
                  <c:v>2041</c:v>
                </c:pt>
                <c:pt idx="22">
                  <c:v>2042</c:v>
                </c:pt>
                <c:pt idx="23">
                  <c:v>2043</c:v>
                </c:pt>
                <c:pt idx="24">
                  <c:v>2044</c:v>
                </c:pt>
                <c:pt idx="25">
                  <c:v>2045</c:v>
                </c:pt>
                <c:pt idx="26">
                  <c:v>2046</c:v>
                </c:pt>
                <c:pt idx="27">
                  <c:v>2047</c:v>
                </c:pt>
                <c:pt idx="28">
                  <c:v>2048</c:v>
                </c:pt>
                <c:pt idx="29">
                  <c:v>2049</c:v>
                </c:pt>
                <c:pt idx="30">
                  <c:v>2050</c:v>
                </c:pt>
              </c:numCache>
            </c:numRef>
          </c:cat>
          <c:val>
            <c:numRef>
              <c:f>Sheet1!$E$2:$E$32</c:f>
              <c:numCache>
                <c:formatCode>General</c:formatCode>
                <c:ptCount val="31"/>
                <c:pt idx="0">
                  <c:v>0.42960500000000001</c:v>
                </c:pt>
                <c:pt idx="1">
                  <c:v>0.86974536000000002</c:v>
                </c:pt>
                <c:pt idx="2">
                  <c:v>1.3174565499999999</c:v>
                </c:pt>
                <c:pt idx="3">
                  <c:v>1.79649861</c:v>
                </c:pt>
                <c:pt idx="4">
                  <c:v>2.33445021</c:v>
                </c:pt>
                <c:pt idx="5">
                  <c:v>2.9093022149999999</c:v>
                </c:pt>
                <c:pt idx="6">
                  <c:v>3.4903756449999999</c:v>
                </c:pt>
                <c:pt idx="7">
                  <c:v>4.0746709299999999</c:v>
                </c:pt>
                <c:pt idx="8">
                  <c:v>4.6564670599999998</c:v>
                </c:pt>
                <c:pt idx="9">
                  <c:v>5.2422500849999993</c:v>
                </c:pt>
                <c:pt idx="10">
                  <c:v>5.8284349749999995</c:v>
                </c:pt>
                <c:pt idx="11">
                  <c:v>6.4197586999999992</c:v>
                </c:pt>
                <c:pt idx="12">
                  <c:v>7.0174294099999992</c:v>
                </c:pt>
                <c:pt idx="13">
                  <c:v>7.6283985299999992</c:v>
                </c:pt>
                <c:pt idx="14">
                  <c:v>8.2508644199999992</c:v>
                </c:pt>
                <c:pt idx="15">
                  <c:v>8.8750611399999997</c:v>
                </c:pt>
                <c:pt idx="16">
                  <c:v>9.496664169999999</c:v>
                </c:pt>
                <c:pt idx="17">
                  <c:v>10.112657879999999</c:v>
                </c:pt>
                <c:pt idx="18">
                  <c:v>10.722259344999999</c:v>
                </c:pt>
                <c:pt idx="19">
                  <c:v>11.33359456</c:v>
                </c:pt>
                <c:pt idx="20">
                  <c:v>11.941240355</c:v>
                </c:pt>
                <c:pt idx="21">
                  <c:v>12.545243814999999</c:v>
                </c:pt>
                <c:pt idx="22">
                  <c:v>13.150005745</c:v>
                </c:pt>
                <c:pt idx="23">
                  <c:v>13.758002305</c:v>
                </c:pt>
                <c:pt idx="24">
                  <c:v>14.36683362</c:v>
                </c:pt>
                <c:pt idx="25">
                  <c:v>14.982160474999999</c:v>
                </c:pt>
                <c:pt idx="26">
                  <c:v>15.601100829999998</c:v>
                </c:pt>
                <c:pt idx="27">
                  <c:v>16.224591274999998</c:v>
                </c:pt>
                <c:pt idx="28">
                  <c:v>16.858789359999999</c:v>
                </c:pt>
                <c:pt idx="29">
                  <c:v>17.490906944999999</c:v>
                </c:pt>
                <c:pt idx="30">
                  <c:v>18.088207909999998</c:v>
                </c:pt>
              </c:numCache>
            </c:numRef>
          </c:val>
        </c:ser>
        <c:ser>
          <c:idx val="7"/>
          <c:order val="10"/>
          <c:tx>
            <c:strRef>
              <c:f>Sheet1!$F$1</c:f>
              <c:strCache>
                <c:ptCount val="1"/>
                <c:pt idx="0">
                  <c:v>Eagle Ford</c:v>
                </c:pt>
              </c:strCache>
            </c:strRef>
          </c:tx>
          <c:spPr>
            <a:solidFill>
              <a:srgbClr val="5D9732"/>
            </a:solidFill>
            <a:ln>
              <a:noFill/>
            </a:ln>
            <a:effectLst/>
          </c:spPr>
          <c:cat>
            <c:numRef>
              <c:f>Sheet1!$A$2:$A$32</c:f>
              <c:numCache>
                <c:formatCode>General</c:formatCode>
                <c:ptCount val="31"/>
                <c:pt idx="0">
                  <c:v>2020</c:v>
                </c:pt>
                <c:pt idx="1">
                  <c:v>2021</c:v>
                </c:pt>
                <c:pt idx="2">
                  <c:v>2022</c:v>
                </c:pt>
                <c:pt idx="3">
                  <c:v>2023</c:v>
                </c:pt>
                <c:pt idx="4">
                  <c:v>2024</c:v>
                </c:pt>
                <c:pt idx="5">
                  <c:v>2025</c:v>
                </c:pt>
                <c:pt idx="6">
                  <c:v>2026</c:v>
                </c:pt>
                <c:pt idx="7">
                  <c:v>2027</c:v>
                </c:pt>
                <c:pt idx="8">
                  <c:v>2028</c:v>
                </c:pt>
                <c:pt idx="9">
                  <c:v>2029</c:v>
                </c:pt>
                <c:pt idx="10">
                  <c:v>2030</c:v>
                </c:pt>
                <c:pt idx="11">
                  <c:v>2031</c:v>
                </c:pt>
                <c:pt idx="12">
                  <c:v>2032</c:v>
                </c:pt>
                <c:pt idx="13">
                  <c:v>2033</c:v>
                </c:pt>
                <c:pt idx="14">
                  <c:v>2034</c:v>
                </c:pt>
                <c:pt idx="15">
                  <c:v>2035</c:v>
                </c:pt>
                <c:pt idx="16">
                  <c:v>2036</c:v>
                </c:pt>
                <c:pt idx="17">
                  <c:v>2037</c:v>
                </c:pt>
                <c:pt idx="18">
                  <c:v>2038</c:v>
                </c:pt>
                <c:pt idx="19">
                  <c:v>2039</c:v>
                </c:pt>
                <c:pt idx="20">
                  <c:v>2040</c:v>
                </c:pt>
                <c:pt idx="21">
                  <c:v>2041</c:v>
                </c:pt>
                <c:pt idx="22">
                  <c:v>2042</c:v>
                </c:pt>
                <c:pt idx="23">
                  <c:v>2043</c:v>
                </c:pt>
                <c:pt idx="24">
                  <c:v>2044</c:v>
                </c:pt>
                <c:pt idx="25">
                  <c:v>2045</c:v>
                </c:pt>
                <c:pt idx="26">
                  <c:v>2046</c:v>
                </c:pt>
                <c:pt idx="27">
                  <c:v>2047</c:v>
                </c:pt>
                <c:pt idx="28">
                  <c:v>2048</c:v>
                </c:pt>
                <c:pt idx="29">
                  <c:v>2049</c:v>
                </c:pt>
                <c:pt idx="30">
                  <c:v>2050</c:v>
                </c:pt>
              </c:numCache>
            </c:numRef>
          </c:cat>
          <c:val>
            <c:numRef>
              <c:f>Sheet1!$F$2:$F$32</c:f>
              <c:numCache>
                <c:formatCode>General</c:formatCode>
                <c:ptCount val="31"/>
                <c:pt idx="0">
                  <c:v>0.38397999999999999</c:v>
                </c:pt>
                <c:pt idx="1">
                  <c:v>0.76201451499999995</c:v>
                </c:pt>
                <c:pt idx="2">
                  <c:v>1.15085668</c:v>
                </c:pt>
                <c:pt idx="3">
                  <c:v>1.5632960949999999</c:v>
                </c:pt>
                <c:pt idx="4">
                  <c:v>1.9747562149999998</c:v>
                </c:pt>
                <c:pt idx="5">
                  <c:v>2.3950569999999995</c:v>
                </c:pt>
                <c:pt idx="6">
                  <c:v>2.8176631249999997</c:v>
                </c:pt>
                <c:pt idx="7">
                  <c:v>3.2357874149999999</c:v>
                </c:pt>
                <c:pt idx="8">
                  <c:v>3.6485801499999999</c:v>
                </c:pt>
                <c:pt idx="9">
                  <c:v>4.0548313550000001</c:v>
                </c:pt>
                <c:pt idx="10">
                  <c:v>4.4540906200000006</c:v>
                </c:pt>
                <c:pt idx="11">
                  <c:v>4.8475646350000003</c:v>
                </c:pt>
                <c:pt idx="12">
                  <c:v>5.2349661450000005</c:v>
                </c:pt>
                <c:pt idx="13">
                  <c:v>5.6203623450000002</c:v>
                </c:pt>
                <c:pt idx="14">
                  <c:v>6.0034842299999998</c:v>
                </c:pt>
                <c:pt idx="15">
                  <c:v>6.3841204649999996</c:v>
                </c:pt>
                <c:pt idx="16">
                  <c:v>6.7526810399999997</c:v>
                </c:pt>
                <c:pt idx="17">
                  <c:v>7.1177565949999995</c:v>
                </c:pt>
                <c:pt idx="18">
                  <c:v>7.4787536399999999</c:v>
                </c:pt>
                <c:pt idx="19">
                  <c:v>7.8350553249999999</c:v>
                </c:pt>
                <c:pt idx="20">
                  <c:v>8.1868605750000008</c:v>
                </c:pt>
                <c:pt idx="21">
                  <c:v>8.5335175000000003</c:v>
                </c:pt>
                <c:pt idx="22">
                  <c:v>8.8758214350000006</c:v>
                </c:pt>
                <c:pt idx="23">
                  <c:v>9.2149338100000016</c:v>
                </c:pt>
                <c:pt idx="24">
                  <c:v>9.5503567650000019</c:v>
                </c:pt>
                <c:pt idx="25">
                  <c:v>9.8832513650000013</c:v>
                </c:pt>
                <c:pt idx="26">
                  <c:v>10.212952945000001</c:v>
                </c:pt>
                <c:pt idx="27">
                  <c:v>10.538927875000001</c:v>
                </c:pt>
                <c:pt idx="28">
                  <c:v>10.863073790000001</c:v>
                </c:pt>
                <c:pt idx="29">
                  <c:v>11.183103600000001</c:v>
                </c:pt>
                <c:pt idx="30">
                  <c:v>11.49710215</c:v>
                </c:pt>
              </c:numCache>
            </c:numRef>
          </c:val>
        </c:ser>
        <c:ser>
          <c:idx val="14"/>
          <c:order val="11"/>
          <c:tx>
            <c:strRef>
              <c:f>Sheet1!$I$1</c:f>
              <c:strCache>
                <c:ptCount val="1"/>
                <c:pt idx="0">
                  <c:v>Spraberry</c:v>
                </c:pt>
              </c:strCache>
            </c:strRef>
          </c:tx>
          <c:spPr>
            <a:solidFill>
              <a:srgbClr val="0096D7">
                <a:lumMod val="50000"/>
              </a:srgbClr>
            </a:solidFill>
            <a:ln>
              <a:noFill/>
            </a:ln>
            <a:effectLst/>
          </c:spPr>
          <c:cat>
            <c:numRef>
              <c:f>Sheet1!$A$2:$A$32</c:f>
              <c:numCache>
                <c:formatCode>General</c:formatCode>
                <c:ptCount val="31"/>
                <c:pt idx="0">
                  <c:v>2020</c:v>
                </c:pt>
                <c:pt idx="1">
                  <c:v>2021</c:v>
                </c:pt>
                <c:pt idx="2">
                  <c:v>2022</c:v>
                </c:pt>
                <c:pt idx="3">
                  <c:v>2023</c:v>
                </c:pt>
                <c:pt idx="4">
                  <c:v>2024</c:v>
                </c:pt>
                <c:pt idx="5">
                  <c:v>2025</c:v>
                </c:pt>
                <c:pt idx="6">
                  <c:v>2026</c:v>
                </c:pt>
                <c:pt idx="7">
                  <c:v>2027</c:v>
                </c:pt>
                <c:pt idx="8">
                  <c:v>2028</c:v>
                </c:pt>
                <c:pt idx="9">
                  <c:v>2029</c:v>
                </c:pt>
                <c:pt idx="10">
                  <c:v>2030</c:v>
                </c:pt>
                <c:pt idx="11">
                  <c:v>2031</c:v>
                </c:pt>
                <c:pt idx="12">
                  <c:v>2032</c:v>
                </c:pt>
                <c:pt idx="13">
                  <c:v>2033</c:v>
                </c:pt>
                <c:pt idx="14">
                  <c:v>2034</c:v>
                </c:pt>
                <c:pt idx="15">
                  <c:v>2035</c:v>
                </c:pt>
                <c:pt idx="16">
                  <c:v>2036</c:v>
                </c:pt>
                <c:pt idx="17">
                  <c:v>2037</c:v>
                </c:pt>
                <c:pt idx="18">
                  <c:v>2038</c:v>
                </c:pt>
                <c:pt idx="19">
                  <c:v>2039</c:v>
                </c:pt>
                <c:pt idx="20">
                  <c:v>2040</c:v>
                </c:pt>
                <c:pt idx="21">
                  <c:v>2041</c:v>
                </c:pt>
                <c:pt idx="22">
                  <c:v>2042</c:v>
                </c:pt>
                <c:pt idx="23">
                  <c:v>2043</c:v>
                </c:pt>
                <c:pt idx="24">
                  <c:v>2044</c:v>
                </c:pt>
                <c:pt idx="25">
                  <c:v>2045</c:v>
                </c:pt>
                <c:pt idx="26">
                  <c:v>2046</c:v>
                </c:pt>
                <c:pt idx="27">
                  <c:v>2047</c:v>
                </c:pt>
                <c:pt idx="28">
                  <c:v>2048</c:v>
                </c:pt>
                <c:pt idx="29">
                  <c:v>2049</c:v>
                </c:pt>
                <c:pt idx="30">
                  <c:v>2050</c:v>
                </c:pt>
              </c:numCache>
            </c:numRef>
          </c:cat>
          <c:val>
            <c:numRef>
              <c:f>Sheet1!$I$2:$I$32</c:f>
              <c:numCache>
                <c:formatCode>General</c:formatCode>
                <c:ptCount val="31"/>
                <c:pt idx="0">
                  <c:v>0.591665</c:v>
                </c:pt>
                <c:pt idx="1">
                  <c:v>1.1159170549999999</c:v>
                </c:pt>
                <c:pt idx="2">
                  <c:v>1.6451944299999999</c:v>
                </c:pt>
                <c:pt idx="3">
                  <c:v>2.139047095</c:v>
                </c:pt>
                <c:pt idx="4">
                  <c:v>2.6138774200000001</c:v>
                </c:pt>
                <c:pt idx="5">
                  <c:v>3.07410592</c:v>
                </c:pt>
                <c:pt idx="6">
                  <c:v>3.5158920650000001</c:v>
                </c:pt>
                <c:pt idx="7">
                  <c:v>3.9346799250000002</c:v>
                </c:pt>
                <c:pt idx="8">
                  <c:v>4.3338924700000003</c:v>
                </c:pt>
                <c:pt idx="9">
                  <c:v>4.7115557800000003</c:v>
                </c:pt>
                <c:pt idx="10">
                  <c:v>5.0688039100000006</c:v>
                </c:pt>
                <c:pt idx="11">
                  <c:v>5.4065657850000006</c:v>
                </c:pt>
                <c:pt idx="12">
                  <c:v>5.7257462400000003</c:v>
                </c:pt>
                <c:pt idx="13">
                  <c:v>6.0275183850000005</c:v>
                </c:pt>
                <c:pt idx="14">
                  <c:v>6.3128377900000006</c:v>
                </c:pt>
                <c:pt idx="15">
                  <c:v>6.5825647600000003</c:v>
                </c:pt>
                <c:pt idx="16">
                  <c:v>6.8382443400000001</c:v>
                </c:pt>
                <c:pt idx="17">
                  <c:v>7.0790640400000004</c:v>
                </c:pt>
                <c:pt idx="18">
                  <c:v>7.3077861800000008</c:v>
                </c:pt>
                <c:pt idx="19">
                  <c:v>7.5243304600000007</c:v>
                </c:pt>
                <c:pt idx="20">
                  <c:v>7.7297064700000009</c:v>
                </c:pt>
                <c:pt idx="21">
                  <c:v>7.9252690900000005</c:v>
                </c:pt>
                <c:pt idx="22">
                  <c:v>8.108586690000001</c:v>
                </c:pt>
                <c:pt idx="23">
                  <c:v>8.2827822100000006</c:v>
                </c:pt>
                <c:pt idx="24">
                  <c:v>8.4488915200000001</c:v>
                </c:pt>
                <c:pt idx="25">
                  <c:v>8.6068668049999992</c:v>
                </c:pt>
                <c:pt idx="26">
                  <c:v>8.7579132949999998</c:v>
                </c:pt>
                <c:pt idx="27">
                  <c:v>8.9020718700000003</c:v>
                </c:pt>
                <c:pt idx="28">
                  <c:v>9.040113045</c:v>
                </c:pt>
                <c:pt idx="29">
                  <c:v>9.1726321350000006</c:v>
                </c:pt>
                <c:pt idx="30">
                  <c:v>9.3000036300000009</c:v>
                </c:pt>
              </c:numCache>
            </c:numRef>
          </c:val>
        </c:ser>
        <c:ser>
          <c:idx val="4"/>
          <c:order val="12"/>
          <c:tx>
            <c:strRef>
              <c:f>Sheet1!$K$1</c:f>
              <c:strCache>
                <c:ptCount val="1"/>
                <c:pt idx="0">
                  <c:v>Bone Springs/ Avalon</c:v>
                </c:pt>
              </c:strCache>
            </c:strRef>
          </c:tx>
          <c:spPr>
            <a:solidFill>
              <a:srgbClr val="0096D7">
                <a:lumMod val="75000"/>
              </a:srgbClr>
            </a:solidFill>
            <a:ln>
              <a:noFill/>
            </a:ln>
            <a:effectLst/>
          </c:spPr>
          <c:cat>
            <c:numRef>
              <c:f>Sheet1!$A$2:$A$32</c:f>
              <c:numCache>
                <c:formatCode>General</c:formatCode>
                <c:ptCount val="31"/>
                <c:pt idx="0">
                  <c:v>2020</c:v>
                </c:pt>
                <c:pt idx="1">
                  <c:v>2021</c:v>
                </c:pt>
                <c:pt idx="2">
                  <c:v>2022</c:v>
                </c:pt>
                <c:pt idx="3">
                  <c:v>2023</c:v>
                </c:pt>
                <c:pt idx="4">
                  <c:v>2024</c:v>
                </c:pt>
                <c:pt idx="5">
                  <c:v>2025</c:v>
                </c:pt>
                <c:pt idx="6">
                  <c:v>2026</c:v>
                </c:pt>
                <c:pt idx="7">
                  <c:v>2027</c:v>
                </c:pt>
                <c:pt idx="8">
                  <c:v>2028</c:v>
                </c:pt>
                <c:pt idx="9">
                  <c:v>2029</c:v>
                </c:pt>
                <c:pt idx="10">
                  <c:v>2030</c:v>
                </c:pt>
                <c:pt idx="11">
                  <c:v>2031</c:v>
                </c:pt>
                <c:pt idx="12">
                  <c:v>2032</c:v>
                </c:pt>
                <c:pt idx="13">
                  <c:v>2033</c:v>
                </c:pt>
                <c:pt idx="14">
                  <c:v>2034</c:v>
                </c:pt>
                <c:pt idx="15">
                  <c:v>2035</c:v>
                </c:pt>
                <c:pt idx="16">
                  <c:v>2036</c:v>
                </c:pt>
                <c:pt idx="17">
                  <c:v>2037</c:v>
                </c:pt>
                <c:pt idx="18">
                  <c:v>2038</c:v>
                </c:pt>
                <c:pt idx="19">
                  <c:v>2039</c:v>
                </c:pt>
                <c:pt idx="20">
                  <c:v>2040</c:v>
                </c:pt>
                <c:pt idx="21">
                  <c:v>2041</c:v>
                </c:pt>
                <c:pt idx="22">
                  <c:v>2042</c:v>
                </c:pt>
                <c:pt idx="23">
                  <c:v>2043</c:v>
                </c:pt>
                <c:pt idx="24">
                  <c:v>2044</c:v>
                </c:pt>
                <c:pt idx="25">
                  <c:v>2045</c:v>
                </c:pt>
                <c:pt idx="26">
                  <c:v>2046</c:v>
                </c:pt>
                <c:pt idx="27">
                  <c:v>2047</c:v>
                </c:pt>
                <c:pt idx="28">
                  <c:v>2048</c:v>
                </c:pt>
                <c:pt idx="29">
                  <c:v>2049</c:v>
                </c:pt>
                <c:pt idx="30">
                  <c:v>2050</c:v>
                </c:pt>
              </c:numCache>
            </c:numRef>
          </c:cat>
          <c:val>
            <c:numRef>
              <c:f>Sheet1!$K$2:$K$32</c:f>
              <c:numCache>
                <c:formatCode>General</c:formatCode>
                <c:ptCount val="31"/>
                <c:pt idx="0">
                  <c:v>0.214255</c:v>
                </c:pt>
                <c:pt idx="1">
                  <c:v>0.38467897500000003</c:v>
                </c:pt>
                <c:pt idx="2">
                  <c:v>0.59172340000000001</c:v>
                </c:pt>
                <c:pt idx="3">
                  <c:v>0.83680374499999999</c:v>
                </c:pt>
                <c:pt idx="4">
                  <c:v>1.1234481000000001</c:v>
                </c:pt>
                <c:pt idx="5">
                  <c:v>1.46326018</c:v>
                </c:pt>
                <c:pt idx="6">
                  <c:v>1.8287186199999999</c:v>
                </c:pt>
                <c:pt idx="7">
                  <c:v>2.2063414149999998</c:v>
                </c:pt>
                <c:pt idx="8">
                  <c:v>2.5946966699999998</c:v>
                </c:pt>
                <c:pt idx="9">
                  <c:v>2.987939275</c:v>
                </c:pt>
                <c:pt idx="10">
                  <c:v>3.3865159899999999</c:v>
                </c:pt>
                <c:pt idx="11">
                  <c:v>3.7875717849999999</c:v>
                </c:pt>
                <c:pt idx="12">
                  <c:v>4.188413325</c:v>
                </c:pt>
                <c:pt idx="13">
                  <c:v>4.5922967750000003</c:v>
                </c:pt>
                <c:pt idx="14">
                  <c:v>4.9957436850000008</c:v>
                </c:pt>
                <c:pt idx="15">
                  <c:v>5.397505390000001</c:v>
                </c:pt>
                <c:pt idx="16">
                  <c:v>5.7971949900000013</c:v>
                </c:pt>
                <c:pt idx="17">
                  <c:v>6.1953807900000015</c:v>
                </c:pt>
                <c:pt idx="18">
                  <c:v>6.5896716750000017</c:v>
                </c:pt>
                <c:pt idx="19">
                  <c:v>6.9823014450000018</c:v>
                </c:pt>
                <c:pt idx="20">
                  <c:v>7.3735387400000016</c:v>
                </c:pt>
                <c:pt idx="21">
                  <c:v>7.7629550500000013</c:v>
                </c:pt>
                <c:pt idx="22">
                  <c:v>8.1514778400000019</c:v>
                </c:pt>
                <c:pt idx="23">
                  <c:v>8.5425505200000025</c:v>
                </c:pt>
                <c:pt idx="24">
                  <c:v>8.9347284200000026</c:v>
                </c:pt>
                <c:pt idx="25">
                  <c:v>9.3232263900000021</c:v>
                </c:pt>
                <c:pt idx="26">
                  <c:v>9.7081185250000015</c:v>
                </c:pt>
                <c:pt idx="27">
                  <c:v>10.092321540000002</c:v>
                </c:pt>
                <c:pt idx="28">
                  <c:v>10.480071990000003</c:v>
                </c:pt>
                <c:pt idx="29">
                  <c:v>10.868532730000002</c:v>
                </c:pt>
                <c:pt idx="30">
                  <c:v>11.258871030000002</c:v>
                </c:pt>
              </c:numCache>
            </c:numRef>
          </c:val>
        </c:ser>
        <c:ser>
          <c:idx val="8"/>
          <c:order val="13"/>
          <c:tx>
            <c:strRef>
              <c:f>Sheet1!$M$1</c:f>
              <c:strCache>
                <c:ptCount val="1"/>
                <c:pt idx="0">
                  <c:v>Wolfcamp</c:v>
                </c:pt>
              </c:strCache>
            </c:strRef>
          </c:tx>
          <c:spPr>
            <a:solidFill>
              <a:srgbClr val="0096D7">
                <a:lumMod val="60000"/>
                <a:lumOff val="40000"/>
              </a:srgbClr>
            </a:solidFill>
            <a:ln>
              <a:noFill/>
            </a:ln>
            <a:effectLst/>
          </c:spPr>
          <c:cat>
            <c:numRef>
              <c:f>Sheet1!$A$2:$A$32</c:f>
              <c:numCache>
                <c:formatCode>General</c:formatCode>
                <c:ptCount val="31"/>
                <c:pt idx="0">
                  <c:v>2020</c:v>
                </c:pt>
                <c:pt idx="1">
                  <c:v>2021</c:v>
                </c:pt>
                <c:pt idx="2">
                  <c:v>2022</c:v>
                </c:pt>
                <c:pt idx="3">
                  <c:v>2023</c:v>
                </c:pt>
                <c:pt idx="4">
                  <c:v>2024</c:v>
                </c:pt>
                <c:pt idx="5">
                  <c:v>2025</c:v>
                </c:pt>
                <c:pt idx="6">
                  <c:v>2026</c:v>
                </c:pt>
                <c:pt idx="7">
                  <c:v>2027</c:v>
                </c:pt>
                <c:pt idx="8">
                  <c:v>2028</c:v>
                </c:pt>
                <c:pt idx="9">
                  <c:v>2029</c:v>
                </c:pt>
                <c:pt idx="10">
                  <c:v>2030</c:v>
                </c:pt>
                <c:pt idx="11">
                  <c:v>2031</c:v>
                </c:pt>
                <c:pt idx="12">
                  <c:v>2032</c:v>
                </c:pt>
                <c:pt idx="13">
                  <c:v>2033</c:v>
                </c:pt>
                <c:pt idx="14">
                  <c:v>2034</c:v>
                </c:pt>
                <c:pt idx="15">
                  <c:v>2035</c:v>
                </c:pt>
                <c:pt idx="16">
                  <c:v>2036</c:v>
                </c:pt>
                <c:pt idx="17">
                  <c:v>2037</c:v>
                </c:pt>
                <c:pt idx="18">
                  <c:v>2038</c:v>
                </c:pt>
                <c:pt idx="19">
                  <c:v>2039</c:v>
                </c:pt>
                <c:pt idx="20">
                  <c:v>2040</c:v>
                </c:pt>
                <c:pt idx="21">
                  <c:v>2041</c:v>
                </c:pt>
                <c:pt idx="22">
                  <c:v>2042</c:v>
                </c:pt>
                <c:pt idx="23">
                  <c:v>2043</c:v>
                </c:pt>
                <c:pt idx="24">
                  <c:v>2044</c:v>
                </c:pt>
                <c:pt idx="25">
                  <c:v>2045</c:v>
                </c:pt>
                <c:pt idx="26">
                  <c:v>2046</c:v>
                </c:pt>
                <c:pt idx="27">
                  <c:v>2047</c:v>
                </c:pt>
                <c:pt idx="28">
                  <c:v>2048</c:v>
                </c:pt>
                <c:pt idx="29">
                  <c:v>2049</c:v>
                </c:pt>
                <c:pt idx="30">
                  <c:v>2050</c:v>
                </c:pt>
              </c:numCache>
            </c:numRef>
          </c:cat>
          <c:val>
            <c:numRef>
              <c:f>Sheet1!$M$2:$M$32</c:f>
              <c:numCache>
                <c:formatCode>General</c:formatCode>
                <c:ptCount val="31"/>
                <c:pt idx="0">
                  <c:v>0.56210000000000004</c:v>
                </c:pt>
                <c:pt idx="1">
                  <c:v>1.0532863399999999</c:v>
                </c:pt>
                <c:pt idx="2">
                  <c:v>1.6116443599999999</c:v>
                </c:pt>
                <c:pt idx="3">
                  <c:v>2.3086217150000001</c:v>
                </c:pt>
                <c:pt idx="4">
                  <c:v>3.0604790099999999</c:v>
                </c:pt>
                <c:pt idx="5">
                  <c:v>3.90093896</c:v>
                </c:pt>
                <c:pt idx="6">
                  <c:v>4.7772185499999997</c:v>
                </c:pt>
                <c:pt idx="7">
                  <c:v>5.6642196499999997</c:v>
                </c:pt>
                <c:pt idx="8">
                  <c:v>6.5675158099999997</c:v>
                </c:pt>
                <c:pt idx="9">
                  <c:v>7.4787175049999997</c:v>
                </c:pt>
                <c:pt idx="10">
                  <c:v>8.4015473699999994</c:v>
                </c:pt>
                <c:pt idx="11">
                  <c:v>9.3323776699999996</c:v>
                </c:pt>
                <c:pt idx="12">
                  <c:v>10.275542415</c:v>
                </c:pt>
                <c:pt idx="13">
                  <c:v>11.225141015</c:v>
                </c:pt>
                <c:pt idx="14">
                  <c:v>12.18103039</c:v>
                </c:pt>
                <c:pt idx="15">
                  <c:v>13.142640775</c:v>
                </c:pt>
                <c:pt idx="16">
                  <c:v>14.126934085</c:v>
                </c:pt>
                <c:pt idx="17">
                  <c:v>15.125039725000001</c:v>
                </c:pt>
                <c:pt idx="18">
                  <c:v>16.133474500000002</c:v>
                </c:pt>
                <c:pt idx="19">
                  <c:v>17.139189295000001</c:v>
                </c:pt>
                <c:pt idx="20">
                  <c:v>18.149201235</c:v>
                </c:pt>
                <c:pt idx="21">
                  <c:v>19.160776835</c:v>
                </c:pt>
                <c:pt idx="22">
                  <c:v>20.174159185000001</c:v>
                </c:pt>
                <c:pt idx="23">
                  <c:v>21.197314410000001</c:v>
                </c:pt>
                <c:pt idx="24">
                  <c:v>22.228351445000001</c:v>
                </c:pt>
                <c:pt idx="25">
                  <c:v>23.2631947</c:v>
                </c:pt>
                <c:pt idx="26">
                  <c:v>24.304252810000001</c:v>
                </c:pt>
                <c:pt idx="27">
                  <c:v>25.340834560000001</c:v>
                </c:pt>
                <c:pt idx="28">
                  <c:v>26.383071255000001</c:v>
                </c:pt>
                <c:pt idx="29">
                  <c:v>27.432516700000001</c:v>
                </c:pt>
                <c:pt idx="30">
                  <c:v>28.482496140000002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982512496"/>
        <c:axId val="1982505424"/>
        <c:extLst/>
      </c:areaChart>
      <c:catAx>
        <c:axId val="198251249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noFill/>
          <a:ln w="9525" cap="flat" cmpd="sng" algn="ctr">
            <a:solidFill>
              <a:srgbClr val="000000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ysClr val="windowText" lastClr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1982505424"/>
        <c:crosses val="autoZero"/>
        <c:auto val="0"/>
        <c:lblAlgn val="ctr"/>
        <c:lblOffset val="100"/>
        <c:tickLblSkip val="10"/>
        <c:tickMarkSkip val="10"/>
        <c:noMultiLvlLbl val="0"/>
      </c:catAx>
      <c:valAx>
        <c:axId val="1982505424"/>
        <c:scaling>
          <c:orientation val="minMax"/>
          <c:min val="0"/>
        </c:scaling>
        <c:delete val="0"/>
        <c:axPos val="l"/>
        <c:majorGridlines>
          <c:spPr>
            <a:ln w="9525" cap="flat" cmpd="sng" algn="ctr">
              <a:solidFill>
                <a:srgbClr val="FFFFFF">
                  <a:lumMod val="85000"/>
                </a:srgb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low"/>
        <c:spPr>
          <a:noFill/>
          <a:ln w="22225">
            <a:noFill/>
            <a:prstDash val="lgDash"/>
          </a:ln>
          <a:effectLst/>
        </c:spPr>
        <c:txPr>
          <a:bodyPr rot="-60000000" spcFirstLastPara="1" vertOverflow="ellipsis" vert="horz" wrap="square" anchor="ctr" anchorCtr="1"/>
          <a:lstStyle/>
          <a:p>
            <a:pPr algn="ctr">
              <a:defRPr lang="en-US" sz="1200" b="0" i="0" u="none" strike="noStrike" kern="1200" baseline="0">
                <a:solidFill>
                  <a:sysClr val="windowText" lastClr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1982512496"/>
        <c:crosses val="autoZero"/>
        <c:crossBetween val="midCat"/>
        <c:majorUnit val="40"/>
      </c:valAx>
      <c:spPr>
        <a:noFill/>
        <a:ln>
          <a:noFill/>
        </a:ln>
        <a:effectLst/>
      </c:spPr>
    </c:plotArea>
    <c:plotVisOnly val="1"/>
    <c:dispBlanksAs val="zero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400">
          <a:solidFill>
            <a:sysClr val="windowText" lastClr="000000"/>
          </a:solidFill>
        </a:defRPr>
      </a:pPr>
      <a:endParaRPr lang="en-US"/>
    </a:p>
  </c:txPr>
  <c:externalData r:id="rId4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0649679733283586"/>
          <c:y val="7.6782095019011634E-2"/>
          <c:w val="0.81285932416792939"/>
          <c:h val="0.82503726947364897"/>
        </c:manualLayout>
      </c:layout>
      <c:areaChart>
        <c:grouping val="stacked"/>
        <c:varyColors val="0"/>
        <c:ser>
          <c:idx val="2"/>
          <c:order val="0"/>
          <c:tx>
            <c:strRef>
              <c:f>Sheet1!$B$1</c:f>
              <c:strCache>
                <c:ptCount val="1"/>
                <c:pt idx="0">
                  <c:v>Other oil production</c:v>
                </c:pt>
              </c:strCache>
            </c:strRef>
          </c:tx>
          <c:spPr>
            <a:solidFill>
              <a:srgbClr val="675005"/>
            </a:solidFill>
            <a:ln>
              <a:noFill/>
            </a:ln>
            <a:effectLst/>
          </c:spPr>
          <c:cat>
            <c:numRef>
              <c:f>Sheet1!$A$2:$A$52</c:f>
              <c:numCache>
                <c:formatCode>General</c:formatCode>
                <c:ptCount val="51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  <c:pt idx="24">
                  <c:v>2024</c:v>
                </c:pt>
                <c:pt idx="25">
                  <c:v>2025</c:v>
                </c:pt>
                <c:pt idx="26">
                  <c:v>2026</c:v>
                </c:pt>
                <c:pt idx="27">
                  <c:v>2027</c:v>
                </c:pt>
                <c:pt idx="28">
                  <c:v>2028</c:v>
                </c:pt>
                <c:pt idx="29">
                  <c:v>2029</c:v>
                </c:pt>
                <c:pt idx="30">
                  <c:v>2030</c:v>
                </c:pt>
                <c:pt idx="31">
                  <c:v>2031</c:v>
                </c:pt>
                <c:pt idx="32">
                  <c:v>2032</c:v>
                </c:pt>
                <c:pt idx="33">
                  <c:v>2033</c:v>
                </c:pt>
                <c:pt idx="34">
                  <c:v>2034</c:v>
                </c:pt>
                <c:pt idx="35">
                  <c:v>2035</c:v>
                </c:pt>
                <c:pt idx="36">
                  <c:v>2036</c:v>
                </c:pt>
                <c:pt idx="37">
                  <c:v>2037</c:v>
                </c:pt>
                <c:pt idx="38">
                  <c:v>2038</c:v>
                </c:pt>
                <c:pt idx="39">
                  <c:v>2039</c:v>
                </c:pt>
                <c:pt idx="40">
                  <c:v>2040</c:v>
                </c:pt>
                <c:pt idx="41">
                  <c:v>2041</c:v>
                </c:pt>
                <c:pt idx="42">
                  <c:v>2042</c:v>
                </c:pt>
                <c:pt idx="43">
                  <c:v>2043</c:v>
                </c:pt>
                <c:pt idx="44">
                  <c:v>2044</c:v>
                </c:pt>
                <c:pt idx="45">
                  <c:v>2045</c:v>
                </c:pt>
                <c:pt idx="46">
                  <c:v>2046</c:v>
                </c:pt>
                <c:pt idx="47">
                  <c:v>2047</c:v>
                </c:pt>
                <c:pt idx="48">
                  <c:v>2048</c:v>
                </c:pt>
                <c:pt idx="49">
                  <c:v>2049</c:v>
                </c:pt>
                <c:pt idx="50">
                  <c:v>2050</c:v>
                </c:pt>
              </c:numCache>
            </c:numRef>
          </c:cat>
          <c:val>
            <c:numRef>
              <c:f>Sheet1!$B$2:$B$52</c:f>
              <c:numCache>
                <c:formatCode>General</c:formatCode>
                <c:ptCount val="51"/>
                <c:pt idx="0">
                  <c:v>2.426177</c:v>
                </c:pt>
                <c:pt idx="1">
                  <c:v>2.35</c:v>
                </c:pt>
                <c:pt idx="2">
                  <c:v>2.2730000000000001</c:v>
                </c:pt>
                <c:pt idx="3">
                  <c:v>2.2079999999999989</c:v>
                </c:pt>
                <c:pt idx="4">
                  <c:v>2.140047</c:v>
                </c:pt>
                <c:pt idx="5">
                  <c:v>2.0990000000000002</c:v>
                </c:pt>
                <c:pt idx="6">
                  <c:v>2.093</c:v>
                </c:pt>
                <c:pt idx="7">
                  <c:v>2.069</c:v>
                </c:pt>
                <c:pt idx="8">
                  <c:v>2.052</c:v>
                </c:pt>
                <c:pt idx="9">
                  <c:v>1.97</c:v>
                </c:pt>
                <c:pt idx="10">
                  <c:v>1.9630000000000001</c:v>
                </c:pt>
                <c:pt idx="11">
                  <c:v>1.9509989999999999</c:v>
                </c:pt>
                <c:pt idx="12">
                  <c:v>2.0030000000000001</c:v>
                </c:pt>
                <c:pt idx="13">
                  <c:v>2.0529999999999999</c:v>
                </c:pt>
                <c:pt idx="14">
                  <c:v>2.1370000000000009</c:v>
                </c:pt>
                <c:pt idx="15">
                  <c:v>2.0739999999999998</c:v>
                </c:pt>
                <c:pt idx="16">
                  <c:v>1.839999999999999</c:v>
                </c:pt>
                <c:pt idx="17">
                  <c:v>1.7709999999999999</c:v>
                </c:pt>
                <c:pt idx="18">
                  <c:v>1.7909990000000009</c:v>
                </c:pt>
                <c:pt idx="19">
                  <c:v>1.776</c:v>
                </c:pt>
                <c:pt idx="20">
                  <c:v>1.6399889999999999</c:v>
                </c:pt>
                <c:pt idx="21">
                  <c:v>1.5588569999999999</c:v>
                </c:pt>
                <c:pt idx="22">
                  <c:v>1.5007779999999999</c:v>
                </c:pt>
                <c:pt idx="23">
                  <c:v>1.420439</c:v>
                </c:pt>
                <c:pt idx="24">
                  <c:v>1.403989999999999</c:v>
                </c:pt>
                <c:pt idx="25">
                  <c:v>1.399424999999999</c:v>
                </c:pt>
                <c:pt idx="26">
                  <c:v>1.3876839999999999</c:v>
                </c:pt>
                <c:pt idx="27">
                  <c:v>1.3841910000000011</c:v>
                </c:pt>
                <c:pt idx="28">
                  <c:v>1.380651000000001</c:v>
                </c:pt>
                <c:pt idx="29">
                  <c:v>1.3908050000000001</c:v>
                </c:pt>
                <c:pt idx="30">
                  <c:v>1.399890000000001</c:v>
                </c:pt>
                <c:pt idx="31">
                  <c:v>1.4035810000000011</c:v>
                </c:pt>
                <c:pt idx="32">
                  <c:v>1.412394999999999</c:v>
                </c:pt>
                <c:pt idx="33">
                  <c:v>1.412159999999999</c:v>
                </c:pt>
                <c:pt idx="34">
                  <c:v>1.42049</c:v>
                </c:pt>
                <c:pt idx="35">
                  <c:v>1.4297740000000001</c:v>
                </c:pt>
                <c:pt idx="36">
                  <c:v>1.4345399999999999</c:v>
                </c:pt>
                <c:pt idx="37">
                  <c:v>1.435635</c:v>
                </c:pt>
                <c:pt idx="38">
                  <c:v>1.434904</c:v>
                </c:pt>
                <c:pt idx="39">
                  <c:v>1.427153000000001</c:v>
                </c:pt>
                <c:pt idx="40">
                  <c:v>1.433819999999999</c:v>
                </c:pt>
                <c:pt idx="41">
                  <c:v>1.437947000000001</c:v>
                </c:pt>
                <c:pt idx="42">
                  <c:v>1.439245000000001</c:v>
                </c:pt>
                <c:pt idx="43">
                  <c:v>1.433377000000001</c:v>
                </c:pt>
                <c:pt idx="44">
                  <c:v>1.433368999999999</c:v>
                </c:pt>
                <c:pt idx="45">
                  <c:v>1.4318889999999991</c:v>
                </c:pt>
                <c:pt idx="46">
                  <c:v>1.4255679999999999</c:v>
                </c:pt>
                <c:pt idx="47">
                  <c:v>1.4209950000000009</c:v>
                </c:pt>
                <c:pt idx="48">
                  <c:v>1.418574999999999</c:v>
                </c:pt>
                <c:pt idx="49">
                  <c:v>1.4178269999999991</c:v>
                </c:pt>
                <c:pt idx="50">
                  <c:v>1.4189549999999991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GOM offshore production</c:v>
                </c:pt>
              </c:strCache>
            </c:strRef>
          </c:tx>
          <c:spPr>
            <a:solidFill>
              <a:srgbClr val="F4C019"/>
            </a:solidFill>
            <a:ln>
              <a:noFill/>
            </a:ln>
            <a:effectLst/>
          </c:spPr>
          <c:cat>
            <c:numRef>
              <c:f>Sheet1!$A$2:$A$52</c:f>
              <c:numCache>
                <c:formatCode>General</c:formatCode>
                <c:ptCount val="51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  <c:pt idx="24">
                  <c:v>2024</c:v>
                </c:pt>
                <c:pt idx="25">
                  <c:v>2025</c:v>
                </c:pt>
                <c:pt idx="26">
                  <c:v>2026</c:v>
                </c:pt>
                <c:pt idx="27">
                  <c:v>2027</c:v>
                </c:pt>
                <c:pt idx="28">
                  <c:v>2028</c:v>
                </c:pt>
                <c:pt idx="29">
                  <c:v>2029</c:v>
                </c:pt>
                <c:pt idx="30">
                  <c:v>2030</c:v>
                </c:pt>
                <c:pt idx="31">
                  <c:v>2031</c:v>
                </c:pt>
                <c:pt idx="32">
                  <c:v>2032</c:v>
                </c:pt>
                <c:pt idx="33">
                  <c:v>2033</c:v>
                </c:pt>
                <c:pt idx="34">
                  <c:v>2034</c:v>
                </c:pt>
                <c:pt idx="35">
                  <c:v>2035</c:v>
                </c:pt>
                <c:pt idx="36">
                  <c:v>2036</c:v>
                </c:pt>
                <c:pt idx="37">
                  <c:v>2037</c:v>
                </c:pt>
                <c:pt idx="38">
                  <c:v>2038</c:v>
                </c:pt>
                <c:pt idx="39">
                  <c:v>2039</c:v>
                </c:pt>
                <c:pt idx="40">
                  <c:v>2040</c:v>
                </c:pt>
                <c:pt idx="41">
                  <c:v>2041</c:v>
                </c:pt>
                <c:pt idx="42">
                  <c:v>2042</c:v>
                </c:pt>
                <c:pt idx="43">
                  <c:v>2043</c:v>
                </c:pt>
                <c:pt idx="44">
                  <c:v>2044</c:v>
                </c:pt>
                <c:pt idx="45">
                  <c:v>2045</c:v>
                </c:pt>
                <c:pt idx="46">
                  <c:v>2046</c:v>
                </c:pt>
                <c:pt idx="47">
                  <c:v>2047</c:v>
                </c:pt>
                <c:pt idx="48">
                  <c:v>2048</c:v>
                </c:pt>
                <c:pt idx="49">
                  <c:v>2049</c:v>
                </c:pt>
                <c:pt idx="50">
                  <c:v>2050</c:v>
                </c:pt>
              </c:numCache>
            </c:numRef>
          </c:cat>
          <c:val>
            <c:numRef>
              <c:f>Sheet1!$C$2:$C$52</c:f>
              <c:numCache>
                <c:formatCode>General</c:formatCode>
                <c:ptCount val="51"/>
                <c:pt idx="0">
                  <c:v>1.6185659999999999</c:v>
                </c:pt>
                <c:pt idx="1">
                  <c:v>1.718</c:v>
                </c:pt>
                <c:pt idx="2">
                  <c:v>1.7310000000000001</c:v>
                </c:pt>
                <c:pt idx="3">
                  <c:v>1.7110000000000001</c:v>
                </c:pt>
                <c:pt idx="4">
                  <c:v>1.6175679999999999</c:v>
                </c:pt>
                <c:pt idx="5">
                  <c:v>1.4239999999999999</c:v>
                </c:pt>
                <c:pt idx="6">
                  <c:v>1.4330000000000001</c:v>
                </c:pt>
                <c:pt idx="7">
                  <c:v>1.419</c:v>
                </c:pt>
                <c:pt idx="8">
                  <c:v>1.2889999999999999</c:v>
                </c:pt>
                <c:pt idx="9">
                  <c:v>1.69</c:v>
                </c:pt>
                <c:pt idx="10">
                  <c:v>1.677</c:v>
                </c:pt>
                <c:pt idx="11">
                  <c:v>1.4350000000000001</c:v>
                </c:pt>
                <c:pt idx="12">
                  <c:v>1.379</c:v>
                </c:pt>
                <c:pt idx="13">
                  <c:v>1.3740000000000001</c:v>
                </c:pt>
                <c:pt idx="14">
                  <c:v>1.5149999999999999</c:v>
                </c:pt>
                <c:pt idx="15">
                  <c:v>1.607</c:v>
                </c:pt>
                <c:pt idx="16">
                  <c:v>1.67</c:v>
                </c:pt>
                <c:pt idx="17">
                  <c:v>1.744</c:v>
                </c:pt>
                <c:pt idx="18">
                  <c:v>1.7969999999999999</c:v>
                </c:pt>
                <c:pt idx="19">
                  <c:v>1.9179999999999999</c:v>
                </c:pt>
                <c:pt idx="20">
                  <c:v>1.829491</c:v>
                </c:pt>
                <c:pt idx="21">
                  <c:v>1.920749</c:v>
                </c:pt>
                <c:pt idx="22">
                  <c:v>1.9959880000000001</c:v>
                </c:pt>
                <c:pt idx="23">
                  <c:v>2.06671</c:v>
                </c:pt>
                <c:pt idx="24">
                  <c:v>2.0459719999999999</c:v>
                </c:pt>
                <c:pt idx="25">
                  <c:v>1.9976529999999999</c:v>
                </c:pt>
                <c:pt idx="26">
                  <c:v>2.0746889999999998</c:v>
                </c:pt>
                <c:pt idx="27">
                  <c:v>2.142601</c:v>
                </c:pt>
                <c:pt idx="28">
                  <c:v>2.2773370000000002</c:v>
                </c:pt>
                <c:pt idx="29">
                  <c:v>2.3282180000000001</c:v>
                </c:pt>
                <c:pt idx="30">
                  <c:v>2.4317959999999998</c:v>
                </c:pt>
                <c:pt idx="31">
                  <c:v>2.463298</c:v>
                </c:pt>
                <c:pt idx="32">
                  <c:v>2.3783820000000002</c:v>
                </c:pt>
                <c:pt idx="33">
                  <c:v>2.4055149999999998</c:v>
                </c:pt>
                <c:pt idx="34">
                  <c:v>2.3920729999999999</c:v>
                </c:pt>
                <c:pt idx="35">
                  <c:v>2.3044380000000002</c:v>
                </c:pt>
                <c:pt idx="36">
                  <c:v>2.1336029999999999</c:v>
                </c:pt>
                <c:pt idx="37">
                  <c:v>2.0605220000000002</c:v>
                </c:pt>
                <c:pt idx="38">
                  <c:v>1.9972730000000001</c:v>
                </c:pt>
                <c:pt idx="39">
                  <c:v>1.9309499999999999</c:v>
                </c:pt>
                <c:pt idx="40">
                  <c:v>1.8133170000000001</c:v>
                </c:pt>
                <c:pt idx="41">
                  <c:v>1.7289600000000001</c:v>
                </c:pt>
                <c:pt idx="42">
                  <c:v>1.7456970000000001</c:v>
                </c:pt>
                <c:pt idx="43">
                  <c:v>1.7290509999999999</c:v>
                </c:pt>
                <c:pt idx="44">
                  <c:v>1.6885600000000001</c:v>
                </c:pt>
                <c:pt idx="45">
                  <c:v>1.5751040000000001</c:v>
                </c:pt>
                <c:pt idx="46">
                  <c:v>1.616155</c:v>
                </c:pt>
                <c:pt idx="47">
                  <c:v>1.6734899999999999</c:v>
                </c:pt>
                <c:pt idx="48">
                  <c:v>1.570764</c:v>
                </c:pt>
                <c:pt idx="49">
                  <c:v>1.5018100000000001</c:v>
                </c:pt>
                <c:pt idx="50">
                  <c:v>1.349048</c:v>
                </c:pt>
              </c:numCache>
            </c:numRef>
          </c:val>
        </c:ser>
        <c:ser>
          <c:idx val="0"/>
          <c:order val="2"/>
          <c:tx>
            <c:strRef>
              <c:f>Sheet1!$D$1</c:f>
              <c:strCache>
                <c:ptCount val="1"/>
                <c:pt idx="0">
                  <c:v>Alaska production</c:v>
                </c:pt>
              </c:strCache>
            </c:strRef>
          </c:tx>
          <c:spPr>
            <a:solidFill>
              <a:srgbClr val="EBC7A4"/>
            </a:solidFill>
            <a:ln>
              <a:noFill/>
            </a:ln>
            <a:effectLst/>
          </c:spPr>
          <c:cat>
            <c:numRef>
              <c:f>Sheet1!$A$2:$A$52</c:f>
              <c:numCache>
                <c:formatCode>General</c:formatCode>
                <c:ptCount val="51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  <c:pt idx="24">
                  <c:v>2024</c:v>
                </c:pt>
                <c:pt idx="25">
                  <c:v>2025</c:v>
                </c:pt>
                <c:pt idx="26">
                  <c:v>2026</c:v>
                </c:pt>
                <c:pt idx="27">
                  <c:v>2027</c:v>
                </c:pt>
                <c:pt idx="28">
                  <c:v>2028</c:v>
                </c:pt>
                <c:pt idx="29">
                  <c:v>2029</c:v>
                </c:pt>
                <c:pt idx="30">
                  <c:v>2030</c:v>
                </c:pt>
                <c:pt idx="31">
                  <c:v>2031</c:v>
                </c:pt>
                <c:pt idx="32">
                  <c:v>2032</c:v>
                </c:pt>
                <c:pt idx="33">
                  <c:v>2033</c:v>
                </c:pt>
                <c:pt idx="34">
                  <c:v>2034</c:v>
                </c:pt>
                <c:pt idx="35">
                  <c:v>2035</c:v>
                </c:pt>
                <c:pt idx="36">
                  <c:v>2036</c:v>
                </c:pt>
                <c:pt idx="37">
                  <c:v>2037</c:v>
                </c:pt>
                <c:pt idx="38">
                  <c:v>2038</c:v>
                </c:pt>
                <c:pt idx="39">
                  <c:v>2039</c:v>
                </c:pt>
                <c:pt idx="40">
                  <c:v>2040</c:v>
                </c:pt>
                <c:pt idx="41">
                  <c:v>2041</c:v>
                </c:pt>
                <c:pt idx="42">
                  <c:v>2042</c:v>
                </c:pt>
                <c:pt idx="43">
                  <c:v>2043</c:v>
                </c:pt>
                <c:pt idx="44">
                  <c:v>2044</c:v>
                </c:pt>
                <c:pt idx="45">
                  <c:v>2045</c:v>
                </c:pt>
                <c:pt idx="46">
                  <c:v>2046</c:v>
                </c:pt>
                <c:pt idx="47">
                  <c:v>2047</c:v>
                </c:pt>
                <c:pt idx="48">
                  <c:v>2048</c:v>
                </c:pt>
                <c:pt idx="49">
                  <c:v>2049</c:v>
                </c:pt>
                <c:pt idx="50">
                  <c:v>2050</c:v>
                </c:pt>
              </c:numCache>
            </c:numRef>
          </c:cat>
          <c:val>
            <c:numRef>
              <c:f>Sheet1!$D$2:$D$52</c:f>
              <c:numCache>
                <c:formatCode>General</c:formatCode>
                <c:ptCount val="51"/>
                <c:pt idx="0">
                  <c:v>0.96834699999999996</c:v>
                </c:pt>
                <c:pt idx="1">
                  <c:v>0.96299999999999997</c:v>
                </c:pt>
                <c:pt idx="2">
                  <c:v>0.98499999999999999</c:v>
                </c:pt>
                <c:pt idx="3">
                  <c:v>0.97399999999999998</c:v>
                </c:pt>
                <c:pt idx="4">
                  <c:v>0.90551899999999996</c:v>
                </c:pt>
                <c:pt idx="5">
                  <c:v>0.86399999999999999</c:v>
                </c:pt>
                <c:pt idx="6">
                  <c:v>0.74099999999999999</c:v>
                </c:pt>
                <c:pt idx="7">
                  <c:v>0.72199999999999998</c:v>
                </c:pt>
                <c:pt idx="8">
                  <c:v>0.68300000000000005</c:v>
                </c:pt>
                <c:pt idx="9">
                  <c:v>0.64600000000000002</c:v>
                </c:pt>
                <c:pt idx="10">
                  <c:v>0.59899999999999998</c:v>
                </c:pt>
                <c:pt idx="11">
                  <c:v>0.56100000000000005</c:v>
                </c:pt>
                <c:pt idx="12">
                  <c:v>0.52600000000000002</c:v>
                </c:pt>
                <c:pt idx="13">
                  <c:v>0.51500000000000001</c:v>
                </c:pt>
                <c:pt idx="14">
                  <c:v>0.496</c:v>
                </c:pt>
                <c:pt idx="15">
                  <c:v>0.48199999999999998</c:v>
                </c:pt>
                <c:pt idx="16">
                  <c:v>0.49</c:v>
                </c:pt>
                <c:pt idx="17">
                  <c:v>0.49399999999999999</c:v>
                </c:pt>
                <c:pt idx="18">
                  <c:v>0.47899999999999998</c:v>
                </c:pt>
                <c:pt idx="19">
                  <c:v>0.46500000000000002</c:v>
                </c:pt>
                <c:pt idx="20">
                  <c:v>0.45756799999999997</c:v>
                </c:pt>
                <c:pt idx="21">
                  <c:v>0.48552800000000002</c:v>
                </c:pt>
                <c:pt idx="22">
                  <c:v>0.47199999999999998</c:v>
                </c:pt>
                <c:pt idx="23">
                  <c:v>0.55393199999999998</c:v>
                </c:pt>
                <c:pt idx="24">
                  <c:v>0.57011999999999996</c:v>
                </c:pt>
                <c:pt idx="25">
                  <c:v>0.57450199999999996</c:v>
                </c:pt>
                <c:pt idx="26">
                  <c:v>0.60034299999999996</c:v>
                </c:pt>
                <c:pt idx="27">
                  <c:v>0.63863099999999995</c:v>
                </c:pt>
                <c:pt idx="28">
                  <c:v>0.62071399999999999</c:v>
                </c:pt>
                <c:pt idx="29">
                  <c:v>0.59733599999999998</c:v>
                </c:pt>
                <c:pt idx="30">
                  <c:v>0.56874000000000002</c:v>
                </c:pt>
                <c:pt idx="31">
                  <c:v>0.57986000000000004</c:v>
                </c:pt>
                <c:pt idx="32">
                  <c:v>0.63083500000000003</c:v>
                </c:pt>
                <c:pt idx="33">
                  <c:v>0.67189900000000002</c:v>
                </c:pt>
                <c:pt idx="34">
                  <c:v>0.69072699999999998</c:v>
                </c:pt>
                <c:pt idx="35">
                  <c:v>0.67032400000000003</c:v>
                </c:pt>
                <c:pt idx="36">
                  <c:v>0.64121799999999995</c:v>
                </c:pt>
                <c:pt idx="37">
                  <c:v>0.61004400000000003</c:v>
                </c:pt>
                <c:pt idx="38">
                  <c:v>0.58114100000000002</c:v>
                </c:pt>
                <c:pt idx="39">
                  <c:v>0.55465699999999996</c:v>
                </c:pt>
                <c:pt idx="40">
                  <c:v>0.555257</c:v>
                </c:pt>
                <c:pt idx="41">
                  <c:v>0.59736900000000004</c:v>
                </c:pt>
                <c:pt idx="42">
                  <c:v>0.60897000000000001</c:v>
                </c:pt>
                <c:pt idx="43">
                  <c:v>0.740398</c:v>
                </c:pt>
                <c:pt idx="44">
                  <c:v>0.79133100000000001</c:v>
                </c:pt>
                <c:pt idx="45">
                  <c:v>0.75913600000000003</c:v>
                </c:pt>
                <c:pt idx="46">
                  <c:v>0.73063400000000001</c:v>
                </c:pt>
                <c:pt idx="47">
                  <c:v>0.70508499999999996</c:v>
                </c:pt>
                <c:pt idx="48">
                  <c:v>0.68032300000000001</c:v>
                </c:pt>
                <c:pt idx="49">
                  <c:v>0.65836099999999997</c:v>
                </c:pt>
                <c:pt idx="50">
                  <c:v>0.61719800000000002</c:v>
                </c:pt>
              </c:numCache>
            </c:numRef>
          </c:val>
        </c:ser>
        <c:ser>
          <c:idx val="12"/>
          <c:order val="3"/>
          <c:tx>
            <c:strRef>
              <c:f>Sheet1!$O$1</c:f>
              <c:strCache>
                <c:ptCount val="1"/>
                <c:pt idx="0">
                  <c:v>Other tight</c:v>
                </c:pt>
              </c:strCache>
            </c:strRef>
          </c:tx>
          <c:spPr>
            <a:solidFill>
              <a:srgbClr val="BD732A"/>
            </a:solidFill>
            <a:ln>
              <a:noFill/>
            </a:ln>
            <a:effectLst/>
          </c:spPr>
          <c:cat>
            <c:numRef>
              <c:f>Sheet1!$A$2:$A$52</c:f>
              <c:numCache>
                <c:formatCode>General</c:formatCode>
                <c:ptCount val="51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  <c:pt idx="24">
                  <c:v>2024</c:v>
                </c:pt>
                <c:pt idx="25">
                  <c:v>2025</c:v>
                </c:pt>
                <c:pt idx="26">
                  <c:v>2026</c:v>
                </c:pt>
                <c:pt idx="27">
                  <c:v>2027</c:v>
                </c:pt>
                <c:pt idx="28">
                  <c:v>2028</c:v>
                </c:pt>
                <c:pt idx="29">
                  <c:v>2029</c:v>
                </c:pt>
                <c:pt idx="30">
                  <c:v>2030</c:v>
                </c:pt>
                <c:pt idx="31">
                  <c:v>2031</c:v>
                </c:pt>
                <c:pt idx="32">
                  <c:v>2032</c:v>
                </c:pt>
                <c:pt idx="33">
                  <c:v>2033</c:v>
                </c:pt>
                <c:pt idx="34">
                  <c:v>2034</c:v>
                </c:pt>
                <c:pt idx="35">
                  <c:v>2035</c:v>
                </c:pt>
                <c:pt idx="36">
                  <c:v>2036</c:v>
                </c:pt>
                <c:pt idx="37">
                  <c:v>2037</c:v>
                </c:pt>
                <c:pt idx="38">
                  <c:v>2038</c:v>
                </c:pt>
                <c:pt idx="39">
                  <c:v>2039</c:v>
                </c:pt>
                <c:pt idx="40">
                  <c:v>2040</c:v>
                </c:pt>
                <c:pt idx="41">
                  <c:v>2041</c:v>
                </c:pt>
                <c:pt idx="42">
                  <c:v>2042</c:v>
                </c:pt>
                <c:pt idx="43">
                  <c:v>2043</c:v>
                </c:pt>
                <c:pt idx="44">
                  <c:v>2044</c:v>
                </c:pt>
                <c:pt idx="45">
                  <c:v>2045</c:v>
                </c:pt>
                <c:pt idx="46">
                  <c:v>2046</c:v>
                </c:pt>
                <c:pt idx="47">
                  <c:v>2047</c:v>
                </c:pt>
                <c:pt idx="48">
                  <c:v>2048</c:v>
                </c:pt>
                <c:pt idx="49">
                  <c:v>2049</c:v>
                </c:pt>
                <c:pt idx="50">
                  <c:v>2050</c:v>
                </c:pt>
              </c:numCache>
            </c:numRef>
          </c:cat>
          <c:val>
            <c:numRef>
              <c:f>Sheet1!$O$2:$O$52</c:f>
              <c:numCache>
                <c:formatCode>General</c:formatCode>
                <c:ptCount val="51"/>
                <c:pt idx="0">
                  <c:v>0.50600000000000001</c:v>
                </c:pt>
                <c:pt idx="1">
                  <c:v>0.49299999999999999</c:v>
                </c:pt>
                <c:pt idx="2">
                  <c:v>0.48799999999999999</c:v>
                </c:pt>
                <c:pt idx="3">
                  <c:v>0.49099999999999999</c:v>
                </c:pt>
                <c:pt idx="4">
                  <c:v>0.48799999999999999</c:v>
                </c:pt>
                <c:pt idx="5">
                  <c:v>0.49399999999999999</c:v>
                </c:pt>
                <c:pt idx="6">
                  <c:v>0.503</c:v>
                </c:pt>
                <c:pt idx="7">
                  <c:v>0.51800000000000002</c:v>
                </c:pt>
                <c:pt idx="8">
                  <c:v>0.55000000000000004</c:v>
                </c:pt>
                <c:pt idx="9">
                  <c:v>0.55200000000000005</c:v>
                </c:pt>
                <c:pt idx="10">
                  <c:v>0.57199999999999995</c:v>
                </c:pt>
                <c:pt idx="11">
                  <c:v>0.63400000000000001</c:v>
                </c:pt>
                <c:pt idx="12">
                  <c:v>0.73199999999999998</c:v>
                </c:pt>
                <c:pt idx="13">
                  <c:v>0.83499999999999996</c:v>
                </c:pt>
                <c:pt idx="14">
                  <c:v>0.91400000000000003</c:v>
                </c:pt>
                <c:pt idx="15">
                  <c:v>0.91100000000000003</c:v>
                </c:pt>
                <c:pt idx="16">
                  <c:v>0.77600000000000002</c:v>
                </c:pt>
                <c:pt idx="17">
                  <c:v>0.78900000000000003</c:v>
                </c:pt>
                <c:pt idx="18">
                  <c:v>0.90600000000000003</c:v>
                </c:pt>
                <c:pt idx="19">
                  <c:v>0.88800000000000001</c:v>
                </c:pt>
                <c:pt idx="20">
                  <c:v>0.80800000000000005</c:v>
                </c:pt>
                <c:pt idx="21">
                  <c:v>0.88622299999999998</c:v>
                </c:pt>
                <c:pt idx="22">
                  <c:v>0.94445199999999996</c:v>
                </c:pt>
                <c:pt idx="23">
                  <c:v>1.014642</c:v>
                </c:pt>
                <c:pt idx="24">
                  <c:v>1.05183</c:v>
                </c:pt>
                <c:pt idx="25">
                  <c:v>1.0840179999999999</c:v>
                </c:pt>
                <c:pt idx="26">
                  <c:v>1.100479</c:v>
                </c:pt>
                <c:pt idx="27">
                  <c:v>1.089553</c:v>
                </c:pt>
                <c:pt idx="28">
                  <c:v>1.079367</c:v>
                </c:pt>
                <c:pt idx="29">
                  <c:v>1.070406</c:v>
                </c:pt>
                <c:pt idx="30">
                  <c:v>1.062092</c:v>
                </c:pt>
                <c:pt idx="31">
                  <c:v>1.0653999999999999</c:v>
                </c:pt>
                <c:pt idx="32">
                  <c:v>1.0665089999999999</c:v>
                </c:pt>
                <c:pt idx="33">
                  <c:v>1.0767059999999999</c:v>
                </c:pt>
                <c:pt idx="34">
                  <c:v>1.0892919999999999</c:v>
                </c:pt>
                <c:pt idx="35">
                  <c:v>1.094355</c:v>
                </c:pt>
                <c:pt idx="36">
                  <c:v>1.105928</c:v>
                </c:pt>
                <c:pt idx="37">
                  <c:v>1.124093</c:v>
                </c:pt>
                <c:pt idx="38">
                  <c:v>1.141275</c:v>
                </c:pt>
                <c:pt idx="39">
                  <c:v>1.217263</c:v>
                </c:pt>
                <c:pt idx="40">
                  <c:v>1.2558670000000001</c:v>
                </c:pt>
                <c:pt idx="41">
                  <c:v>1.2933490000000001</c:v>
                </c:pt>
                <c:pt idx="42">
                  <c:v>1.3263290000000001</c:v>
                </c:pt>
                <c:pt idx="43">
                  <c:v>1.3604959999999999</c:v>
                </c:pt>
                <c:pt idx="44">
                  <c:v>1.3842449999999999</c:v>
                </c:pt>
                <c:pt idx="45">
                  <c:v>1.4045890000000001</c:v>
                </c:pt>
                <c:pt idx="46">
                  <c:v>1.4231579999999999</c:v>
                </c:pt>
                <c:pt idx="47">
                  <c:v>1.463465</c:v>
                </c:pt>
                <c:pt idx="48">
                  <c:v>1.4852989999999999</c:v>
                </c:pt>
                <c:pt idx="49">
                  <c:v>1.51176</c:v>
                </c:pt>
                <c:pt idx="50">
                  <c:v>1.528065</c:v>
                </c:pt>
              </c:numCache>
            </c:numRef>
          </c:val>
        </c:ser>
        <c:ser>
          <c:idx val="10"/>
          <c:order val="4"/>
          <c:tx>
            <c:strRef>
              <c:f>Sheet1!$N$1</c:f>
              <c:strCache>
                <c:ptCount val="1"/>
                <c:pt idx="0">
                  <c:v>Utica</c:v>
                </c:pt>
              </c:strCache>
            </c:strRef>
          </c:tx>
          <c:spPr>
            <a:solidFill>
              <a:srgbClr val="BD732A"/>
            </a:solidFill>
            <a:ln>
              <a:noFill/>
            </a:ln>
            <a:effectLst/>
          </c:spPr>
          <c:cat>
            <c:numRef>
              <c:f>Sheet1!$A$2:$A$52</c:f>
              <c:numCache>
                <c:formatCode>General</c:formatCode>
                <c:ptCount val="51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  <c:pt idx="24">
                  <c:v>2024</c:v>
                </c:pt>
                <c:pt idx="25">
                  <c:v>2025</c:v>
                </c:pt>
                <c:pt idx="26">
                  <c:v>2026</c:v>
                </c:pt>
                <c:pt idx="27">
                  <c:v>2027</c:v>
                </c:pt>
                <c:pt idx="28">
                  <c:v>2028</c:v>
                </c:pt>
                <c:pt idx="29">
                  <c:v>2029</c:v>
                </c:pt>
                <c:pt idx="30">
                  <c:v>2030</c:v>
                </c:pt>
                <c:pt idx="31">
                  <c:v>2031</c:v>
                </c:pt>
                <c:pt idx="32">
                  <c:v>2032</c:v>
                </c:pt>
                <c:pt idx="33">
                  <c:v>2033</c:v>
                </c:pt>
                <c:pt idx="34">
                  <c:v>2034</c:v>
                </c:pt>
                <c:pt idx="35">
                  <c:v>2035</c:v>
                </c:pt>
                <c:pt idx="36">
                  <c:v>2036</c:v>
                </c:pt>
                <c:pt idx="37">
                  <c:v>2037</c:v>
                </c:pt>
                <c:pt idx="38">
                  <c:v>2038</c:v>
                </c:pt>
                <c:pt idx="39">
                  <c:v>2039</c:v>
                </c:pt>
                <c:pt idx="40">
                  <c:v>2040</c:v>
                </c:pt>
                <c:pt idx="41">
                  <c:v>2041</c:v>
                </c:pt>
                <c:pt idx="42">
                  <c:v>2042</c:v>
                </c:pt>
                <c:pt idx="43">
                  <c:v>2043</c:v>
                </c:pt>
                <c:pt idx="44">
                  <c:v>2044</c:v>
                </c:pt>
                <c:pt idx="45">
                  <c:v>2045</c:v>
                </c:pt>
                <c:pt idx="46">
                  <c:v>2046</c:v>
                </c:pt>
                <c:pt idx="47">
                  <c:v>2047</c:v>
                </c:pt>
                <c:pt idx="48">
                  <c:v>2048</c:v>
                </c:pt>
                <c:pt idx="49">
                  <c:v>2049</c:v>
                </c:pt>
                <c:pt idx="50">
                  <c:v>2050</c:v>
                </c:pt>
              </c:numCache>
            </c:numRef>
          </c:cat>
          <c:val>
            <c:numRef>
              <c:f>Sheet1!$N$2:$N$52</c:f>
              <c:numCache>
                <c:formatCode>General</c:formatCode>
                <c:ptCount val="51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2E-3</c:v>
                </c:pt>
                <c:pt idx="13">
                  <c:v>0.01</c:v>
                </c:pt>
                <c:pt idx="14">
                  <c:v>0.03</c:v>
                </c:pt>
                <c:pt idx="15">
                  <c:v>6.4000000000000001E-2</c:v>
                </c:pt>
                <c:pt idx="16">
                  <c:v>5.0999999999999997E-2</c:v>
                </c:pt>
                <c:pt idx="17">
                  <c:v>4.5999999999999999E-2</c:v>
                </c:pt>
                <c:pt idx="18">
                  <c:v>5.2999999999999999E-2</c:v>
                </c:pt>
                <c:pt idx="19">
                  <c:v>6.2E-2</c:v>
                </c:pt>
                <c:pt idx="20">
                  <c:v>6.4000000000000001E-2</c:v>
                </c:pt>
                <c:pt idx="21">
                  <c:v>8.6072999999999997E-2</c:v>
                </c:pt>
                <c:pt idx="22">
                  <c:v>8.9932999999999999E-2</c:v>
                </c:pt>
                <c:pt idx="23">
                  <c:v>0.10302500000000001</c:v>
                </c:pt>
                <c:pt idx="24">
                  <c:v>0.107834</c:v>
                </c:pt>
                <c:pt idx="25">
                  <c:v>0.10308</c:v>
                </c:pt>
                <c:pt idx="26">
                  <c:v>9.9209000000000006E-2</c:v>
                </c:pt>
                <c:pt idx="27">
                  <c:v>9.6396999999999997E-2</c:v>
                </c:pt>
                <c:pt idx="28">
                  <c:v>9.5329999999999998E-2</c:v>
                </c:pt>
                <c:pt idx="29">
                  <c:v>9.2633999999999994E-2</c:v>
                </c:pt>
                <c:pt idx="30">
                  <c:v>8.4279999999999994E-2</c:v>
                </c:pt>
                <c:pt idx="31">
                  <c:v>7.8255000000000005E-2</c:v>
                </c:pt>
                <c:pt idx="32">
                  <c:v>7.4575000000000002E-2</c:v>
                </c:pt>
                <c:pt idx="33">
                  <c:v>7.1640999999999996E-2</c:v>
                </c:pt>
                <c:pt idx="34">
                  <c:v>6.8138000000000004E-2</c:v>
                </c:pt>
                <c:pt idx="35">
                  <c:v>6.6950999999999997E-2</c:v>
                </c:pt>
                <c:pt idx="36">
                  <c:v>6.7289000000000002E-2</c:v>
                </c:pt>
                <c:pt idx="37">
                  <c:v>6.6805000000000003E-2</c:v>
                </c:pt>
                <c:pt idx="38">
                  <c:v>7.7297000000000005E-2</c:v>
                </c:pt>
                <c:pt idx="39">
                  <c:v>8.1402000000000002E-2</c:v>
                </c:pt>
                <c:pt idx="40">
                  <c:v>8.1596000000000002E-2</c:v>
                </c:pt>
                <c:pt idx="41">
                  <c:v>8.1594E-2</c:v>
                </c:pt>
                <c:pt idx="42">
                  <c:v>8.1527000000000002E-2</c:v>
                </c:pt>
                <c:pt idx="43">
                  <c:v>7.8279000000000001E-2</c:v>
                </c:pt>
                <c:pt idx="44">
                  <c:v>7.7598E-2</c:v>
                </c:pt>
                <c:pt idx="45">
                  <c:v>7.7673000000000006E-2</c:v>
                </c:pt>
                <c:pt idx="46">
                  <c:v>7.7401999999999999E-2</c:v>
                </c:pt>
                <c:pt idx="47">
                  <c:v>7.6787999999999995E-2</c:v>
                </c:pt>
                <c:pt idx="48">
                  <c:v>7.7016000000000001E-2</c:v>
                </c:pt>
                <c:pt idx="49">
                  <c:v>7.8118000000000007E-2</c:v>
                </c:pt>
                <c:pt idx="50">
                  <c:v>7.8315999999999997E-2</c:v>
                </c:pt>
              </c:numCache>
            </c:numRef>
          </c:val>
        </c:ser>
        <c:ser>
          <c:idx val="11"/>
          <c:order val="5"/>
          <c:tx>
            <c:strRef>
              <c:f>Sheet1!$G$1</c:f>
              <c:strCache>
                <c:ptCount val="1"/>
                <c:pt idx="0">
                  <c:v>Woodford</c:v>
                </c:pt>
              </c:strCache>
            </c:strRef>
          </c:tx>
          <c:spPr>
            <a:solidFill>
              <a:srgbClr val="BD732A"/>
            </a:solidFill>
            <a:ln>
              <a:noFill/>
            </a:ln>
            <a:effectLst/>
          </c:spPr>
          <c:cat>
            <c:numRef>
              <c:f>Sheet1!$A$2:$A$52</c:f>
              <c:numCache>
                <c:formatCode>General</c:formatCode>
                <c:ptCount val="51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  <c:pt idx="24">
                  <c:v>2024</c:v>
                </c:pt>
                <c:pt idx="25">
                  <c:v>2025</c:v>
                </c:pt>
                <c:pt idx="26">
                  <c:v>2026</c:v>
                </c:pt>
                <c:pt idx="27">
                  <c:v>2027</c:v>
                </c:pt>
                <c:pt idx="28">
                  <c:v>2028</c:v>
                </c:pt>
                <c:pt idx="29">
                  <c:v>2029</c:v>
                </c:pt>
                <c:pt idx="30">
                  <c:v>2030</c:v>
                </c:pt>
                <c:pt idx="31">
                  <c:v>2031</c:v>
                </c:pt>
                <c:pt idx="32">
                  <c:v>2032</c:v>
                </c:pt>
                <c:pt idx="33">
                  <c:v>2033</c:v>
                </c:pt>
                <c:pt idx="34">
                  <c:v>2034</c:v>
                </c:pt>
                <c:pt idx="35">
                  <c:v>2035</c:v>
                </c:pt>
                <c:pt idx="36">
                  <c:v>2036</c:v>
                </c:pt>
                <c:pt idx="37">
                  <c:v>2037</c:v>
                </c:pt>
                <c:pt idx="38">
                  <c:v>2038</c:v>
                </c:pt>
                <c:pt idx="39">
                  <c:v>2039</c:v>
                </c:pt>
                <c:pt idx="40">
                  <c:v>2040</c:v>
                </c:pt>
                <c:pt idx="41">
                  <c:v>2041</c:v>
                </c:pt>
                <c:pt idx="42">
                  <c:v>2042</c:v>
                </c:pt>
                <c:pt idx="43">
                  <c:v>2043</c:v>
                </c:pt>
                <c:pt idx="44">
                  <c:v>2044</c:v>
                </c:pt>
                <c:pt idx="45">
                  <c:v>2045</c:v>
                </c:pt>
                <c:pt idx="46">
                  <c:v>2046</c:v>
                </c:pt>
                <c:pt idx="47">
                  <c:v>2047</c:v>
                </c:pt>
                <c:pt idx="48">
                  <c:v>2048</c:v>
                </c:pt>
                <c:pt idx="49">
                  <c:v>2049</c:v>
                </c:pt>
                <c:pt idx="50">
                  <c:v>2050</c:v>
                </c:pt>
              </c:numCache>
            </c:numRef>
          </c:cat>
          <c:val>
            <c:numRef>
              <c:f>Sheet1!$G$2:$G$52</c:f>
              <c:numCache>
                <c:formatCode>General</c:formatCode>
                <c:ptCount val="51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1E-3</c:v>
                </c:pt>
                <c:pt idx="5">
                  <c:v>1E-3</c:v>
                </c:pt>
                <c:pt idx="6">
                  <c:v>0</c:v>
                </c:pt>
                <c:pt idx="7">
                  <c:v>1E-3</c:v>
                </c:pt>
                <c:pt idx="8">
                  <c:v>2E-3</c:v>
                </c:pt>
                <c:pt idx="9">
                  <c:v>4.0000000000000001E-3</c:v>
                </c:pt>
                <c:pt idx="10">
                  <c:v>6.0000000000000001E-3</c:v>
                </c:pt>
                <c:pt idx="11">
                  <c:v>1.2E-2</c:v>
                </c:pt>
                <c:pt idx="12">
                  <c:v>0.02</c:v>
                </c:pt>
                <c:pt idx="13">
                  <c:v>3.5000000000000003E-2</c:v>
                </c:pt>
                <c:pt idx="14">
                  <c:v>5.0999999999999997E-2</c:v>
                </c:pt>
                <c:pt idx="15">
                  <c:v>7.1999999999999995E-2</c:v>
                </c:pt>
                <c:pt idx="16">
                  <c:v>7.8E-2</c:v>
                </c:pt>
                <c:pt idx="17">
                  <c:v>7.8E-2</c:v>
                </c:pt>
                <c:pt idx="18">
                  <c:v>9.8000000000000004E-2</c:v>
                </c:pt>
                <c:pt idx="19">
                  <c:v>0.1</c:v>
                </c:pt>
                <c:pt idx="20">
                  <c:v>9.7000000000000003E-2</c:v>
                </c:pt>
                <c:pt idx="21">
                  <c:v>0.105686</c:v>
                </c:pt>
                <c:pt idx="22">
                  <c:v>0.113471</c:v>
                </c:pt>
                <c:pt idx="23">
                  <c:v>0.117857</c:v>
                </c:pt>
                <c:pt idx="24">
                  <c:v>0.11955</c:v>
                </c:pt>
                <c:pt idx="25">
                  <c:v>0.115896</c:v>
                </c:pt>
                <c:pt idx="26">
                  <c:v>0.111842</c:v>
                </c:pt>
                <c:pt idx="27">
                  <c:v>0.107588</c:v>
                </c:pt>
                <c:pt idx="28">
                  <c:v>0.109483</c:v>
                </c:pt>
                <c:pt idx="29">
                  <c:v>0.11335099999999999</c:v>
                </c:pt>
                <c:pt idx="30">
                  <c:v>0.11539000000000001</c:v>
                </c:pt>
                <c:pt idx="31">
                  <c:v>0.115314</c:v>
                </c:pt>
                <c:pt idx="32">
                  <c:v>0.11419600000000001</c:v>
                </c:pt>
                <c:pt idx="33">
                  <c:v>0.11276</c:v>
                </c:pt>
                <c:pt idx="34">
                  <c:v>0.111084</c:v>
                </c:pt>
                <c:pt idx="35">
                  <c:v>0.109678</c:v>
                </c:pt>
                <c:pt idx="36">
                  <c:v>0.111008</c:v>
                </c:pt>
                <c:pt idx="37">
                  <c:v>0.113037</c:v>
                </c:pt>
                <c:pt idx="38">
                  <c:v>0.1132</c:v>
                </c:pt>
                <c:pt idx="39">
                  <c:v>0.113414</c:v>
                </c:pt>
                <c:pt idx="40">
                  <c:v>0.113888</c:v>
                </c:pt>
                <c:pt idx="41">
                  <c:v>0.114188</c:v>
                </c:pt>
                <c:pt idx="42">
                  <c:v>0.114589</c:v>
                </c:pt>
                <c:pt idx="43">
                  <c:v>0.114721</c:v>
                </c:pt>
                <c:pt idx="44">
                  <c:v>0.116468</c:v>
                </c:pt>
                <c:pt idx="45">
                  <c:v>0.118575</c:v>
                </c:pt>
                <c:pt idx="46">
                  <c:v>0.11956</c:v>
                </c:pt>
                <c:pt idx="47">
                  <c:v>0.120194</c:v>
                </c:pt>
                <c:pt idx="48">
                  <c:v>0.121027</c:v>
                </c:pt>
                <c:pt idx="49">
                  <c:v>0.12156699999999999</c:v>
                </c:pt>
                <c:pt idx="50">
                  <c:v>0.12203600000000001</c:v>
                </c:pt>
              </c:numCache>
            </c:numRef>
          </c:val>
        </c:ser>
        <c:ser>
          <c:idx val="13"/>
          <c:order val="6"/>
          <c:tx>
            <c:strRef>
              <c:f>Sheet1!$H$1</c:f>
              <c:strCache>
                <c:ptCount val="1"/>
                <c:pt idx="0">
                  <c:v>Austin Chalk</c:v>
                </c:pt>
              </c:strCache>
            </c:strRef>
          </c:tx>
          <c:spPr>
            <a:solidFill>
              <a:srgbClr val="BD732A"/>
            </a:solidFill>
            <a:ln>
              <a:noFill/>
            </a:ln>
            <a:effectLst/>
          </c:spPr>
          <c:cat>
            <c:numRef>
              <c:f>Sheet1!$A$2:$A$52</c:f>
              <c:numCache>
                <c:formatCode>General</c:formatCode>
                <c:ptCount val="51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  <c:pt idx="24">
                  <c:v>2024</c:v>
                </c:pt>
                <c:pt idx="25">
                  <c:v>2025</c:v>
                </c:pt>
                <c:pt idx="26">
                  <c:v>2026</c:v>
                </c:pt>
                <c:pt idx="27">
                  <c:v>2027</c:v>
                </c:pt>
                <c:pt idx="28">
                  <c:v>2028</c:v>
                </c:pt>
                <c:pt idx="29">
                  <c:v>2029</c:v>
                </c:pt>
                <c:pt idx="30">
                  <c:v>2030</c:v>
                </c:pt>
                <c:pt idx="31">
                  <c:v>2031</c:v>
                </c:pt>
                <c:pt idx="32">
                  <c:v>2032</c:v>
                </c:pt>
                <c:pt idx="33">
                  <c:v>2033</c:v>
                </c:pt>
                <c:pt idx="34">
                  <c:v>2034</c:v>
                </c:pt>
                <c:pt idx="35">
                  <c:v>2035</c:v>
                </c:pt>
                <c:pt idx="36">
                  <c:v>2036</c:v>
                </c:pt>
                <c:pt idx="37">
                  <c:v>2037</c:v>
                </c:pt>
                <c:pt idx="38">
                  <c:v>2038</c:v>
                </c:pt>
                <c:pt idx="39">
                  <c:v>2039</c:v>
                </c:pt>
                <c:pt idx="40">
                  <c:v>2040</c:v>
                </c:pt>
                <c:pt idx="41">
                  <c:v>2041</c:v>
                </c:pt>
                <c:pt idx="42">
                  <c:v>2042</c:v>
                </c:pt>
                <c:pt idx="43">
                  <c:v>2043</c:v>
                </c:pt>
                <c:pt idx="44">
                  <c:v>2044</c:v>
                </c:pt>
                <c:pt idx="45">
                  <c:v>2045</c:v>
                </c:pt>
                <c:pt idx="46">
                  <c:v>2046</c:v>
                </c:pt>
                <c:pt idx="47">
                  <c:v>2047</c:v>
                </c:pt>
                <c:pt idx="48">
                  <c:v>2048</c:v>
                </c:pt>
                <c:pt idx="49">
                  <c:v>2049</c:v>
                </c:pt>
                <c:pt idx="50">
                  <c:v>2050</c:v>
                </c:pt>
              </c:numCache>
            </c:numRef>
          </c:cat>
          <c:val>
            <c:numRef>
              <c:f>Sheet1!$H$2:$H$52</c:f>
              <c:numCache>
                <c:formatCode>General</c:formatCode>
                <c:ptCount val="51"/>
                <c:pt idx="0">
                  <c:v>6.7000000000000004E-2</c:v>
                </c:pt>
                <c:pt idx="1">
                  <c:v>5.8000000000000003E-2</c:v>
                </c:pt>
                <c:pt idx="2">
                  <c:v>4.8000000000000001E-2</c:v>
                </c:pt>
                <c:pt idx="3">
                  <c:v>4.2999999999999997E-2</c:v>
                </c:pt>
                <c:pt idx="4">
                  <c:v>4.1000000000000002E-2</c:v>
                </c:pt>
                <c:pt idx="5">
                  <c:v>4.1000000000000002E-2</c:v>
                </c:pt>
                <c:pt idx="6">
                  <c:v>4.1000000000000002E-2</c:v>
                </c:pt>
                <c:pt idx="7">
                  <c:v>4.1000000000000002E-2</c:v>
                </c:pt>
                <c:pt idx="8">
                  <c:v>4.2000000000000003E-2</c:v>
                </c:pt>
                <c:pt idx="9">
                  <c:v>3.6999999999999998E-2</c:v>
                </c:pt>
                <c:pt idx="10">
                  <c:v>3.5999999999999997E-2</c:v>
                </c:pt>
                <c:pt idx="11">
                  <c:v>3.7999999999999999E-2</c:v>
                </c:pt>
                <c:pt idx="12">
                  <c:v>3.6999999999999998E-2</c:v>
                </c:pt>
                <c:pt idx="13">
                  <c:v>3.5000000000000003E-2</c:v>
                </c:pt>
                <c:pt idx="14">
                  <c:v>3.5000000000000003E-2</c:v>
                </c:pt>
                <c:pt idx="15">
                  <c:v>4.2999999999999997E-2</c:v>
                </c:pt>
                <c:pt idx="16">
                  <c:v>4.3999999999999997E-2</c:v>
                </c:pt>
                <c:pt idx="17">
                  <c:v>7.1999999999999995E-2</c:v>
                </c:pt>
                <c:pt idx="18">
                  <c:v>0.104</c:v>
                </c:pt>
                <c:pt idx="19">
                  <c:v>0.111</c:v>
                </c:pt>
                <c:pt idx="20">
                  <c:v>9.6000000000000002E-2</c:v>
                </c:pt>
                <c:pt idx="21">
                  <c:v>0.10373599999999999</c:v>
                </c:pt>
                <c:pt idx="22">
                  <c:v>0.11088199999999999</c:v>
                </c:pt>
                <c:pt idx="23">
                  <c:v>0.106168</c:v>
                </c:pt>
                <c:pt idx="24">
                  <c:v>0.1139</c:v>
                </c:pt>
                <c:pt idx="25">
                  <c:v>0.12374400000000001</c:v>
                </c:pt>
                <c:pt idx="26">
                  <c:v>0.13742399999999999</c:v>
                </c:pt>
                <c:pt idx="27">
                  <c:v>0.147096</c:v>
                </c:pt>
                <c:pt idx="28">
                  <c:v>0.15795100000000001</c:v>
                </c:pt>
                <c:pt idx="29">
                  <c:v>0.166742</c:v>
                </c:pt>
                <c:pt idx="30">
                  <c:v>0.17723</c:v>
                </c:pt>
                <c:pt idx="31">
                  <c:v>0.191634</c:v>
                </c:pt>
                <c:pt idx="32">
                  <c:v>0.20508699999999999</c:v>
                </c:pt>
                <c:pt idx="33">
                  <c:v>0.21161199999999999</c:v>
                </c:pt>
                <c:pt idx="34">
                  <c:v>0.21606300000000001</c:v>
                </c:pt>
                <c:pt idx="35">
                  <c:v>0.227104</c:v>
                </c:pt>
                <c:pt idx="36">
                  <c:v>0.23393600000000001</c:v>
                </c:pt>
                <c:pt idx="37">
                  <c:v>0.235847</c:v>
                </c:pt>
                <c:pt idx="38">
                  <c:v>0.24241399999999999</c:v>
                </c:pt>
                <c:pt idx="39">
                  <c:v>0.25029400000000002</c:v>
                </c:pt>
                <c:pt idx="40">
                  <c:v>0.25620799999999999</c:v>
                </c:pt>
                <c:pt idx="41">
                  <c:v>0.25376199999999999</c:v>
                </c:pt>
                <c:pt idx="42">
                  <c:v>0.25803599999999999</c:v>
                </c:pt>
                <c:pt idx="43">
                  <c:v>0.269903</c:v>
                </c:pt>
                <c:pt idx="44">
                  <c:v>0.27900000000000003</c:v>
                </c:pt>
                <c:pt idx="45">
                  <c:v>0.28720899999999999</c:v>
                </c:pt>
                <c:pt idx="46">
                  <c:v>0.29437200000000002</c:v>
                </c:pt>
                <c:pt idx="47">
                  <c:v>0.30079800000000001</c:v>
                </c:pt>
                <c:pt idx="48">
                  <c:v>0.30732999999999999</c:v>
                </c:pt>
                <c:pt idx="49">
                  <c:v>0.314799</c:v>
                </c:pt>
                <c:pt idx="50">
                  <c:v>0.32366899999999998</c:v>
                </c:pt>
              </c:numCache>
            </c:numRef>
          </c:val>
        </c:ser>
        <c:ser>
          <c:idx val="5"/>
          <c:order val="7"/>
          <c:tx>
            <c:strRef>
              <c:f>Sheet1!$L$1</c:f>
              <c:strCache>
                <c:ptCount val="1"/>
                <c:pt idx="0">
                  <c:v>monterey</c:v>
                </c:pt>
              </c:strCache>
            </c:strRef>
          </c:tx>
          <c:spPr>
            <a:solidFill>
              <a:srgbClr val="BD732A"/>
            </a:solidFill>
            <a:ln>
              <a:noFill/>
            </a:ln>
            <a:effectLst/>
          </c:spPr>
          <c:cat>
            <c:numRef>
              <c:f>Sheet1!$A$2:$A$52</c:f>
              <c:numCache>
                <c:formatCode>General</c:formatCode>
                <c:ptCount val="51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  <c:pt idx="24">
                  <c:v>2024</c:v>
                </c:pt>
                <c:pt idx="25">
                  <c:v>2025</c:v>
                </c:pt>
                <c:pt idx="26">
                  <c:v>2026</c:v>
                </c:pt>
                <c:pt idx="27">
                  <c:v>2027</c:v>
                </c:pt>
                <c:pt idx="28">
                  <c:v>2028</c:v>
                </c:pt>
                <c:pt idx="29">
                  <c:v>2029</c:v>
                </c:pt>
                <c:pt idx="30">
                  <c:v>2030</c:v>
                </c:pt>
                <c:pt idx="31">
                  <c:v>2031</c:v>
                </c:pt>
                <c:pt idx="32">
                  <c:v>2032</c:v>
                </c:pt>
                <c:pt idx="33">
                  <c:v>2033</c:v>
                </c:pt>
                <c:pt idx="34">
                  <c:v>2034</c:v>
                </c:pt>
                <c:pt idx="35">
                  <c:v>2035</c:v>
                </c:pt>
                <c:pt idx="36">
                  <c:v>2036</c:v>
                </c:pt>
                <c:pt idx="37">
                  <c:v>2037</c:v>
                </c:pt>
                <c:pt idx="38">
                  <c:v>2038</c:v>
                </c:pt>
                <c:pt idx="39">
                  <c:v>2039</c:v>
                </c:pt>
                <c:pt idx="40">
                  <c:v>2040</c:v>
                </c:pt>
                <c:pt idx="41">
                  <c:v>2041</c:v>
                </c:pt>
                <c:pt idx="42">
                  <c:v>2042</c:v>
                </c:pt>
                <c:pt idx="43">
                  <c:v>2043</c:v>
                </c:pt>
                <c:pt idx="44">
                  <c:v>2044</c:v>
                </c:pt>
                <c:pt idx="45">
                  <c:v>2045</c:v>
                </c:pt>
                <c:pt idx="46">
                  <c:v>2046</c:v>
                </c:pt>
                <c:pt idx="47">
                  <c:v>2047</c:v>
                </c:pt>
                <c:pt idx="48">
                  <c:v>2048</c:v>
                </c:pt>
                <c:pt idx="49">
                  <c:v>2049</c:v>
                </c:pt>
                <c:pt idx="50">
                  <c:v>2050</c:v>
                </c:pt>
              </c:numCache>
            </c:numRef>
          </c:cat>
          <c:val>
            <c:numRef>
              <c:f>Sheet1!$L$2:$L$52</c:f>
              <c:numCache>
                <c:formatCode>General</c:formatCode>
                <c:ptCount val="51"/>
                <c:pt idx="0">
                  <c:v>6.0999999999999999E-2</c:v>
                </c:pt>
                <c:pt idx="1">
                  <c:v>6.3E-2</c:v>
                </c:pt>
                <c:pt idx="2">
                  <c:v>6.6000000000000003E-2</c:v>
                </c:pt>
                <c:pt idx="3">
                  <c:v>6.2E-2</c:v>
                </c:pt>
                <c:pt idx="4">
                  <c:v>6.0999999999999999E-2</c:v>
                </c:pt>
                <c:pt idx="5">
                  <c:v>5.8999999999999997E-2</c:v>
                </c:pt>
                <c:pt idx="6">
                  <c:v>5.7000000000000002E-2</c:v>
                </c:pt>
                <c:pt idx="7">
                  <c:v>5.5E-2</c:v>
                </c:pt>
                <c:pt idx="8">
                  <c:v>0.05</c:v>
                </c:pt>
                <c:pt idx="9">
                  <c:v>4.5999999999999999E-2</c:v>
                </c:pt>
                <c:pt idx="10">
                  <c:v>4.3999999999999997E-2</c:v>
                </c:pt>
                <c:pt idx="11">
                  <c:v>4.5999999999999999E-2</c:v>
                </c:pt>
                <c:pt idx="12">
                  <c:v>4.7E-2</c:v>
                </c:pt>
                <c:pt idx="13">
                  <c:v>4.7E-2</c:v>
                </c:pt>
                <c:pt idx="14">
                  <c:v>4.2999999999999997E-2</c:v>
                </c:pt>
                <c:pt idx="15">
                  <c:v>0.04</c:v>
                </c:pt>
                <c:pt idx="16">
                  <c:v>3.4000000000000002E-2</c:v>
                </c:pt>
                <c:pt idx="17">
                  <c:v>3.1E-2</c:v>
                </c:pt>
                <c:pt idx="18">
                  <c:v>0.03</c:v>
                </c:pt>
                <c:pt idx="19">
                  <c:v>2.9000000000000001E-2</c:v>
                </c:pt>
                <c:pt idx="20">
                  <c:v>2.5000000000000001E-2</c:v>
                </c:pt>
                <c:pt idx="21">
                  <c:v>2.2969E-2</c:v>
                </c:pt>
                <c:pt idx="22">
                  <c:v>2.2217000000000001E-2</c:v>
                </c:pt>
                <c:pt idx="23">
                  <c:v>2.1489000000000001E-2</c:v>
                </c:pt>
                <c:pt idx="24">
                  <c:v>2.0785999999999999E-2</c:v>
                </c:pt>
                <c:pt idx="25">
                  <c:v>2.0105999999999999E-2</c:v>
                </c:pt>
                <c:pt idx="26">
                  <c:v>1.9449000000000001E-2</c:v>
                </c:pt>
                <c:pt idx="27">
                  <c:v>1.8813E-2</c:v>
                </c:pt>
                <c:pt idx="28">
                  <c:v>1.8199E-2</c:v>
                </c:pt>
                <c:pt idx="29">
                  <c:v>1.7606E-2</c:v>
                </c:pt>
                <c:pt idx="30">
                  <c:v>1.7031999999999999E-2</c:v>
                </c:pt>
                <c:pt idx="31">
                  <c:v>1.6476999999999999E-2</c:v>
                </c:pt>
                <c:pt idx="32">
                  <c:v>1.5941E-2</c:v>
                </c:pt>
                <c:pt idx="33">
                  <c:v>1.5422999999999999E-2</c:v>
                </c:pt>
                <c:pt idx="34">
                  <c:v>1.4921E-2</c:v>
                </c:pt>
                <c:pt idx="35">
                  <c:v>1.4437E-2</c:v>
                </c:pt>
                <c:pt idx="36">
                  <c:v>1.3968E-2</c:v>
                </c:pt>
                <c:pt idx="37">
                  <c:v>1.3514999999999999E-2</c:v>
                </c:pt>
                <c:pt idx="38">
                  <c:v>1.3077E-2</c:v>
                </c:pt>
                <c:pt idx="39">
                  <c:v>1.2318000000000001E-2</c:v>
                </c:pt>
                <c:pt idx="40">
                  <c:v>1.192E-2</c:v>
                </c:pt>
                <c:pt idx="41">
                  <c:v>1.1535999999999999E-2</c:v>
                </c:pt>
                <c:pt idx="42">
                  <c:v>1.1164E-2</c:v>
                </c:pt>
                <c:pt idx="43">
                  <c:v>1.0803999999999999E-2</c:v>
                </c:pt>
                <c:pt idx="44">
                  <c:v>1.0437E-2</c:v>
                </c:pt>
                <c:pt idx="45">
                  <c:v>1.0101000000000001E-2</c:v>
                </c:pt>
                <c:pt idx="46">
                  <c:v>9.7769999999999992E-3</c:v>
                </c:pt>
                <c:pt idx="47">
                  <c:v>9.4629999999999992E-3</c:v>
                </c:pt>
                <c:pt idx="48">
                  <c:v>9.1590000000000005E-3</c:v>
                </c:pt>
                <c:pt idx="49">
                  <c:v>8.8649999999999996E-3</c:v>
                </c:pt>
                <c:pt idx="50">
                  <c:v>8.5690000000000002E-3</c:v>
                </c:pt>
              </c:numCache>
            </c:numRef>
          </c:val>
        </c:ser>
        <c:ser>
          <c:idx val="9"/>
          <c:order val="8"/>
          <c:tx>
            <c:strRef>
              <c:f>Sheet1!$J$1</c:f>
              <c:strCache>
                <c:ptCount val="1"/>
                <c:pt idx="0">
                  <c:v>Niobrara</c:v>
                </c:pt>
              </c:strCache>
            </c:strRef>
          </c:tx>
          <c:spPr>
            <a:solidFill>
              <a:srgbClr val="A33340">
                <a:lumMod val="75000"/>
              </a:srgbClr>
            </a:solidFill>
            <a:ln>
              <a:noFill/>
            </a:ln>
            <a:effectLst/>
          </c:spPr>
          <c:cat>
            <c:numRef>
              <c:f>Sheet1!$A$2:$A$52</c:f>
              <c:numCache>
                <c:formatCode>General</c:formatCode>
                <c:ptCount val="51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  <c:pt idx="24">
                  <c:v>2024</c:v>
                </c:pt>
                <c:pt idx="25">
                  <c:v>2025</c:v>
                </c:pt>
                <c:pt idx="26">
                  <c:v>2026</c:v>
                </c:pt>
                <c:pt idx="27">
                  <c:v>2027</c:v>
                </c:pt>
                <c:pt idx="28">
                  <c:v>2028</c:v>
                </c:pt>
                <c:pt idx="29">
                  <c:v>2029</c:v>
                </c:pt>
                <c:pt idx="30">
                  <c:v>2030</c:v>
                </c:pt>
                <c:pt idx="31">
                  <c:v>2031</c:v>
                </c:pt>
                <c:pt idx="32">
                  <c:v>2032</c:v>
                </c:pt>
                <c:pt idx="33">
                  <c:v>2033</c:v>
                </c:pt>
                <c:pt idx="34">
                  <c:v>2034</c:v>
                </c:pt>
                <c:pt idx="35">
                  <c:v>2035</c:v>
                </c:pt>
                <c:pt idx="36">
                  <c:v>2036</c:v>
                </c:pt>
                <c:pt idx="37">
                  <c:v>2037</c:v>
                </c:pt>
                <c:pt idx="38">
                  <c:v>2038</c:v>
                </c:pt>
                <c:pt idx="39">
                  <c:v>2039</c:v>
                </c:pt>
                <c:pt idx="40">
                  <c:v>2040</c:v>
                </c:pt>
                <c:pt idx="41">
                  <c:v>2041</c:v>
                </c:pt>
                <c:pt idx="42">
                  <c:v>2042</c:v>
                </c:pt>
                <c:pt idx="43">
                  <c:v>2043</c:v>
                </c:pt>
                <c:pt idx="44">
                  <c:v>2044</c:v>
                </c:pt>
                <c:pt idx="45">
                  <c:v>2045</c:v>
                </c:pt>
                <c:pt idx="46">
                  <c:v>2046</c:v>
                </c:pt>
                <c:pt idx="47">
                  <c:v>2047</c:v>
                </c:pt>
                <c:pt idx="48">
                  <c:v>2048</c:v>
                </c:pt>
                <c:pt idx="49">
                  <c:v>2049</c:v>
                </c:pt>
                <c:pt idx="50">
                  <c:v>2050</c:v>
                </c:pt>
              </c:numCache>
            </c:numRef>
          </c:cat>
          <c:val>
            <c:numRef>
              <c:f>Sheet1!$J$2:$J$52</c:f>
              <c:numCache>
                <c:formatCode>General</c:formatCode>
                <c:ptCount val="51"/>
                <c:pt idx="0">
                  <c:v>1.4999999999999999E-2</c:v>
                </c:pt>
                <c:pt idx="1">
                  <c:v>1.7000000000000001E-2</c:v>
                </c:pt>
                <c:pt idx="2">
                  <c:v>1.9E-2</c:v>
                </c:pt>
                <c:pt idx="3">
                  <c:v>2.1999999999999999E-2</c:v>
                </c:pt>
                <c:pt idx="4">
                  <c:v>2.5999999999999999E-2</c:v>
                </c:pt>
                <c:pt idx="5">
                  <c:v>2.8000000000000001E-2</c:v>
                </c:pt>
                <c:pt idx="6">
                  <c:v>3.2000000000000001E-2</c:v>
                </c:pt>
                <c:pt idx="7">
                  <c:v>3.5999999999999997E-2</c:v>
                </c:pt>
                <c:pt idx="8">
                  <c:v>4.4999999999999998E-2</c:v>
                </c:pt>
                <c:pt idx="9">
                  <c:v>4.7E-2</c:v>
                </c:pt>
                <c:pt idx="10">
                  <c:v>5.2999999999999999E-2</c:v>
                </c:pt>
                <c:pt idx="11">
                  <c:v>7.0000000000000007E-2</c:v>
                </c:pt>
                <c:pt idx="12">
                  <c:v>9.8000000000000004E-2</c:v>
                </c:pt>
                <c:pt idx="13">
                  <c:v>0.14599999999999999</c:v>
                </c:pt>
                <c:pt idx="14">
                  <c:v>0.23</c:v>
                </c:pt>
                <c:pt idx="15">
                  <c:v>0.311</c:v>
                </c:pt>
                <c:pt idx="16">
                  <c:v>0.29399999999999998</c:v>
                </c:pt>
                <c:pt idx="17">
                  <c:v>0.33700000000000002</c:v>
                </c:pt>
                <c:pt idx="18">
                  <c:v>0.44800000000000001</c:v>
                </c:pt>
                <c:pt idx="19">
                  <c:v>0.52</c:v>
                </c:pt>
                <c:pt idx="20">
                  <c:v>0.47599999999999998</c:v>
                </c:pt>
                <c:pt idx="21">
                  <c:v>0.50582199999999999</c:v>
                </c:pt>
                <c:pt idx="22">
                  <c:v>0.53791999999999995</c:v>
                </c:pt>
                <c:pt idx="23">
                  <c:v>0.54897099999999999</c:v>
                </c:pt>
                <c:pt idx="24">
                  <c:v>0.56281599999999998</c:v>
                </c:pt>
                <c:pt idx="25">
                  <c:v>0.59213800000000005</c:v>
                </c:pt>
                <c:pt idx="26">
                  <c:v>0.604657</c:v>
                </c:pt>
                <c:pt idx="27">
                  <c:v>0.61083500000000002</c:v>
                </c:pt>
                <c:pt idx="28">
                  <c:v>0.61363599999999996</c:v>
                </c:pt>
                <c:pt idx="29">
                  <c:v>0.61512500000000003</c:v>
                </c:pt>
                <c:pt idx="30">
                  <c:v>0.61360700000000001</c:v>
                </c:pt>
                <c:pt idx="31">
                  <c:v>0.60956200000000005</c:v>
                </c:pt>
                <c:pt idx="32">
                  <c:v>0.61551500000000003</c:v>
                </c:pt>
                <c:pt idx="33">
                  <c:v>0.61954399999999998</c:v>
                </c:pt>
                <c:pt idx="34">
                  <c:v>0.61965400000000004</c:v>
                </c:pt>
                <c:pt idx="35">
                  <c:v>0.61888600000000005</c:v>
                </c:pt>
                <c:pt idx="36">
                  <c:v>0.61974899999999999</c:v>
                </c:pt>
                <c:pt idx="37">
                  <c:v>0.61905699999999997</c:v>
                </c:pt>
                <c:pt idx="38">
                  <c:v>0.61949699999999996</c:v>
                </c:pt>
                <c:pt idx="39">
                  <c:v>0.62050300000000003</c:v>
                </c:pt>
                <c:pt idx="40">
                  <c:v>0.62166900000000003</c:v>
                </c:pt>
                <c:pt idx="41">
                  <c:v>0.62148400000000004</c:v>
                </c:pt>
                <c:pt idx="42">
                  <c:v>0.62312699999999999</c:v>
                </c:pt>
                <c:pt idx="43">
                  <c:v>0.62681699999999996</c:v>
                </c:pt>
                <c:pt idx="44">
                  <c:v>0.62898900000000002</c:v>
                </c:pt>
                <c:pt idx="45">
                  <c:v>0.62945600000000002</c:v>
                </c:pt>
                <c:pt idx="46">
                  <c:v>0.63295000000000001</c:v>
                </c:pt>
                <c:pt idx="47">
                  <c:v>0.63571800000000001</c:v>
                </c:pt>
                <c:pt idx="48">
                  <c:v>0.636911</c:v>
                </c:pt>
                <c:pt idx="49">
                  <c:v>0.63506399999999996</c:v>
                </c:pt>
                <c:pt idx="50">
                  <c:v>0.63534599999999997</c:v>
                </c:pt>
              </c:numCache>
            </c:numRef>
          </c:val>
        </c:ser>
        <c:ser>
          <c:idx val="6"/>
          <c:order val="9"/>
          <c:tx>
            <c:strRef>
              <c:f>Sheet1!$E$1</c:f>
              <c:strCache>
                <c:ptCount val="1"/>
                <c:pt idx="0">
                  <c:v>Bakken</c:v>
                </c:pt>
              </c:strCache>
            </c:strRef>
          </c:tx>
          <c:spPr>
            <a:solidFill>
              <a:srgbClr val="A33340"/>
            </a:solidFill>
            <a:ln>
              <a:noFill/>
            </a:ln>
            <a:effectLst/>
          </c:spPr>
          <c:cat>
            <c:numRef>
              <c:f>Sheet1!$A$2:$A$52</c:f>
              <c:numCache>
                <c:formatCode>General</c:formatCode>
                <c:ptCount val="51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  <c:pt idx="24">
                  <c:v>2024</c:v>
                </c:pt>
                <c:pt idx="25">
                  <c:v>2025</c:v>
                </c:pt>
                <c:pt idx="26">
                  <c:v>2026</c:v>
                </c:pt>
                <c:pt idx="27">
                  <c:v>2027</c:v>
                </c:pt>
                <c:pt idx="28">
                  <c:v>2028</c:v>
                </c:pt>
                <c:pt idx="29">
                  <c:v>2029</c:v>
                </c:pt>
                <c:pt idx="30">
                  <c:v>2030</c:v>
                </c:pt>
                <c:pt idx="31">
                  <c:v>2031</c:v>
                </c:pt>
                <c:pt idx="32">
                  <c:v>2032</c:v>
                </c:pt>
                <c:pt idx="33">
                  <c:v>2033</c:v>
                </c:pt>
                <c:pt idx="34">
                  <c:v>2034</c:v>
                </c:pt>
                <c:pt idx="35">
                  <c:v>2035</c:v>
                </c:pt>
                <c:pt idx="36">
                  <c:v>2036</c:v>
                </c:pt>
                <c:pt idx="37">
                  <c:v>2037</c:v>
                </c:pt>
                <c:pt idx="38">
                  <c:v>2038</c:v>
                </c:pt>
                <c:pt idx="39">
                  <c:v>2039</c:v>
                </c:pt>
                <c:pt idx="40">
                  <c:v>2040</c:v>
                </c:pt>
                <c:pt idx="41">
                  <c:v>2041</c:v>
                </c:pt>
                <c:pt idx="42">
                  <c:v>2042</c:v>
                </c:pt>
                <c:pt idx="43">
                  <c:v>2043</c:v>
                </c:pt>
                <c:pt idx="44">
                  <c:v>2044</c:v>
                </c:pt>
                <c:pt idx="45">
                  <c:v>2045</c:v>
                </c:pt>
                <c:pt idx="46">
                  <c:v>2046</c:v>
                </c:pt>
                <c:pt idx="47">
                  <c:v>2047</c:v>
                </c:pt>
                <c:pt idx="48">
                  <c:v>2048</c:v>
                </c:pt>
                <c:pt idx="49">
                  <c:v>2049</c:v>
                </c:pt>
                <c:pt idx="50">
                  <c:v>2050</c:v>
                </c:pt>
              </c:numCache>
            </c:numRef>
          </c:cat>
          <c:val>
            <c:numRef>
              <c:f>Sheet1!$E$2:$E$52</c:f>
              <c:numCache>
                <c:formatCode>General</c:formatCode>
                <c:ptCount val="51"/>
                <c:pt idx="0">
                  <c:v>1.9E-2</c:v>
                </c:pt>
                <c:pt idx="1">
                  <c:v>1.7000000000000001E-2</c:v>
                </c:pt>
                <c:pt idx="2">
                  <c:v>1.7000000000000001E-2</c:v>
                </c:pt>
                <c:pt idx="3">
                  <c:v>0.02</c:v>
                </c:pt>
                <c:pt idx="4">
                  <c:v>3.1E-2</c:v>
                </c:pt>
                <c:pt idx="5">
                  <c:v>5.2999999999999999E-2</c:v>
                </c:pt>
                <c:pt idx="6">
                  <c:v>6.3E-2</c:v>
                </c:pt>
                <c:pt idx="7">
                  <c:v>7.3999999999999996E-2</c:v>
                </c:pt>
                <c:pt idx="8">
                  <c:v>0.121</c:v>
                </c:pt>
                <c:pt idx="9">
                  <c:v>0.17599999999999999</c:v>
                </c:pt>
                <c:pt idx="10">
                  <c:v>0.27100000000000002</c:v>
                </c:pt>
                <c:pt idx="11">
                  <c:v>0.38700000000000001</c:v>
                </c:pt>
                <c:pt idx="12">
                  <c:v>0.64100000000000001</c:v>
                </c:pt>
                <c:pt idx="13">
                  <c:v>0.84799999999999998</c:v>
                </c:pt>
                <c:pt idx="14">
                  <c:v>1.0780000000000001</c:v>
                </c:pt>
                <c:pt idx="15">
                  <c:v>1.177</c:v>
                </c:pt>
                <c:pt idx="16">
                  <c:v>1.024</c:v>
                </c:pt>
                <c:pt idx="17">
                  <c:v>1.0589999999999999</c:v>
                </c:pt>
                <c:pt idx="18">
                  <c:v>1.2549999999999999</c:v>
                </c:pt>
                <c:pt idx="19">
                  <c:v>1.417</c:v>
                </c:pt>
                <c:pt idx="20">
                  <c:v>1.177</c:v>
                </c:pt>
                <c:pt idx="21">
                  <c:v>1.205864</c:v>
                </c:pt>
                <c:pt idx="22">
                  <c:v>1.2266060000000001</c:v>
                </c:pt>
                <c:pt idx="23">
                  <c:v>1.3124439999999999</c:v>
                </c:pt>
                <c:pt idx="24">
                  <c:v>1.47384</c:v>
                </c:pt>
                <c:pt idx="25">
                  <c:v>1.574937</c:v>
                </c:pt>
                <c:pt idx="26">
                  <c:v>1.591982</c:v>
                </c:pt>
                <c:pt idx="27">
                  <c:v>1.6008089999999999</c:v>
                </c:pt>
                <c:pt idx="28">
                  <c:v>1.5939620000000001</c:v>
                </c:pt>
                <c:pt idx="29">
                  <c:v>1.6048849999999999</c:v>
                </c:pt>
                <c:pt idx="30">
                  <c:v>1.6059859999999999</c:v>
                </c:pt>
                <c:pt idx="31">
                  <c:v>1.6200650000000001</c:v>
                </c:pt>
                <c:pt idx="32">
                  <c:v>1.637454</c:v>
                </c:pt>
                <c:pt idx="33">
                  <c:v>1.673888</c:v>
                </c:pt>
                <c:pt idx="34">
                  <c:v>1.7053860000000001</c:v>
                </c:pt>
                <c:pt idx="35">
                  <c:v>1.7101280000000001</c:v>
                </c:pt>
                <c:pt idx="36">
                  <c:v>1.703022</c:v>
                </c:pt>
                <c:pt idx="37">
                  <c:v>1.687654</c:v>
                </c:pt>
                <c:pt idx="38">
                  <c:v>1.6701410000000001</c:v>
                </c:pt>
                <c:pt idx="39">
                  <c:v>1.6748909999999999</c:v>
                </c:pt>
                <c:pt idx="40">
                  <c:v>1.6647829999999999</c:v>
                </c:pt>
                <c:pt idx="41">
                  <c:v>1.6548039999999999</c:v>
                </c:pt>
                <c:pt idx="42">
                  <c:v>1.656882</c:v>
                </c:pt>
                <c:pt idx="43">
                  <c:v>1.6657439999999999</c:v>
                </c:pt>
                <c:pt idx="44">
                  <c:v>1.668031</c:v>
                </c:pt>
                <c:pt idx="45">
                  <c:v>1.685827</c:v>
                </c:pt>
                <c:pt idx="46">
                  <c:v>1.695727</c:v>
                </c:pt>
                <c:pt idx="47">
                  <c:v>1.7081930000000001</c:v>
                </c:pt>
                <c:pt idx="48">
                  <c:v>1.7375290000000001</c:v>
                </c:pt>
                <c:pt idx="49">
                  <c:v>1.7318290000000001</c:v>
                </c:pt>
                <c:pt idx="50">
                  <c:v>1.636441</c:v>
                </c:pt>
              </c:numCache>
            </c:numRef>
          </c:val>
        </c:ser>
        <c:ser>
          <c:idx val="7"/>
          <c:order val="10"/>
          <c:tx>
            <c:strRef>
              <c:f>Sheet1!$F$1</c:f>
              <c:strCache>
                <c:ptCount val="1"/>
                <c:pt idx="0">
                  <c:v>Eagle Ford</c:v>
                </c:pt>
              </c:strCache>
            </c:strRef>
          </c:tx>
          <c:spPr>
            <a:solidFill>
              <a:srgbClr val="5D9732"/>
            </a:solidFill>
            <a:ln>
              <a:noFill/>
            </a:ln>
            <a:effectLst/>
          </c:spPr>
          <c:cat>
            <c:numRef>
              <c:f>Sheet1!$A$2:$A$52</c:f>
              <c:numCache>
                <c:formatCode>General</c:formatCode>
                <c:ptCount val="51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  <c:pt idx="24">
                  <c:v>2024</c:v>
                </c:pt>
                <c:pt idx="25">
                  <c:v>2025</c:v>
                </c:pt>
                <c:pt idx="26">
                  <c:v>2026</c:v>
                </c:pt>
                <c:pt idx="27">
                  <c:v>2027</c:v>
                </c:pt>
                <c:pt idx="28">
                  <c:v>2028</c:v>
                </c:pt>
                <c:pt idx="29">
                  <c:v>2029</c:v>
                </c:pt>
                <c:pt idx="30">
                  <c:v>2030</c:v>
                </c:pt>
                <c:pt idx="31">
                  <c:v>2031</c:v>
                </c:pt>
                <c:pt idx="32">
                  <c:v>2032</c:v>
                </c:pt>
                <c:pt idx="33">
                  <c:v>2033</c:v>
                </c:pt>
                <c:pt idx="34">
                  <c:v>2034</c:v>
                </c:pt>
                <c:pt idx="35">
                  <c:v>2035</c:v>
                </c:pt>
                <c:pt idx="36">
                  <c:v>2036</c:v>
                </c:pt>
                <c:pt idx="37">
                  <c:v>2037</c:v>
                </c:pt>
                <c:pt idx="38">
                  <c:v>2038</c:v>
                </c:pt>
                <c:pt idx="39">
                  <c:v>2039</c:v>
                </c:pt>
                <c:pt idx="40">
                  <c:v>2040</c:v>
                </c:pt>
                <c:pt idx="41">
                  <c:v>2041</c:v>
                </c:pt>
                <c:pt idx="42">
                  <c:v>2042</c:v>
                </c:pt>
                <c:pt idx="43">
                  <c:v>2043</c:v>
                </c:pt>
                <c:pt idx="44">
                  <c:v>2044</c:v>
                </c:pt>
                <c:pt idx="45">
                  <c:v>2045</c:v>
                </c:pt>
                <c:pt idx="46">
                  <c:v>2046</c:v>
                </c:pt>
                <c:pt idx="47">
                  <c:v>2047</c:v>
                </c:pt>
                <c:pt idx="48">
                  <c:v>2048</c:v>
                </c:pt>
                <c:pt idx="49">
                  <c:v>2049</c:v>
                </c:pt>
                <c:pt idx="50">
                  <c:v>2050</c:v>
                </c:pt>
              </c:numCache>
            </c:numRef>
          </c:cat>
          <c:val>
            <c:numRef>
              <c:f>Sheet1!$F$2:$F$52</c:f>
              <c:numCache>
                <c:formatCode>General</c:formatCode>
                <c:ptCount val="51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1E-3</c:v>
                </c:pt>
                <c:pt idx="9">
                  <c:v>3.0000000000000001E-3</c:v>
                </c:pt>
                <c:pt idx="10">
                  <c:v>3.3000000000000002E-2</c:v>
                </c:pt>
                <c:pt idx="11">
                  <c:v>0.20899999999999999</c:v>
                </c:pt>
                <c:pt idx="12">
                  <c:v>0.56399999999999995</c:v>
                </c:pt>
                <c:pt idx="13">
                  <c:v>0.97199999999999998</c:v>
                </c:pt>
                <c:pt idx="14">
                  <c:v>1.3720000000000001</c:v>
                </c:pt>
                <c:pt idx="15">
                  <c:v>1.4990000000000001</c:v>
                </c:pt>
                <c:pt idx="16">
                  <c:v>1.175</c:v>
                </c:pt>
                <c:pt idx="17">
                  <c:v>1.093</c:v>
                </c:pt>
                <c:pt idx="18">
                  <c:v>1.1859999999999999</c:v>
                </c:pt>
                <c:pt idx="19">
                  <c:v>1.24</c:v>
                </c:pt>
                <c:pt idx="20">
                  <c:v>1.052</c:v>
                </c:pt>
                <c:pt idx="21">
                  <c:v>1.035711</c:v>
                </c:pt>
                <c:pt idx="22">
                  <c:v>1.065321</c:v>
                </c:pt>
                <c:pt idx="23">
                  <c:v>1.1299710000000001</c:v>
                </c:pt>
                <c:pt idx="24">
                  <c:v>1.1272880000000001</c:v>
                </c:pt>
                <c:pt idx="25">
                  <c:v>1.1515089999999999</c:v>
                </c:pt>
                <c:pt idx="26">
                  <c:v>1.1578250000000001</c:v>
                </c:pt>
                <c:pt idx="27">
                  <c:v>1.145546</c:v>
                </c:pt>
                <c:pt idx="28">
                  <c:v>1.1309389999999999</c:v>
                </c:pt>
                <c:pt idx="29">
                  <c:v>1.1130169999999999</c:v>
                </c:pt>
                <c:pt idx="30">
                  <c:v>1.093861</c:v>
                </c:pt>
                <c:pt idx="31">
                  <c:v>1.0780110000000001</c:v>
                </c:pt>
                <c:pt idx="32">
                  <c:v>1.061374</c:v>
                </c:pt>
                <c:pt idx="33">
                  <c:v>1.0558799999999999</c:v>
                </c:pt>
                <c:pt idx="34">
                  <c:v>1.0496490000000001</c:v>
                </c:pt>
                <c:pt idx="35">
                  <c:v>1.0428390000000001</c:v>
                </c:pt>
                <c:pt idx="36">
                  <c:v>1.009755</c:v>
                </c:pt>
                <c:pt idx="37">
                  <c:v>1.0002070000000001</c:v>
                </c:pt>
                <c:pt idx="38">
                  <c:v>0.98903300000000005</c:v>
                </c:pt>
                <c:pt idx="39">
                  <c:v>0.97616899999999995</c:v>
                </c:pt>
                <c:pt idx="40">
                  <c:v>0.96384999999999998</c:v>
                </c:pt>
                <c:pt idx="41">
                  <c:v>0.94974499999999995</c:v>
                </c:pt>
                <c:pt idx="42">
                  <c:v>0.93781899999999996</c:v>
                </c:pt>
                <c:pt idx="43">
                  <c:v>0.92907499999999998</c:v>
                </c:pt>
                <c:pt idx="44">
                  <c:v>0.91896699999999998</c:v>
                </c:pt>
                <c:pt idx="45">
                  <c:v>0.91203999999999996</c:v>
                </c:pt>
                <c:pt idx="46">
                  <c:v>0.90329199999999998</c:v>
                </c:pt>
                <c:pt idx="47">
                  <c:v>0.89308200000000004</c:v>
                </c:pt>
                <c:pt idx="48">
                  <c:v>0.88807100000000005</c:v>
                </c:pt>
                <c:pt idx="49">
                  <c:v>0.87679399999999996</c:v>
                </c:pt>
                <c:pt idx="50">
                  <c:v>0.86026999999999998</c:v>
                </c:pt>
              </c:numCache>
            </c:numRef>
          </c:val>
        </c:ser>
        <c:ser>
          <c:idx val="14"/>
          <c:order val="11"/>
          <c:tx>
            <c:strRef>
              <c:f>Sheet1!$I$1</c:f>
              <c:strCache>
                <c:ptCount val="1"/>
                <c:pt idx="0">
                  <c:v>Spraberry</c:v>
                </c:pt>
              </c:strCache>
            </c:strRef>
          </c:tx>
          <c:spPr>
            <a:solidFill>
              <a:srgbClr val="0096D7">
                <a:lumMod val="50000"/>
              </a:srgbClr>
            </a:solidFill>
            <a:ln>
              <a:noFill/>
            </a:ln>
            <a:effectLst/>
          </c:spPr>
          <c:cat>
            <c:numRef>
              <c:f>Sheet1!$A$2:$A$52</c:f>
              <c:numCache>
                <c:formatCode>General</c:formatCode>
                <c:ptCount val="51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  <c:pt idx="24">
                  <c:v>2024</c:v>
                </c:pt>
                <c:pt idx="25">
                  <c:v>2025</c:v>
                </c:pt>
                <c:pt idx="26">
                  <c:v>2026</c:v>
                </c:pt>
                <c:pt idx="27">
                  <c:v>2027</c:v>
                </c:pt>
                <c:pt idx="28">
                  <c:v>2028</c:v>
                </c:pt>
                <c:pt idx="29">
                  <c:v>2029</c:v>
                </c:pt>
                <c:pt idx="30">
                  <c:v>2030</c:v>
                </c:pt>
                <c:pt idx="31">
                  <c:v>2031</c:v>
                </c:pt>
                <c:pt idx="32">
                  <c:v>2032</c:v>
                </c:pt>
                <c:pt idx="33">
                  <c:v>2033</c:v>
                </c:pt>
                <c:pt idx="34">
                  <c:v>2034</c:v>
                </c:pt>
                <c:pt idx="35">
                  <c:v>2035</c:v>
                </c:pt>
                <c:pt idx="36">
                  <c:v>2036</c:v>
                </c:pt>
                <c:pt idx="37">
                  <c:v>2037</c:v>
                </c:pt>
                <c:pt idx="38">
                  <c:v>2038</c:v>
                </c:pt>
                <c:pt idx="39">
                  <c:v>2039</c:v>
                </c:pt>
                <c:pt idx="40">
                  <c:v>2040</c:v>
                </c:pt>
                <c:pt idx="41">
                  <c:v>2041</c:v>
                </c:pt>
                <c:pt idx="42">
                  <c:v>2042</c:v>
                </c:pt>
                <c:pt idx="43">
                  <c:v>2043</c:v>
                </c:pt>
                <c:pt idx="44">
                  <c:v>2044</c:v>
                </c:pt>
                <c:pt idx="45">
                  <c:v>2045</c:v>
                </c:pt>
                <c:pt idx="46">
                  <c:v>2046</c:v>
                </c:pt>
                <c:pt idx="47">
                  <c:v>2047</c:v>
                </c:pt>
                <c:pt idx="48">
                  <c:v>2048</c:v>
                </c:pt>
                <c:pt idx="49">
                  <c:v>2049</c:v>
                </c:pt>
                <c:pt idx="50">
                  <c:v>2050</c:v>
                </c:pt>
              </c:numCache>
            </c:numRef>
          </c:cat>
          <c:val>
            <c:numRef>
              <c:f>Sheet1!$I$2:$I$52</c:f>
              <c:numCache>
                <c:formatCode>General</c:formatCode>
                <c:ptCount val="51"/>
                <c:pt idx="0">
                  <c:v>7.5999999999999998E-2</c:v>
                </c:pt>
                <c:pt idx="1">
                  <c:v>7.5999999999999998E-2</c:v>
                </c:pt>
                <c:pt idx="2">
                  <c:v>7.1999999999999995E-2</c:v>
                </c:pt>
                <c:pt idx="3">
                  <c:v>7.1999999999999995E-2</c:v>
                </c:pt>
                <c:pt idx="4">
                  <c:v>7.2999999999999995E-2</c:v>
                </c:pt>
                <c:pt idx="5">
                  <c:v>7.9000000000000001E-2</c:v>
                </c:pt>
                <c:pt idx="6">
                  <c:v>8.2000000000000003E-2</c:v>
                </c:pt>
                <c:pt idx="7">
                  <c:v>9.2999999999999999E-2</c:v>
                </c:pt>
                <c:pt idx="8">
                  <c:v>0.115</c:v>
                </c:pt>
                <c:pt idx="9">
                  <c:v>0.13200000000000001</c:v>
                </c:pt>
                <c:pt idx="10">
                  <c:v>0.16500000000000001</c:v>
                </c:pt>
                <c:pt idx="11">
                  <c:v>0.223</c:v>
                </c:pt>
                <c:pt idx="12">
                  <c:v>0.29299999999999998</c:v>
                </c:pt>
                <c:pt idx="13">
                  <c:v>0.35</c:v>
                </c:pt>
                <c:pt idx="14">
                  <c:v>0.45200000000000001</c:v>
                </c:pt>
                <c:pt idx="15">
                  <c:v>0.56299999999999994</c:v>
                </c:pt>
                <c:pt idx="16">
                  <c:v>0.68799999999999994</c:v>
                </c:pt>
                <c:pt idx="17">
                  <c:v>0.91700000000000004</c:v>
                </c:pt>
                <c:pt idx="18">
                  <c:v>1.3109999999999999</c:v>
                </c:pt>
                <c:pt idx="19">
                  <c:v>1.623</c:v>
                </c:pt>
                <c:pt idx="20">
                  <c:v>1.621</c:v>
                </c:pt>
                <c:pt idx="21">
                  <c:v>1.436307</c:v>
                </c:pt>
                <c:pt idx="22">
                  <c:v>1.450075</c:v>
                </c:pt>
                <c:pt idx="23">
                  <c:v>1.353021</c:v>
                </c:pt>
                <c:pt idx="24">
                  <c:v>1.300905</c:v>
                </c:pt>
                <c:pt idx="25">
                  <c:v>1.2608999999999999</c:v>
                </c:pt>
                <c:pt idx="26">
                  <c:v>1.2103729999999999</c:v>
                </c:pt>
                <c:pt idx="27">
                  <c:v>1.1473640000000001</c:v>
                </c:pt>
                <c:pt idx="28">
                  <c:v>1.0937330000000001</c:v>
                </c:pt>
                <c:pt idx="29">
                  <c:v>1.034694</c:v>
                </c:pt>
                <c:pt idx="30">
                  <c:v>0.97876200000000002</c:v>
                </c:pt>
                <c:pt idx="31">
                  <c:v>0.92537499999999995</c:v>
                </c:pt>
                <c:pt idx="32">
                  <c:v>0.87446699999999999</c:v>
                </c:pt>
                <c:pt idx="33">
                  <c:v>0.82677299999999998</c:v>
                </c:pt>
                <c:pt idx="34">
                  <c:v>0.78169699999999998</c:v>
                </c:pt>
                <c:pt idx="35">
                  <c:v>0.73897800000000002</c:v>
                </c:pt>
                <c:pt idx="36">
                  <c:v>0.700492</c:v>
                </c:pt>
                <c:pt idx="37">
                  <c:v>0.65978000000000003</c:v>
                </c:pt>
                <c:pt idx="38">
                  <c:v>0.62663599999999997</c:v>
                </c:pt>
                <c:pt idx="39">
                  <c:v>0.59327200000000002</c:v>
                </c:pt>
                <c:pt idx="40">
                  <c:v>0.56267400000000001</c:v>
                </c:pt>
                <c:pt idx="41">
                  <c:v>0.53578800000000004</c:v>
                </c:pt>
                <c:pt idx="42">
                  <c:v>0.50224000000000002</c:v>
                </c:pt>
                <c:pt idx="43">
                  <c:v>0.47724800000000001</c:v>
                </c:pt>
                <c:pt idx="44">
                  <c:v>0.455094</c:v>
                </c:pt>
                <c:pt idx="45">
                  <c:v>0.432809</c:v>
                </c:pt>
                <c:pt idx="46">
                  <c:v>0.41382600000000003</c:v>
                </c:pt>
                <c:pt idx="47">
                  <c:v>0.394955</c:v>
                </c:pt>
                <c:pt idx="48">
                  <c:v>0.378195</c:v>
                </c:pt>
                <c:pt idx="49">
                  <c:v>0.363066</c:v>
                </c:pt>
                <c:pt idx="50">
                  <c:v>0.34896300000000002</c:v>
                </c:pt>
              </c:numCache>
            </c:numRef>
          </c:val>
        </c:ser>
        <c:ser>
          <c:idx val="4"/>
          <c:order val="12"/>
          <c:tx>
            <c:strRef>
              <c:f>Sheet1!$K$1</c:f>
              <c:strCache>
                <c:ptCount val="1"/>
                <c:pt idx="0">
                  <c:v>Bone Springs/ Avalon</c:v>
                </c:pt>
              </c:strCache>
            </c:strRef>
          </c:tx>
          <c:spPr>
            <a:solidFill>
              <a:srgbClr val="0096D7">
                <a:lumMod val="75000"/>
              </a:srgbClr>
            </a:solidFill>
            <a:ln>
              <a:noFill/>
            </a:ln>
            <a:effectLst/>
          </c:spPr>
          <c:cat>
            <c:numRef>
              <c:f>Sheet1!$A$2:$A$52</c:f>
              <c:numCache>
                <c:formatCode>General</c:formatCode>
                <c:ptCount val="51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  <c:pt idx="24">
                  <c:v>2024</c:v>
                </c:pt>
                <c:pt idx="25">
                  <c:v>2025</c:v>
                </c:pt>
                <c:pt idx="26">
                  <c:v>2026</c:v>
                </c:pt>
                <c:pt idx="27">
                  <c:v>2027</c:v>
                </c:pt>
                <c:pt idx="28">
                  <c:v>2028</c:v>
                </c:pt>
                <c:pt idx="29">
                  <c:v>2029</c:v>
                </c:pt>
                <c:pt idx="30">
                  <c:v>2030</c:v>
                </c:pt>
                <c:pt idx="31">
                  <c:v>2031</c:v>
                </c:pt>
                <c:pt idx="32">
                  <c:v>2032</c:v>
                </c:pt>
                <c:pt idx="33">
                  <c:v>2033</c:v>
                </c:pt>
                <c:pt idx="34">
                  <c:v>2034</c:v>
                </c:pt>
                <c:pt idx="35">
                  <c:v>2035</c:v>
                </c:pt>
                <c:pt idx="36">
                  <c:v>2036</c:v>
                </c:pt>
                <c:pt idx="37">
                  <c:v>2037</c:v>
                </c:pt>
                <c:pt idx="38">
                  <c:v>2038</c:v>
                </c:pt>
                <c:pt idx="39">
                  <c:v>2039</c:v>
                </c:pt>
                <c:pt idx="40">
                  <c:v>2040</c:v>
                </c:pt>
                <c:pt idx="41">
                  <c:v>2041</c:v>
                </c:pt>
                <c:pt idx="42">
                  <c:v>2042</c:v>
                </c:pt>
                <c:pt idx="43">
                  <c:v>2043</c:v>
                </c:pt>
                <c:pt idx="44">
                  <c:v>2044</c:v>
                </c:pt>
                <c:pt idx="45">
                  <c:v>2045</c:v>
                </c:pt>
                <c:pt idx="46">
                  <c:v>2046</c:v>
                </c:pt>
                <c:pt idx="47">
                  <c:v>2047</c:v>
                </c:pt>
                <c:pt idx="48">
                  <c:v>2048</c:v>
                </c:pt>
                <c:pt idx="49">
                  <c:v>2049</c:v>
                </c:pt>
                <c:pt idx="50">
                  <c:v>2050</c:v>
                </c:pt>
              </c:numCache>
            </c:numRef>
          </c:cat>
          <c:val>
            <c:numRef>
              <c:f>Sheet1!$K$2:$K$52</c:f>
              <c:numCache>
                <c:formatCode>General</c:formatCode>
                <c:ptCount val="51"/>
                <c:pt idx="0">
                  <c:v>0.01</c:v>
                </c:pt>
                <c:pt idx="1">
                  <c:v>0.01</c:v>
                </c:pt>
                <c:pt idx="2">
                  <c:v>8.0000000000000002E-3</c:v>
                </c:pt>
                <c:pt idx="3">
                  <c:v>8.9999999999999993E-3</c:v>
                </c:pt>
                <c:pt idx="4">
                  <c:v>0.01</c:v>
                </c:pt>
                <c:pt idx="5">
                  <c:v>8.9999999999999993E-3</c:v>
                </c:pt>
                <c:pt idx="6">
                  <c:v>0.01</c:v>
                </c:pt>
                <c:pt idx="7">
                  <c:v>1.2E-2</c:v>
                </c:pt>
                <c:pt idx="8">
                  <c:v>1.2999999999999999E-2</c:v>
                </c:pt>
                <c:pt idx="9">
                  <c:v>1.4999999999999999E-2</c:v>
                </c:pt>
                <c:pt idx="10">
                  <c:v>2.1999999999999999E-2</c:v>
                </c:pt>
                <c:pt idx="11">
                  <c:v>4.2000000000000003E-2</c:v>
                </c:pt>
                <c:pt idx="12">
                  <c:v>8.7999999999999995E-2</c:v>
                </c:pt>
                <c:pt idx="13">
                  <c:v>0.14599999999999999</c:v>
                </c:pt>
                <c:pt idx="14">
                  <c:v>0.22600000000000001</c:v>
                </c:pt>
                <c:pt idx="15">
                  <c:v>0.30499999999999999</c:v>
                </c:pt>
                <c:pt idx="16">
                  <c:v>0.29599999999999999</c:v>
                </c:pt>
                <c:pt idx="17">
                  <c:v>0.33300000000000002</c:v>
                </c:pt>
                <c:pt idx="18">
                  <c:v>0.497</c:v>
                </c:pt>
                <c:pt idx="19">
                  <c:v>0.61799999999999999</c:v>
                </c:pt>
                <c:pt idx="20">
                  <c:v>0.58699999999999997</c:v>
                </c:pt>
                <c:pt idx="21">
                  <c:v>0.46691500000000002</c:v>
                </c:pt>
                <c:pt idx="22">
                  <c:v>0.567245</c:v>
                </c:pt>
                <c:pt idx="23">
                  <c:v>0.67145299999999997</c:v>
                </c:pt>
                <c:pt idx="24">
                  <c:v>0.785327</c:v>
                </c:pt>
                <c:pt idx="25">
                  <c:v>0.93099200000000004</c:v>
                </c:pt>
                <c:pt idx="26">
                  <c:v>1.0012559999999999</c:v>
                </c:pt>
                <c:pt idx="27">
                  <c:v>1.034583</c:v>
                </c:pt>
                <c:pt idx="28">
                  <c:v>1.063987</c:v>
                </c:pt>
                <c:pt idx="29">
                  <c:v>1.077377</c:v>
                </c:pt>
                <c:pt idx="30">
                  <c:v>1.0919909999999999</c:v>
                </c:pt>
                <c:pt idx="31">
                  <c:v>1.0987830000000001</c:v>
                </c:pt>
                <c:pt idx="32">
                  <c:v>1.0981959999999999</c:v>
                </c:pt>
                <c:pt idx="33">
                  <c:v>1.10653</c:v>
                </c:pt>
                <c:pt idx="34">
                  <c:v>1.105334</c:v>
                </c:pt>
                <c:pt idx="35">
                  <c:v>1.1007169999999999</c:v>
                </c:pt>
                <c:pt idx="36">
                  <c:v>1.09504</c:v>
                </c:pt>
                <c:pt idx="37">
                  <c:v>1.0909199999999999</c:v>
                </c:pt>
                <c:pt idx="38">
                  <c:v>1.080249</c:v>
                </c:pt>
                <c:pt idx="39">
                  <c:v>1.075698</c:v>
                </c:pt>
                <c:pt idx="40">
                  <c:v>1.0718829999999999</c:v>
                </c:pt>
                <c:pt idx="41">
                  <c:v>1.066894</c:v>
                </c:pt>
                <c:pt idx="42">
                  <c:v>1.064446</c:v>
                </c:pt>
                <c:pt idx="43">
                  <c:v>1.0714319999999999</c:v>
                </c:pt>
                <c:pt idx="44">
                  <c:v>1.07446</c:v>
                </c:pt>
                <c:pt idx="45">
                  <c:v>1.064378</c:v>
                </c:pt>
                <c:pt idx="46">
                  <c:v>1.0544990000000001</c:v>
                </c:pt>
                <c:pt idx="47">
                  <c:v>1.052611</c:v>
                </c:pt>
                <c:pt idx="48">
                  <c:v>1.06233</c:v>
                </c:pt>
                <c:pt idx="49">
                  <c:v>1.064276</c:v>
                </c:pt>
                <c:pt idx="50">
                  <c:v>1.06942</c:v>
                </c:pt>
              </c:numCache>
            </c:numRef>
          </c:val>
        </c:ser>
        <c:ser>
          <c:idx val="8"/>
          <c:order val="13"/>
          <c:tx>
            <c:strRef>
              <c:f>Sheet1!$M$1</c:f>
              <c:strCache>
                <c:ptCount val="1"/>
                <c:pt idx="0">
                  <c:v>Wolfcamp</c:v>
                </c:pt>
              </c:strCache>
            </c:strRef>
          </c:tx>
          <c:spPr>
            <a:solidFill>
              <a:srgbClr val="0096D7">
                <a:lumMod val="60000"/>
                <a:lumOff val="40000"/>
              </a:srgbClr>
            </a:solidFill>
            <a:ln>
              <a:noFill/>
            </a:ln>
            <a:effectLst/>
          </c:spPr>
          <c:cat>
            <c:numRef>
              <c:f>Sheet1!$A$2:$A$52</c:f>
              <c:numCache>
                <c:formatCode>General</c:formatCode>
                <c:ptCount val="51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  <c:pt idx="24">
                  <c:v>2024</c:v>
                </c:pt>
                <c:pt idx="25">
                  <c:v>2025</c:v>
                </c:pt>
                <c:pt idx="26">
                  <c:v>2026</c:v>
                </c:pt>
                <c:pt idx="27">
                  <c:v>2027</c:v>
                </c:pt>
                <c:pt idx="28">
                  <c:v>2028</c:v>
                </c:pt>
                <c:pt idx="29">
                  <c:v>2029</c:v>
                </c:pt>
                <c:pt idx="30">
                  <c:v>2030</c:v>
                </c:pt>
                <c:pt idx="31">
                  <c:v>2031</c:v>
                </c:pt>
                <c:pt idx="32">
                  <c:v>2032</c:v>
                </c:pt>
                <c:pt idx="33">
                  <c:v>2033</c:v>
                </c:pt>
                <c:pt idx="34">
                  <c:v>2034</c:v>
                </c:pt>
                <c:pt idx="35">
                  <c:v>2035</c:v>
                </c:pt>
                <c:pt idx="36">
                  <c:v>2036</c:v>
                </c:pt>
                <c:pt idx="37">
                  <c:v>2037</c:v>
                </c:pt>
                <c:pt idx="38">
                  <c:v>2038</c:v>
                </c:pt>
                <c:pt idx="39">
                  <c:v>2039</c:v>
                </c:pt>
                <c:pt idx="40">
                  <c:v>2040</c:v>
                </c:pt>
                <c:pt idx="41">
                  <c:v>2041</c:v>
                </c:pt>
                <c:pt idx="42">
                  <c:v>2042</c:v>
                </c:pt>
                <c:pt idx="43">
                  <c:v>2043</c:v>
                </c:pt>
                <c:pt idx="44">
                  <c:v>2044</c:v>
                </c:pt>
                <c:pt idx="45">
                  <c:v>2045</c:v>
                </c:pt>
                <c:pt idx="46">
                  <c:v>2046</c:v>
                </c:pt>
                <c:pt idx="47">
                  <c:v>2047</c:v>
                </c:pt>
                <c:pt idx="48">
                  <c:v>2048</c:v>
                </c:pt>
                <c:pt idx="49">
                  <c:v>2049</c:v>
                </c:pt>
                <c:pt idx="50">
                  <c:v>2050</c:v>
                </c:pt>
              </c:numCache>
            </c:numRef>
          </c:cat>
          <c:val>
            <c:numRef>
              <c:f>Sheet1!$M$2:$M$52</c:f>
              <c:numCache>
                <c:formatCode>General</c:formatCode>
                <c:ptCount val="51"/>
                <c:pt idx="0">
                  <c:v>0.04</c:v>
                </c:pt>
                <c:pt idx="1">
                  <c:v>3.6999999999999998E-2</c:v>
                </c:pt>
                <c:pt idx="2">
                  <c:v>3.6999999999999998E-2</c:v>
                </c:pt>
                <c:pt idx="3">
                  <c:v>3.5999999999999997E-2</c:v>
                </c:pt>
                <c:pt idx="4">
                  <c:v>3.2000000000000001E-2</c:v>
                </c:pt>
                <c:pt idx="5">
                  <c:v>3.2000000000000001E-2</c:v>
                </c:pt>
                <c:pt idx="6">
                  <c:v>3.2000000000000001E-2</c:v>
                </c:pt>
                <c:pt idx="7">
                  <c:v>3.5000000000000003E-2</c:v>
                </c:pt>
                <c:pt idx="8">
                  <c:v>3.5999999999999997E-2</c:v>
                </c:pt>
                <c:pt idx="9">
                  <c:v>3.7999999999999999E-2</c:v>
                </c:pt>
                <c:pt idx="10">
                  <c:v>4.1000000000000002E-2</c:v>
                </c:pt>
                <c:pt idx="11">
                  <c:v>5.8999999999999997E-2</c:v>
                </c:pt>
                <c:pt idx="12">
                  <c:v>8.7999999999999995E-2</c:v>
                </c:pt>
                <c:pt idx="13">
                  <c:v>0.127</c:v>
                </c:pt>
                <c:pt idx="14">
                  <c:v>0.20899999999999999</c:v>
                </c:pt>
                <c:pt idx="15">
                  <c:v>0.29099999999999998</c:v>
                </c:pt>
                <c:pt idx="16">
                  <c:v>0.378</c:v>
                </c:pt>
                <c:pt idx="17">
                  <c:v>0.58899999999999997</c:v>
                </c:pt>
                <c:pt idx="18">
                  <c:v>1.0309999999999999</c:v>
                </c:pt>
                <c:pt idx="19">
                  <c:v>1.464</c:v>
                </c:pt>
                <c:pt idx="20">
                  <c:v>1.54</c:v>
                </c:pt>
                <c:pt idx="21">
                  <c:v>1.3457159999999999</c:v>
                </c:pt>
                <c:pt idx="22">
                  <c:v>1.5297480000000001</c:v>
                </c:pt>
                <c:pt idx="23">
                  <c:v>1.909527</c:v>
                </c:pt>
                <c:pt idx="24">
                  <c:v>2.0598830000000001</c:v>
                </c:pt>
                <c:pt idx="25">
                  <c:v>2.3026300000000002</c:v>
                </c:pt>
                <c:pt idx="26">
                  <c:v>2.400766</c:v>
                </c:pt>
                <c:pt idx="27">
                  <c:v>2.4301400000000002</c:v>
                </c:pt>
                <c:pt idx="28">
                  <c:v>2.4747840000000001</c:v>
                </c:pt>
                <c:pt idx="29">
                  <c:v>2.4964430000000002</c:v>
                </c:pt>
                <c:pt idx="30">
                  <c:v>2.5283009999999999</c:v>
                </c:pt>
                <c:pt idx="31">
                  <c:v>2.5502199999999999</c:v>
                </c:pt>
                <c:pt idx="32">
                  <c:v>2.5840130000000001</c:v>
                </c:pt>
                <c:pt idx="33">
                  <c:v>2.6016400000000002</c:v>
                </c:pt>
                <c:pt idx="34">
                  <c:v>2.6188750000000001</c:v>
                </c:pt>
                <c:pt idx="35">
                  <c:v>2.6345489999999998</c:v>
                </c:pt>
                <c:pt idx="36">
                  <c:v>2.6966939999999999</c:v>
                </c:pt>
                <c:pt idx="37">
                  <c:v>2.7345359999999999</c:v>
                </c:pt>
                <c:pt idx="38">
                  <c:v>2.7628349999999999</c:v>
                </c:pt>
                <c:pt idx="39">
                  <c:v>2.7553830000000001</c:v>
                </c:pt>
                <c:pt idx="40">
                  <c:v>2.7671559999999999</c:v>
                </c:pt>
                <c:pt idx="41">
                  <c:v>2.7714400000000001</c:v>
                </c:pt>
                <c:pt idx="42">
                  <c:v>2.7763900000000001</c:v>
                </c:pt>
                <c:pt idx="43">
                  <c:v>2.8031649999999999</c:v>
                </c:pt>
                <c:pt idx="44">
                  <c:v>2.8247589999999998</c:v>
                </c:pt>
                <c:pt idx="45">
                  <c:v>2.8351869999999999</c:v>
                </c:pt>
                <c:pt idx="46">
                  <c:v>2.852214</c:v>
                </c:pt>
                <c:pt idx="47">
                  <c:v>2.83995</c:v>
                </c:pt>
                <c:pt idx="48">
                  <c:v>2.8554430000000002</c:v>
                </c:pt>
                <c:pt idx="49">
                  <c:v>2.8751929999999999</c:v>
                </c:pt>
                <c:pt idx="50">
                  <c:v>2.8766560000000001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982505968"/>
        <c:axId val="1982508688"/>
        <c:extLst/>
      </c:areaChart>
      <c:catAx>
        <c:axId val="198250596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 algn="ctr">
              <a:defRPr lang="en-US" sz="1200" b="0" i="0" u="none" strike="noStrike" kern="1200" baseline="0">
                <a:solidFill>
                  <a:sysClr val="windowText" lastClr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1982508688"/>
        <c:crosses val="autoZero"/>
        <c:auto val="1"/>
        <c:lblAlgn val="ctr"/>
        <c:lblOffset val="100"/>
        <c:tickLblSkip val="10"/>
        <c:tickMarkSkip val="10"/>
        <c:noMultiLvlLbl val="0"/>
      </c:catAx>
      <c:valAx>
        <c:axId val="1982508688"/>
        <c:scaling>
          <c:orientation val="minMax"/>
          <c:max val="20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low"/>
        <c:spPr>
          <a:noFill/>
          <a:ln w="22225">
            <a:solidFill>
              <a:schemeClr val="bg1">
                <a:lumMod val="65000"/>
              </a:schemeClr>
            </a:solidFill>
            <a:prstDash val="lgDash"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lang="en-US" sz="1200" b="0" i="0" u="none" strike="noStrike" kern="1200" baseline="0">
                <a:solidFill>
                  <a:sysClr val="windowText" lastClr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1982505968"/>
        <c:crossesAt val="21"/>
        <c:crossBetween val="midCat"/>
        <c:majorUnit val="4"/>
      </c:valAx>
      <c:spPr>
        <a:noFill/>
        <a:ln>
          <a:noFill/>
        </a:ln>
        <a:effectLst/>
      </c:spPr>
    </c:plotArea>
    <c:plotVisOnly val="1"/>
    <c:dispBlanksAs val="zero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 algn="ctr">
        <a:defRPr lang="en-US" sz="1200" b="0" i="0" u="none" strike="noStrike" kern="1200" baseline="0">
          <a:solidFill>
            <a:sysClr val="windowText" lastClr="000000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pPr>
      <a:endParaRPr lang="en-US"/>
    </a:p>
  </c:txPr>
  <c:externalData r:id="rId4">
    <c:autoUpdate val="0"/>
  </c:externalData>
  <c:userShapes r:id="rId5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27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1.xml><?xml version="1.0" encoding="utf-8"?>
<cs:chartStyle xmlns:cs="http://schemas.microsoft.com/office/drawing/2012/chartStyle" xmlns:a="http://schemas.openxmlformats.org/drawingml/2006/main" id="27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2.xml><?xml version="1.0" encoding="utf-8"?>
<cs:chartStyle xmlns:cs="http://schemas.microsoft.com/office/drawing/2012/chartStyle" xmlns:a="http://schemas.openxmlformats.org/drawingml/2006/main" id="27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3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4.xml><?xml version="1.0" encoding="utf-8"?>
<cs:chartStyle xmlns:cs="http://schemas.microsoft.com/office/drawing/2012/chartStyle" xmlns:a="http://schemas.openxmlformats.org/drawingml/2006/main" id="27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5.xml><?xml version="1.0" encoding="utf-8"?>
<cs:chartStyle xmlns:cs="http://schemas.microsoft.com/office/drawing/2012/chartStyle" xmlns:a="http://schemas.openxmlformats.org/drawingml/2006/main" id="27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6.xml><?xml version="1.0" encoding="utf-8"?>
<cs:chartStyle xmlns:cs="http://schemas.microsoft.com/office/drawing/2012/chartStyle" xmlns:a="http://schemas.openxmlformats.org/drawingml/2006/main" id="27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7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8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9.xml><?xml version="1.0" encoding="utf-8"?>
<cs:chartStyle xmlns:cs="http://schemas.microsoft.com/office/drawing/2012/chartStyle" xmlns:a="http://schemas.openxmlformats.org/drawingml/2006/main" id="27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7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0.xml><?xml version="1.0" encoding="utf-8"?>
<cs:chartStyle xmlns:cs="http://schemas.microsoft.com/office/drawing/2012/chartStyle" xmlns:a="http://schemas.openxmlformats.org/drawingml/2006/main" id="27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1.xml><?xml version="1.0" encoding="utf-8"?>
<cs:chartStyle xmlns:cs="http://schemas.microsoft.com/office/drawing/2012/chartStyle" xmlns:a="http://schemas.openxmlformats.org/drawingml/2006/main" id="27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2.xml><?xml version="1.0" encoding="utf-8"?>
<cs:chartStyle xmlns:cs="http://schemas.microsoft.com/office/drawing/2012/chartStyle" xmlns:a="http://schemas.openxmlformats.org/drawingml/2006/main" id="27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3.xml><?xml version="1.0" encoding="utf-8"?>
<cs:chartStyle xmlns:cs="http://schemas.microsoft.com/office/drawing/2012/chartStyle" xmlns:a="http://schemas.openxmlformats.org/drawingml/2006/main" id="27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7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7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7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7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7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7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7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_rels/drawing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6.jpg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0.12436</cdr:x>
      <cdr:y>0.00105</cdr:y>
    </cdr:from>
    <cdr:to>
      <cdr:x>0.5292</cdr:x>
      <cdr:y>0.117</cdr:y>
    </cdr:to>
    <cdr:sp macro="" textlink="">
      <cdr:nvSpPr>
        <cdr:cNvPr id="4" name="TextBox 1"/>
        <cdr:cNvSpPr txBox="1"/>
      </cdr:nvSpPr>
      <cdr:spPr bwMode="auto">
        <a:xfrm xmlns:a="http://schemas.openxmlformats.org/drawingml/2006/main">
          <a:off x="500254" y="3262"/>
          <a:ext cx="1628560" cy="359125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wrap="none" lIns="0" tIns="0" rIns="0" rtlCol="0">
          <a:prstTxWarp prst="textNoShape">
            <a:avLst/>
          </a:prstTxWarp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eaLnBrk="0" hangingPunct="0"/>
          <a:r>
            <a:rPr lang="en-US" sz="1200" b="0" i="0" dirty="0" smtClean="0">
              <a:solidFill>
                <a:schemeClr val="tx1"/>
              </a:solidFill>
              <a:latin typeface="+mn-lt"/>
              <a:ea typeface="Times New Roman" charset="0"/>
              <a:cs typeface="Times New Roman" charset="0"/>
            </a:rPr>
            <a:t>        </a:t>
          </a:r>
          <a:r>
            <a:rPr lang="en-US" sz="1200" b="1" i="0" dirty="0" smtClean="0">
              <a:solidFill>
                <a:schemeClr val="tx1"/>
              </a:solidFill>
              <a:latin typeface="+mn-lt"/>
              <a:ea typeface="Times New Roman" charset="0"/>
              <a:cs typeface="Times New Roman" charset="0"/>
            </a:rPr>
            <a:t>2020</a:t>
          </a:r>
        </a:p>
        <a:p xmlns:a="http://schemas.openxmlformats.org/drawingml/2006/main">
          <a:pPr eaLnBrk="0" hangingPunct="0"/>
          <a:r>
            <a:rPr lang="en-US" sz="1200" b="0" i="0" dirty="0" smtClean="0">
              <a:solidFill>
                <a:schemeClr val="tx1"/>
              </a:solidFill>
              <a:latin typeface="+mn-lt"/>
              <a:ea typeface="Times New Roman" charset="0"/>
              <a:cs typeface="Times New Roman" charset="0"/>
            </a:rPr>
            <a:t>history</a:t>
          </a:r>
          <a:r>
            <a:rPr lang="en-US" sz="1200" b="0" i="0" baseline="0" dirty="0" smtClean="0">
              <a:solidFill>
                <a:schemeClr val="tx1"/>
              </a:solidFill>
              <a:latin typeface="+mn-lt"/>
              <a:ea typeface="Times New Roman" charset="0"/>
              <a:cs typeface="Times New Roman" charset="0"/>
            </a:rPr>
            <a:t>    projections</a:t>
          </a:r>
          <a:endParaRPr lang="en-US" sz="1200" b="0" i="0" dirty="0" smtClean="0">
            <a:solidFill>
              <a:schemeClr val="tx1"/>
            </a:solidFill>
            <a:latin typeface="+mn-lt"/>
            <a:ea typeface="Times New Roman" charset="0"/>
            <a:cs typeface="Times New Roman" charset="0"/>
          </a:endParaRPr>
        </a:p>
      </cdr:txBody>
    </cdr:sp>
  </cdr:relSizeAnchor>
</c:userShapes>
</file>

<file path=ppt/drawings/drawing10.xml><?xml version="1.0" encoding="utf-8"?>
<c:userShapes xmlns:c="http://schemas.openxmlformats.org/drawingml/2006/chart">
  <cdr:relSizeAnchor xmlns:cdr="http://schemas.openxmlformats.org/drawingml/2006/chartDrawing">
    <cdr:from>
      <cdr:x>0.20301</cdr:x>
      <cdr:y>0.16606</cdr:y>
    </cdr:from>
    <cdr:to>
      <cdr:x>0.68335</cdr:x>
      <cdr:y>0.3207</cdr:y>
    </cdr:to>
    <cdr:sp macro="" textlink="">
      <cdr:nvSpPr>
        <cdr:cNvPr id="3" name="TextBox 1"/>
        <cdr:cNvSpPr txBox="1"/>
      </cdr:nvSpPr>
      <cdr:spPr bwMode="auto">
        <a:xfrm xmlns:a="http://schemas.openxmlformats.org/drawingml/2006/main">
          <a:off x="798284" y="580765"/>
          <a:ext cx="1888811" cy="540817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wrap="none" lIns="0" tIns="0" rIns="0" rtlCol="0">
          <a:prstTxWarp prst="textNoShape">
            <a:avLst/>
          </a:prstTxWarp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eaLnBrk="0" hangingPunct="0"/>
          <a:r>
            <a:rPr lang="en-US" sz="1200" b="0" i="0" dirty="0" smtClean="0">
              <a:solidFill>
                <a:schemeClr val="tx1"/>
              </a:solidFill>
              <a:latin typeface="+mn-lt"/>
              <a:ea typeface="Times New Roman" charset="0"/>
              <a:cs typeface="Times New Roman" charset="0"/>
            </a:rPr>
            <a:t>         </a:t>
          </a:r>
          <a:r>
            <a:rPr lang="en-US" sz="1200" b="1" i="0" dirty="0" smtClean="0">
              <a:solidFill>
                <a:schemeClr val="tx1"/>
              </a:solidFill>
              <a:latin typeface="+mn-lt"/>
              <a:ea typeface="Times New Roman" charset="0"/>
              <a:cs typeface="Times New Roman" charset="0"/>
            </a:rPr>
            <a:t>2020</a:t>
          </a:r>
        </a:p>
        <a:p xmlns:a="http://schemas.openxmlformats.org/drawingml/2006/main">
          <a:pPr eaLnBrk="0" hangingPunct="0"/>
          <a:r>
            <a:rPr lang="en-US" sz="1200" dirty="0" smtClean="0">
              <a:solidFill>
                <a:schemeClr val="tx1"/>
              </a:solidFill>
              <a:ea typeface="Times New Roman" charset="0"/>
              <a:cs typeface="Times New Roman" charset="0"/>
            </a:rPr>
            <a:t> h</a:t>
          </a:r>
          <a:r>
            <a:rPr lang="en-US" sz="1200" b="0" i="0" dirty="0" smtClean="0">
              <a:solidFill>
                <a:schemeClr val="tx1"/>
              </a:solidFill>
              <a:latin typeface="+mn-lt"/>
              <a:ea typeface="Times New Roman" charset="0"/>
              <a:cs typeface="Times New Roman" charset="0"/>
            </a:rPr>
            <a:t>istory</a:t>
          </a:r>
          <a:r>
            <a:rPr lang="en-US" sz="1200" dirty="0" smtClean="0">
              <a:solidFill>
                <a:schemeClr val="tx1"/>
              </a:solidFill>
              <a:ea typeface="Times New Roman" charset="0"/>
              <a:cs typeface="Times New Roman" charset="0"/>
            </a:rPr>
            <a:t>    </a:t>
          </a:r>
          <a:r>
            <a:rPr lang="en-US" sz="1200" b="0" i="0" baseline="0" dirty="0" smtClean="0">
              <a:solidFill>
                <a:schemeClr val="tx1"/>
              </a:solidFill>
              <a:latin typeface="+mn-lt"/>
              <a:ea typeface="Times New Roman" charset="0"/>
              <a:cs typeface="Times New Roman" charset="0"/>
            </a:rPr>
            <a:t>projections</a:t>
          </a:r>
          <a:endParaRPr lang="en-US" sz="1200" b="0" i="0" dirty="0" smtClean="0">
            <a:solidFill>
              <a:schemeClr val="tx1"/>
            </a:solidFill>
            <a:latin typeface="+mn-lt"/>
            <a:ea typeface="Times New Roman" charset="0"/>
            <a:cs typeface="Times New Roman" charset="0"/>
          </a:endParaRPr>
        </a:p>
      </cdr:txBody>
    </cdr:sp>
  </cdr:relSizeAnchor>
  <cdr:relSizeAnchor xmlns:cdr="http://schemas.openxmlformats.org/drawingml/2006/chartDrawing">
    <cdr:from>
      <cdr:x>0.3306</cdr:x>
      <cdr:y>0.36416</cdr:y>
    </cdr:from>
    <cdr:to>
      <cdr:x>0.66939</cdr:x>
      <cdr:y>0.87945</cdr:y>
    </cdr:to>
    <cdr:sp macro="" textlink="">
      <cdr:nvSpPr>
        <cdr:cNvPr id="4" name="TextBox 3"/>
        <cdr:cNvSpPr txBox="1"/>
      </cdr:nvSpPr>
      <cdr:spPr bwMode="auto">
        <a:xfrm xmlns:a="http://schemas.openxmlformats.org/drawingml/2006/main">
          <a:off x="1706684" y="1635470"/>
          <a:ext cx="1748938" cy="2314187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wrap="square" lIns="0" tIns="0" rIns="0" rtlCol="0" anchor="t">
          <a:prstTxWarp prst="textNoShape">
            <a:avLst/>
          </a:prstTxWarp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 eaLnBrk="0" hangingPunct="0"/>
          <a:r>
            <a:rPr lang="en-US" sz="1200" b="1" i="0" dirty="0" smtClean="0">
              <a:solidFill>
                <a:schemeClr val="bg1"/>
              </a:solidFill>
              <a:ea typeface="Times New Roman" charset="0"/>
              <a:cs typeface="Times New Roman" charset="0"/>
            </a:rPr>
            <a:t>             East</a:t>
          </a:r>
        </a:p>
        <a:p xmlns:a="http://schemas.openxmlformats.org/drawingml/2006/main">
          <a:pPr algn="r" eaLnBrk="0" hangingPunct="0"/>
          <a:endParaRPr lang="en-US" sz="1200" b="1" i="0" dirty="0" smtClean="0">
            <a:solidFill>
              <a:schemeClr val="bg1"/>
            </a:solidFill>
            <a:ea typeface="Times New Roman" charset="0"/>
            <a:cs typeface="Times New Roman" charset="0"/>
          </a:endParaRPr>
        </a:p>
        <a:p xmlns:a="http://schemas.openxmlformats.org/drawingml/2006/main">
          <a:pPr algn="r" eaLnBrk="0" hangingPunct="0"/>
          <a:endParaRPr lang="en-US" sz="1200" b="1" i="0" dirty="0" smtClean="0">
            <a:solidFill>
              <a:schemeClr val="bg1"/>
            </a:solidFill>
            <a:ea typeface="Times New Roman" charset="0"/>
            <a:cs typeface="Times New Roman" charset="0"/>
          </a:endParaRPr>
        </a:p>
        <a:p xmlns:a="http://schemas.openxmlformats.org/drawingml/2006/main">
          <a:pPr algn="r" eaLnBrk="0" hangingPunct="0"/>
          <a:r>
            <a:rPr lang="en-US" sz="1200" b="1" i="0" dirty="0" smtClean="0">
              <a:solidFill>
                <a:schemeClr val="bg1"/>
              </a:solidFill>
              <a:ea typeface="Times New Roman" charset="0"/>
              <a:cs typeface="Times New Roman" charset="0"/>
            </a:rPr>
            <a:t>Southwest</a:t>
          </a:r>
        </a:p>
        <a:p xmlns:a="http://schemas.openxmlformats.org/drawingml/2006/main">
          <a:pPr algn="r" eaLnBrk="0" hangingPunct="0"/>
          <a:endParaRPr lang="en-US" sz="1200" b="1" i="0" dirty="0" smtClean="0">
            <a:solidFill>
              <a:schemeClr val="bg1"/>
            </a:solidFill>
            <a:ea typeface="Times New Roman" charset="0"/>
            <a:cs typeface="Times New Roman" charset="0"/>
          </a:endParaRPr>
        </a:p>
        <a:p xmlns:a="http://schemas.openxmlformats.org/drawingml/2006/main">
          <a:pPr algn="r" eaLnBrk="0" hangingPunct="0"/>
          <a:endParaRPr lang="en-US" sz="1200" b="1" i="0" dirty="0" smtClean="0">
            <a:solidFill>
              <a:schemeClr val="bg1"/>
            </a:solidFill>
            <a:ea typeface="Times New Roman" charset="0"/>
            <a:cs typeface="Times New Roman" charset="0"/>
          </a:endParaRPr>
        </a:p>
        <a:p xmlns:a="http://schemas.openxmlformats.org/drawingml/2006/main">
          <a:pPr algn="r" eaLnBrk="0" hangingPunct="0"/>
          <a:endParaRPr lang="en-US" sz="1200" b="1" i="0" dirty="0" smtClean="0">
            <a:solidFill>
              <a:schemeClr val="bg1"/>
            </a:solidFill>
            <a:ea typeface="Times New Roman" charset="0"/>
            <a:cs typeface="Times New Roman" charset="0"/>
          </a:endParaRPr>
        </a:p>
        <a:p xmlns:a="http://schemas.openxmlformats.org/drawingml/2006/main">
          <a:pPr algn="r" eaLnBrk="0" hangingPunct="0"/>
          <a:endParaRPr lang="en-US" sz="1200" b="1" i="0" dirty="0" smtClean="0">
            <a:solidFill>
              <a:schemeClr val="bg1"/>
            </a:solidFill>
            <a:ea typeface="Times New Roman" charset="0"/>
            <a:cs typeface="Times New Roman" charset="0"/>
          </a:endParaRPr>
        </a:p>
        <a:p xmlns:a="http://schemas.openxmlformats.org/drawingml/2006/main">
          <a:pPr algn="r" eaLnBrk="0" hangingPunct="0"/>
          <a:r>
            <a:rPr lang="en-US" sz="1200" b="1" dirty="0">
              <a:solidFill>
                <a:schemeClr val="bg1"/>
              </a:solidFill>
              <a:ea typeface="Times New Roman" charset="0"/>
              <a:cs typeface="Times New Roman" charset="0"/>
            </a:rPr>
            <a:t>r</a:t>
          </a:r>
          <a:r>
            <a:rPr lang="en-US" sz="1200" b="1" dirty="0" smtClean="0">
              <a:solidFill>
                <a:schemeClr val="bg1"/>
              </a:solidFill>
              <a:ea typeface="Times New Roman" charset="0"/>
              <a:cs typeface="Times New Roman" charset="0"/>
            </a:rPr>
            <a:t>est of</a:t>
          </a:r>
          <a:r>
            <a:rPr lang="en-US" sz="1200" b="1" i="0" baseline="0" dirty="0" smtClean="0">
              <a:solidFill>
                <a:schemeClr val="bg1"/>
              </a:solidFill>
              <a:ea typeface="Times New Roman" charset="0"/>
              <a:cs typeface="Times New Roman" charset="0"/>
            </a:rPr>
            <a:t> United</a:t>
          </a:r>
          <a:r>
            <a:rPr lang="en-US" sz="1200" b="1" i="0" dirty="0" smtClean="0">
              <a:solidFill>
                <a:schemeClr val="bg1"/>
              </a:solidFill>
              <a:ea typeface="Times New Roman" charset="0"/>
              <a:cs typeface="Times New Roman" charset="0"/>
            </a:rPr>
            <a:t> States</a:t>
          </a:r>
        </a:p>
      </cdr:txBody>
    </cdr:sp>
  </cdr:relSizeAnchor>
  <cdr:relSizeAnchor xmlns:cdr="http://schemas.openxmlformats.org/drawingml/2006/chartDrawing">
    <cdr:from>
      <cdr:x>2.54308E-7</cdr:x>
      <cdr:y>0.00314</cdr:y>
    </cdr:from>
    <cdr:to>
      <cdr:x>1</cdr:x>
      <cdr:y>0.19103</cdr:y>
    </cdr:to>
    <cdr:sp macro="" textlink="">
      <cdr:nvSpPr>
        <cdr:cNvPr id="6" name="TextBox 1"/>
        <cdr:cNvSpPr txBox="1"/>
      </cdr:nvSpPr>
      <cdr:spPr bwMode="auto">
        <a:xfrm xmlns:a="http://schemas.openxmlformats.org/drawingml/2006/main">
          <a:off x="1" y="10981"/>
          <a:ext cx="3932237" cy="657101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wrap="none" lIns="27432" tIns="27432" rIns="27432" bIns="27432" rtlCol="0">
          <a:prstTxWarp prst="textNoShape">
            <a:avLst/>
          </a:prstTxWarp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eaLnBrk="0" hangingPunct="0"/>
          <a:r>
            <a:rPr lang="en-US" sz="1200" b="1" i="0" baseline="0" dirty="0" smtClean="0">
              <a:solidFill>
                <a:schemeClr val="tx1"/>
              </a:solidFill>
              <a:latin typeface="+mn-lt"/>
              <a:ea typeface="Times New Roman" charset="0"/>
              <a:cs typeface="Times New Roman" charset="0"/>
            </a:rPr>
            <a:t>U.S. natural gas plant liquids production by region </a:t>
          </a:r>
        </a:p>
        <a:p xmlns:a="http://schemas.openxmlformats.org/drawingml/2006/main">
          <a:pPr eaLnBrk="0" hangingPunct="0"/>
          <a:r>
            <a:rPr lang="en-US" sz="1200" b="1" i="0" baseline="0" dirty="0" smtClean="0">
              <a:solidFill>
                <a:schemeClr val="tx1"/>
              </a:solidFill>
              <a:latin typeface="+mn-lt"/>
              <a:ea typeface="Times New Roman" charset="0"/>
              <a:cs typeface="Times New Roman" charset="0"/>
            </a:rPr>
            <a:t>AEO2021 Reference case</a:t>
          </a:r>
        </a:p>
        <a:p xmlns:a="http://schemas.openxmlformats.org/drawingml/2006/main">
          <a:pPr eaLnBrk="0" hangingPunct="0"/>
          <a:r>
            <a:rPr lang="en-US" i="0" baseline="0" dirty="0" smtClean="0">
              <a:solidFill>
                <a:sysClr val="windowText" lastClr="000000"/>
              </a:solidFill>
              <a:latin typeface="+mn-lt"/>
              <a:ea typeface="Times New Roman" charset="0"/>
              <a:cs typeface="Times New Roman" charset="0"/>
            </a:rPr>
            <a:t>million barrels per day</a:t>
          </a:r>
        </a:p>
        <a:p xmlns:a="http://schemas.openxmlformats.org/drawingml/2006/main">
          <a:pPr eaLnBrk="0" hangingPunct="0"/>
          <a:endParaRPr lang="en-US" i="0" dirty="0" smtClean="0">
            <a:solidFill>
              <a:sysClr val="windowText" lastClr="000000"/>
            </a:solidFill>
            <a:latin typeface="+mn-lt"/>
            <a:ea typeface="Times New Roman" charset="0"/>
            <a:cs typeface="Times New Roman" charset="0"/>
          </a:endParaRPr>
        </a:p>
      </cdr:txBody>
    </cdr:sp>
  </cdr:relSizeAnchor>
  <cdr:relSizeAnchor xmlns:cdr="http://schemas.openxmlformats.org/drawingml/2006/chartDrawing">
    <cdr:from>
      <cdr:x>0.77433</cdr:x>
      <cdr:y>0.07299</cdr:y>
    </cdr:from>
    <cdr:to>
      <cdr:x>1</cdr:x>
      <cdr:y>0.25952</cdr:y>
    </cdr:to>
    <cdr:pic>
      <cdr:nvPicPr>
        <cdr:cNvPr id="2" name="Picture 1"/>
        <cdr:cNvPicPr>
          <a:picLocks xmlns:a="http://schemas.openxmlformats.org/drawingml/2006/main" noChangeAspect="1"/>
        </cdr:cNvPicPr>
      </cdr:nvPicPr>
      <cdr:blipFill>
        <a:blip xmlns:a="http://schemas.openxmlformats.org/drawingml/2006/main" xmlns:r="http://schemas.openxmlformats.org/officeDocument/2006/relationships" r:embed="rId1">
          <a:extLst>
            <a:ext uri="{28A0092B-C50C-407E-A947-70E740481C1C}">
              <a14:useLocalDpi xmlns:a14="http://schemas.microsoft.com/office/drawing/2010/main" val="0"/>
            </a:ext>
          </a:extLst>
        </a:blip>
        <a:stretch xmlns:a="http://schemas.openxmlformats.org/drawingml/2006/main">
          <a:fillRect/>
        </a:stretch>
      </cdr:blipFill>
      <cdr:spPr>
        <a:xfrm xmlns:a="http://schemas.openxmlformats.org/drawingml/2006/main">
          <a:off x="3044854" y="255249"/>
          <a:ext cx="887384" cy="652347"/>
        </a:xfrm>
        <a:prstGeom xmlns:a="http://schemas.openxmlformats.org/drawingml/2006/main" prst="rect">
          <a:avLst/>
        </a:prstGeom>
      </cdr:spPr>
    </cdr:pic>
  </cdr:relSizeAnchor>
</c:userShapes>
</file>

<file path=ppt/drawings/drawing11.xml><?xml version="1.0" encoding="utf-8"?>
<c:userShapes xmlns:c="http://schemas.openxmlformats.org/drawingml/2006/chart">
  <cdr:relSizeAnchor xmlns:cdr="http://schemas.openxmlformats.org/drawingml/2006/chartDrawing">
    <cdr:from>
      <cdr:x>0.26461</cdr:x>
      <cdr:y>0.17547</cdr:y>
    </cdr:from>
    <cdr:to>
      <cdr:x>0.64104</cdr:x>
      <cdr:y>0.32927</cdr:y>
    </cdr:to>
    <cdr:sp macro="" textlink="">
      <cdr:nvSpPr>
        <cdr:cNvPr id="12" name="TextBox 1"/>
        <cdr:cNvSpPr txBox="1"/>
      </cdr:nvSpPr>
      <cdr:spPr bwMode="auto">
        <a:xfrm xmlns:a="http://schemas.openxmlformats.org/drawingml/2006/main">
          <a:off x="1064453" y="613675"/>
          <a:ext cx="1514275" cy="537879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wrap="none" lIns="0" tIns="0" rIns="0" rtlCol="0">
          <a:prstTxWarp prst="textNoShape">
            <a:avLst/>
          </a:prstTxWarp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eaLnBrk="0" hangingPunct="0"/>
          <a:r>
            <a:rPr lang="en-US" sz="1200" b="0" i="0" dirty="0" smtClean="0">
              <a:solidFill>
                <a:schemeClr val="bg2"/>
              </a:solidFill>
              <a:latin typeface="+mn-lt"/>
              <a:ea typeface="Times New Roman" charset="0"/>
              <a:cs typeface="Times New Roman" charset="0"/>
            </a:rPr>
            <a:t>          </a:t>
          </a:r>
          <a:r>
            <a:rPr lang="en-US" sz="1200" b="1" i="0" dirty="0" smtClean="0">
              <a:solidFill>
                <a:schemeClr val="tx1"/>
              </a:solidFill>
              <a:latin typeface="+mn-lt"/>
              <a:ea typeface="Times New Roman" charset="0"/>
              <a:cs typeface="Times New Roman" charset="0"/>
            </a:rPr>
            <a:t>2020</a:t>
          </a:r>
        </a:p>
        <a:p xmlns:a="http://schemas.openxmlformats.org/drawingml/2006/main">
          <a:pPr eaLnBrk="0" hangingPunct="0"/>
          <a:r>
            <a:rPr lang="en-US" sz="1200" b="0" i="0" dirty="0" smtClean="0">
              <a:solidFill>
                <a:schemeClr val="tx1"/>
              </a:solidFill>
              <a:latin typeface="+mn-lt"/>
              <a:ea typeface="Times New Roman" charset="0"/>
              <a:cs typeface="Times New Roman" charset="0"/>
            </a:rPr>
            <a:t>  history</a:t>
          </a:r>
          <a:r>
            <a:rPr lang="en-US" sz="1200" b="0" i="0" baseline="0" dirty="0" smtClean="0">
              <a:solidFill>
                <a:schemeClr val="tx1"/>
              </a:solidFill>
              <a:latin typeface="+mn-lt"/>
              <a:ea typeface="Times New Roman" charset="0"/>
              <a:cs typeface="Times New Roman" charset="0"/>
            </a:rPr>
            <a:t>    projections</a:t>
          </a:r>
          <a:endParaRPr lang="en-US" sz="1200" b="0" i="0" dirty="0" smtClean="0">
            <a:solidFill>
              <a:schemeClr val="tx1"/>
            </a:solidFill>
            <a:latin typeface="+mn-lt"/>
            <a:ea typeface="Times New Roman" charset="0"/>
            <a:cs typeface="Times New Roman" charset="0"/>
          </a:endParaRPr>
        </a:p>
      </cdr:txBody>
    </cdr:sp>
  </cdr:relSizeAnchor>
  <cdr:relSizeAnchor xmlns:cdr="http://schemas.openxmlformats.org/drawingml/2006/chartDrawing">
    <cdr:from>
      <cdr:x>0.5</cdr:x>
      <cdr:y>0.40432</cdr:y>
    </cdr:from>
    <cdr:to>
      <cdr:x>0.86884</cdr:x>
      <cdr:y>0.48488</cdr:y>
    </cdr:to>
    <cdr:sp macro="" textlink="">
      <cdr:nvSpPr>
        <cdr:cNvPr id="14" name="TextBox 1"/>
        <cdr:cNvSpPr txBox="1"/>
      </cdr:nvSpPr>
      <cdr:spPr bwMode="auto">
        <a:xfrm xmlns:a="http://schemas.openxmlformats.org/drawingml/2006/main">
          <a:off x="2011362" y="1414015"/>
          <a:ext cx="1483742" cy="281739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wrap="square" lIns="0" tIns="0" rIns="0" rtlCol="0">
          <a:prstTxWarp prst="textNoShape">
            <a:avLst/>
          </a:prstTxWarp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r" eaLnBrk="0" hangingPunct="0"/>
          <a:r>
            <a:rPr lang="en-US" sz="1200" b="1" i="0" dirty="0" smtClean="0">
              <a:solidFill>
                <a:schemeClr val="bg1"/>
              </a:solidFill>
              <a:latin typeface="+mn-lt"/>
              <a:ea typeface="Times New Roman" charset="0"/>
              <a:cs typeface="Times New Roman" charset="0"/>
            </a:rPr>
            <a:t>normal</a:t>
          </a:r>
          <a:r>
            <a:rPr lang="en-US" sz="1200" b="1" i="0" baseline="0" dirty="0" smtClean="0">
              <a:solidFill>
                <a:schemeClr val="bg1"/>
              </a:solidFill>
              <a:latin typeface="+mn-lt"/>
              <a:ea typeface="Times New Roman" charset="0"/>
              <a:cs typeface="Times New Roman" charset="0"/>
            </a:rPr>
            <a:t> butane</a:t>
          </a:r>
          <a:endParaRPr lang="en-US" sz="1200" b="1" i="0" dirty="0" smtClean="0">
            <a:solidFill>
              <a:schemeClr val="bg1"/>
            </a:solidFill>
            <a:latin typeface="+mn-lt"/>
            <a:ea typeface="Times New Roman" charset="0"/>
            <a:cs typeface="Times New Roman" charset="0"/>
          </a:endParaRPr>
        </a:p>
      </cdr:txBody>
    </cdr:sp>
  </cdr:relSizeAnchor>
  <cdr:relSizeAnchor xmlns:cdr="http://schemas.openxmlformats.org/drawingml/2006/chartDrawing">
    <cdr:from>
      <cdr:x>0.5142</cdr:x>
      <cdr:y>0.36023</cdr:y>
    </cdr:from>
    <cdr:to>
      <cdr:x>0.79527</cdr:x>
      <cdr:y>0.43028</cdr:y>
    </cdr:to>
    <cdr:sp macro="" textlink="">
      <cdr:nvSpPr>
        <cdr:cNvPr id="15" name="TextBox 1"/>
        <cdr:cNvSpPr txBox="1"/>
      </cdr:nvSpPr>
      <cdr:spPr bwMode="auto">
        <a:xfrm xmlns:a="http://schemas.openxmlformats.org/drawingml/2006/main">
          <a:off x="2068487" y="1259825"/>
          <a:ext cx="1130667" cy="244984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wrap="square" lIns="0" tIns="0" rIns="0" rtlCol="0">
          <a:prstTxWarp prst="textNoShape">
            <a:avLst/>
          </a:prstTxWarp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r" eaLnBrk="0" hangingPunct="0"/>
          <a:r>
            <a:rPr lang="en-US" sz="1200" b="1" i="0" dirty="0" smtClean="0">
              <a:solidFill>
                <a:schemeClr val="bg1"/>
              </a:solidFill>
              <a:latin typeface="+mn-lt"/>
              <a:ea typeface="Times New Roman" charset="0"/>
              <a:cs typeface="Times New Roman" charset="0"/>
            </a:rPr>
            <a:t>isobutane</a:t>
          </a:r>
        </a:p>
      </cdr:txBody>
    </cdr:sp>
  </cdr:relSizeAnchor>
  <cdr:relSizeAnchor xmlns:cdr="http://schemas.openxmlformats.org/drawingml/2006/chartDrawing">
    <cdr:from>
      <cdr:x>0.53381</cdr:x>
      <cdr:y>0.5</cdr:y>
    </cdr:from>
    <cdr:to>
      <cdr:x>0.81487</cdr:x>
      <cdr:y>0.57005</cdr:y>
    </cdr:to>
    <cdr:sp macro="" textlink="">
      <cdr:nvSpPr>
        <cdr:cNvPr id="16" name="TextBox 1"/>
        <cdr:cNvSpPr txBox="1"/>
      </cdr:nvSpPr>
      <cdr:spPr bwMode="auto">
        <a:xfrm xmlns:a="http://schemas.openxmlformats.org/drawingml/2006/main">
          <a:off x="2147363" y="1748631"/>
          <a:ext cx="1130627" cy="244983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wrap="square" lIns="0" tIns="0" rIns="0" rtlCol="0">
          <a:prstTxWarp prst="textNoShape">
            <a:avLst/>
          </a:prstTxWarp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r" eaLnBrk="0" hangingPunct="0"/>
          <a:r>
            <a:rPr lang="en-US" sz="1200" b="1" i="0" dirty="0" smtClean="0">
              <a:solidFill>
                <a:schemeClr val="bg1"/>
              </a:solidFill>
              <a:latin typeface="+mn-lt"/>
              <a:ea typeface="Times New Roman" charset="0"/>
              <a:cs typeface="Times New Roman" charset="0"/>
            </a:rPr>
            <a:t>propane</a:t>
          </a:r>
        </a:p>
      </cdr:txBody>
    </cdr:sp>
  </cdr:relSizeAnchor>
  <cdr:relSizeAnchor xmlns:cdr="http://schemas.openxmlformats.org/drawingml/2006/chartDrawing">
    <cdr:from>
      <cdr:x>0.51739</cdr:x>
      <cdr:y>0.68658</cdr:y>
    </cdr:from>
    <cdr:to>
      <cdr:x>0.79845</cdr:x>
      <cdr:y>0.75663</cdr:y>
    </cdr:to>
    <cdr:sp macro="" textlink="">
      <cdr:nvSpPr>
        <cdr:cNvPr id="17" name="TextBox 1"/>
        <cdr:cNvSpPr txBox="1"/>
      </cdr:nvSpPr>
      <cdr:spPr bwMode="auto">
        <a:xfrm xmlns:a="http://schemas.openxmlformats.org/drawingml/2006/main">
          <a:off x="2124016" y="3083473"/>
          <a:ext cx="1153829" cy="314597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wrap="square" lIns="0" tIns="0" rIns="0" rtlCol="0">
          <a:prstTxWarp prst="textNoShape">
            <a:avLst/>
          </a:prstTxWarp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r" eaLnBrk="0" hangingPunct="0"/>
          <a:r>
            <a:rPr lang="en-US" sz="1200" b="1" i="0" dirty="0" smtClean="0">
              <a:solidFill>
                <a:schemeClr val="bg1"/>
              </a:solidFill>
              <a:latin typeface="+mn-lt"/>
              <a:ea typeface="Times New Roman" charset="0"/>
              <a:cs typeface="Times New Roman" charset="0"/>
            </a:rPr>
            <a:t>ethane</a:t>
          </a:r>
        </a:p>
      </cdr:txBody>
    </cdr:sp>
  </cdr:relSizeAnchor>
  <cdr:relSizeAnchor xmlns:cdr="http://schemas.openxmlformats.org/drawingml/2006/chartDrawing">
    <cdr:from>
      <cdr:x>0.43478</cdr:x>
      <cdr:y>0.30874</cdr:y>
    </cdr:from>
    <cdr:to>
      <cdr:x>0.8485</cdr:x>
      <cdr:y>0.3893</cdr:y>
    </cdr:to>
    <cdr:sp macro="" textlink="">
      <cdr:nvSpPr>
        <cdr:cNvPr id="18" name="TextBox 1"/>
        <cdr:cNvSpPr txBox="1"/>
      </cdr:nvSpPr>
      <cdr:spPr bwMode="auto">
        <a:xfrm xmlns:a="http://schemas.openxmlformats.org/drawingml/2006/main">
          <a:off x="1748983" y="1079747"/>
          <a:ext cx="1664281" cy="281739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wrap="square" lIns="0" tIns="0" rIns="0" rtlCol="0">
          <a:prstTxWarp prst="textNoShape">
            <a:avLst/>
          </a:prstTxWarp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r" eaLnBrk="0" hangingPunct="0"/>
          <a:r>
            <a:rPr lang="en-US" sz="1200" b="1" i="0" dirty="0" smtClean="0">
              <a:solidFill>
                <a:schemeClr val="bg1"/>
              </a:solidFill>
              <a:latin typeface="+mn-lt"/>
              <a:ea typeface="Times New Roman" charset="0"/>
              <a:cs typeface="Times New Roman" charset="0"/>
            </a:rPr>
            <a:t>natural</a:t>
          </a:r>
          <a:r>
            <a:rPr lang="en-US" sz="1200" b="1" i="0" baseline="0" dirty="0" smtClean="0">
              <a:solidFill>
                <a:schemeClr val="bg1"/>
              </a:solidFill>
              <a:latin typeface="+mn-lt"/>
              <a:ea typeface="Times New Roman" charset="0"/>
              <a:cs typeface="Times New Roman" charset="0"/>
            </a:rPr>
            <a:t> gasoline</a:t>
          </a:r>
          <a:endParaRPr lang="en-US" sz="1200" b="1" i="0" dirty="0" smtClean="0">
            <a:solidFill>
              <a:schemeClr val="bg1"/>
            </a:solidFill>
            <a:latin typeface="+mn-lt"/>
            <a:ea typeface="Times New Roman" charset="0"/>
            <a:cs typeface="Times New Roman" charset="0"/>
          </a:endParaRPr>
        </a:p>
      </cdr:txBody>
    </cdr:sp>
  </cdr:relSizeAnchor>
  <cdr:relSizeAnchor xmlns:cdr="http://schemas.openxmlformats.org/drawingml/2006/chartDrawing">
    <cdr:from>
      <cdr:x>0</cdr:x>
      <cdr:y>0</cdr:y>
    </cdr:from>
    <cdr:to>
      <cdr:x>0.98863</cdr:x>
      <cdr:y>0.18789</cdr:y>
    </cdr:to>
    <cdr:sp macro="" textlink="">
      <cdr:nvSpPr>
        <cdr:cNvPr id="8" name="TextBox 1"/>
        <cdr:cNvSpPr txBox="1"/>
      </cdr:nvSpPr>
      <cdr:spPr bwMode="auto">
        <a:xfrm xmlns:a="http://schemas.openxmlformats.org/drawingml/2006/main">
          <a:off x="0" y="0"/>
          <a:ext cx="3976987" cy="657101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wrap="none" lIns="27432" tIns="27432" rIns="27432" bIns="27432" rtlCol="0">
          <a:prstTxWarp prst="textNoShape">
            <a:avLst/>
          </a:prstTxWarp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eaLnBrk="0" hangingPunct="0"/>
          <a:r>
            <a:rPr lang="en-US" sz="1200" b="1" i="0" baseline="0" dirty="0" smtClean="0">
              <a:solidFill>
                <a:schemeClr val="tx1"/>
              </a:solidFill>
              <a:latin typeface="+mn-lt"/>
              <a:ea typeface="Times New Roman" charset="0"/>
              <a:cs typeface="Times New Roman" charset="0"/>
            </a:rPr>
            <a:t>U.S. natural gas plant liquids production by type</a:t>
          </a:r>
        </a:p>
        <a:p xmlns:a="http://schemas.openxmlformats.org/drawingml/2006/main">
          <a:pPr eaLnBrk="0" hangingPunct="0"/>
          <a:r>
            <a:rPr lang="en-US" sz="1200" b="1" i="0" baseline="0" dirty="0" smtClean="0">
              <a:solidFill>
                <a:schemeClr val="tx1"/>
              </a:solidFill>
              <a:latin typeface="+mn-lt"/>
              <a:ea typeface="Times New Roman" charset="0"/>
              <a:cs typeface="Times New Roman" charset="0"/>
            </a:rPr>
            <a:t>AEO2021 Reference case</a:t>
          </a:r>
        </a:p>
        <a:p xmlns:a="http://schemas.openxmlformats.org/drawingml/2006/main">
          <a:pPr eaLnBrk="0" hangingPunct="0"/>
          <a:r>
            <a:rPr lang="en-US" i="0" baseline="0" dirty="0" smtClean="0">
              <a:solidFill>
                <a:sysClr val="windowText" lastClr="000000"/>
              </a:solidFill>
              <a:latin typeface="+mn-lt"/>
              <a:ea typeface="Times New Roman" charset="0"/>
              <a:cs typeface="Times New Roman" charset="0"/>
            </a:rPr>
            <a:t>million barrels per day</a:t>
          </a:r>
        </a:p>
        <a:p xmlns:a="http://schemas.openxmlformats.org/drawingml/2006/main">
          <a:pPr eaLnBrk="0" hangingPunct="0"/>
          <a:endParaRPr lang="en-US" i="0" dirty="0" smtClean="0">
            <a:solidFill>
              <a:sysClr val="windowText" lastClr="000000"/>
            </a:solidFill>
            <a:latin typeface="+mn-lt"/>
            <a:ea typeface="Times New Roman" charset="0"/>
            <a:cs typeface="Times New Roman" charset="0"/>
          </a:endParaRPr>
        </a:p>
      </cdr:txBody>
    </cdr:sp>
  </cdr:relSizeAnchor>
</c:userShapes>
</file>

<file path=ppt/drawings/drawing12.xml><?xml version="1.0" encoding="utf-8"?>
<c:userShapes xmlns:c="http://schemas.openxmlformats.org/drawingml/2006/chart">
  <cdr:relSizeAnchor xmlns:cdr="http://schemas.openxmlformats.org/drawingml/2006/chartDrawing">
    <cdr:from>
      <cdr:x>0.8505</cdr:x>
      <cdr:y>0.0754</cdr:y>
    </cdr:from>
    <cdr:to>
      <cdr:x>1</cdr:x>
      <cdr:y>0.52767</cdr:y>
    </cdr:to>
    <cdr:sp macro="" textlink="">
      <cdr:nvSpPr>
        <cdr:cNvPr id="2" name="Rectangle 1"/>
        <cdr:cNvSpPr/>
      </cdr:nvSpPr>
      <cdr:spPr>
        <a:xfrm xmlns:a="http://schemas.openxmlformats.org/drawingml/2006/main">
          <a:off x="6812854" y="230900"/>
          <a:ext cx="1196161" cy="138499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>
          <a:spAutoFit/>
        </a:bodyPr>
        <a:lstStyle xmlns:a="http://schemas.openxmlformats.org/drawingml/2006/main">
          <a:defPPr>
            <a:defRPr lang="en-US"/>
          </a:defPPr>
          <a:lvl1pPr marL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eaLnBrk="0" hangingPunct="0"/>
          <a:r>
            <a:rPr lang="en-US" sz="1200" b="1" dirty="0" smtClean="0">
              <a:solidFill>
                <a:schemeClr val="accent5">
                  <a:lumMod val="50000"/>
                </a:schemeClr>
              </a:solidFill>
              <a:ea typeface="Times New Roman" charset="0"/>
              <a:cs typeface="Times New Roman" charset="0"/>
            </a:rPr>
            <a:t>High Oil </a:t>
          </a:r>
          <a:r>
            <a:rPr lang="en-US" sz="1200" b="1" dirty="0">
              <a:solidFill>
                <a:schemeClr val="accent5">
                  <a:lumMod val="50000"/>
                </a:schemeClr>
              </a:solidFill>
              <a:ea typeface="Times New Roman" charset="0"/>
              <a:cs typeface="Times New Roman" charset="0"/>
            </a:rPr>
            <a:t>P</a:t>
          </a:r>
          <a:r>
            <a:rPr lang="en-US" sz="1200" b="1" dirty="0" smtClean="0">
              <a:solidFill>
                <a:schemeClr val="accent5">
                  <a:lumMod val="50000"/>
                </a:schemeClr>
              </a:solidFill>
              <a:ea typeface="Times New Roman" charset="0"/>
              <a:cs typeface="Times New Roman" charset="0"/>
            </a:rPr>
            <a:t>rice</a:t>
          </a:r>
        </a:p>
        <a:p xmlns:a="http://schemas.openxmlformats.org/drawingml/2006/main">
          <a:pPr eaLnBrk="0" hangingPunct="0"/>
          <a:endParaRPr lang="en-US" sz="1200" b="1" dirty="0" smtClean="0">
            <a:solidFill>
              <a:schemeClr val="accent5">
                <a:lumMod val="50000"/>
              </a:schemeClr>
            </a:solidFill>
            <a:ea typeface="Times New Roman" charset="0"/>
            <a:cs typeface="Times New Roman" charset="0"/>
          </a:endParaRPr>
        </a:p>
        <a:p xmlns:a="http://schemas.openxmlformats.org/drawingml/2006/main">
          <a:pPr eaLnBrk="0" hangingPunct="0"/>
          <a:endParaRPr lang="en-US" sz="600" b="1" dirty="0" smtClean="0">
            <a:solidFill>
              <a:schemeClr val="accent5">
                <a:lumMod val="50000"/>
              </a:schemeClr>
            </a:solidFill>
            <a:ea typeface="Times New Roman" charset="0"/>
            <a:cs typeface="Times New Roman" charset="0"/>
          </a:endParaRPr>
        </a:p>
        <a:p xmlns:a="http://schemas.openxmlformats.org/drawingml/2006/main">
          <a:pPr eaLnBrk="0" hangingPunct="0"/>
          <a:endParaRPr lang="en-US" sz="600" b="1" dirty="0" smtClean="0">
            <a:solidFill>
              <a:schemeClr val="accent5">
                <a:lumMod val="50000"/>
              </a:schemeClr>
            </a:solidFill>
            <a:ea typeface="Times New Roman" charset="0"/>
            <a:cs typeface="Times New Roman" charset="0"/>
          </a:endParaRPr>
        </a:p>
        <a:p xmlns:a="http://schemas.openxmlformats.org/drawingml/2006/main">
          <a:pPr eaLnBrk="0" hangingPunct="0"/>
          <a:r>
            <a:rPr lang="en-US" sz="1200" b="1" dirty="0" smtClean="0">
              <a:ea typeface="Times New Roman" charset="0"/>
              <a:cs typeface="Times New Roman" charset="0"/>
            </a:rPr>
            <a:t>Reference</a:t>
          </a:r>
        </a:p>
        <a:p xmlns:a="http://schemas.openxmlformats.org/drawingml/2006/main">
          <a:pPr eaLnBrk="0" hangingPunct="0"/>
          <a:endParaRPr lang="en-US" sz="1200" b="1" dirty="0" smtClean="0">
            <a:ea typeface="Times New Roman" charset="0"/>
            <a:cs typeface="Times New Roman" charset="0"/>
          </a:endParaRPr>
        </a:p>
        <a:p xmlns:a="http://schemas.openxmlformats.org/drawingml/2006/main">
          <a:pPr eaLnBrk="0" hangingPunct="0"/>
          <a:endParaRPr lang="en-US" sz="1200" b="1" dirty="0" smtClean="0">
            <a:ea typeface="Times New Roman" charset="0"/>
            <a:cs typeface="Times New Roman" charset="0"/>
          </a:endParaRPr>
        </a:p>
        <a:p xmlns:a="http://schemas.openxmlformats.org/drawingml/2006/main">
          <a:pPr eaLnBrk="0" hangingPunct="0"/>
          <a:r>
            <a:rPr lang="en-US" sz="1200" b="1" dirty="0" smtClean="0">
              <a:solidFill>
                <a:schemeClr val="accent5">
                  <a:lumMod val="40000"/>
                  <a:lumOff val="60000"/>
                </a:schemeClr>
              </a:solidFill>
              <a:ea typeface="Times New Roman" charset="0"/>
              <a:cs typeface="Times New Roman" charset="0"/>
            </a:rPr>
            <a:t>Low Oil </a:t>
          </a:r>
          <a:r>
            <a:rPr lang="en-US" sz="1200" b="1" dirty="0">
              <a:solidFill>
                <a:schemeClr val="accent5">
                  <a:lumMod val="40000"/>
                  <a:lumOff val="60000"/>
                </a:schemeClr>
              </a:solidFill>
              <a:ea typeface="Times New Roman" charset="0"/>
              <a:cs typeface="Times New Roman" charset="0"/>
            </a:rPr>
            <a:t>P</a:t>
          </a:r>
          <a:r>
            <a:rPr lang="en-US" sz="1200" b="1" dirty="0" smtClean="0">
              <a:solidFill>
                <a:schemeClr val="accent5">
                  <a:lumMod val="40000"/>
                  <a:lumOff val="60000"/>
                </a:schemeClr>
              </a:solidFill>
              <a:ea typeface="Times New Roman" charset="0"/>
              <a:cs typeface="Times New Roman" charset="0"/>
            </a:rPr>
            <a:t>rice</a:t>
          </a:r>
          <a:endParaRPr lang="en-US" sz="1200" dirty="0">
            <a:solidFill>
              <a:schemeClr val="accent5">
                <a:lumMod val="40000"/>
                <a:lumOff val="60000"/>
              </a:schemeClr>
            </a:solidFill>
            <a:ea typeface="Times New Roman" charset="0"/>
            <a:cs typeface="Times New Roman" charset="0"/>
          </a:endParaRPr>
        </a:p>
      </cdr:txBody>
    </cdr:sp>
  </cdr:relSizeAnchor>
  <cdr:relSizeAnchor xmlns:cdr="http://schemas.openxmlformats.org/drawingml/2006/chartDrawing">
    <cdr:from>
      <cdr:x>0</cdr:x>
      <cdr:y>0.00139</cdr:y>
    </cdr:from>
    <cdr:to>
      <cdr:x>0.76765</cdr:x>
      <cdr:y>0.09138</cdr:y>
    </cdr:to>
    <cdr:sp macro="" textlink="">
      <cdr:nvSpPr>
        <cdr:cNvPr id="5" name="TextBox 9"/>
        <cdr:cNvSpPr txBox="1"/>
      </cdr:nvSpPr>
      <cdr:spPr>
        <a:xfrm xmlns:a="http://schemas.openxmlformats.org/drawingml/2006/main">
          <a:off x="0" y="4279"/>
          <a:ext cx="6141968" cy="276999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defPPr>
            <a:defRPr lang="en-US"/>
          </a:defPPr>
          <a:lvl1pPr marL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en-US" sz="1200" dirty="0">
            <a:solidFill>
              <a:schemeClr val="tx1"/>
            </a:solidFill>
          </a:endParaRPr>
        </a:p>
      </cdr:txBody>
    </cdr:sp>
  </cdr:relSizeAnchor>
  <cdr:relSizeAnchor xmlns:cdr="http://schemas.openxmlformats.org/drawingml/2006/chartDrawing">
    <cdr:from>
      <cdr:x>0.22556</cdr:x>
      <cdr:y>0.06479</cdr:y>
    </cdr:from>
    <cdr:to>
      <cdr:x>0.41263</cdr:x>
      <cdr:y>0.16553</cdr:y>
    </cdr:to>
    <cdr:sp macro="" textlink="">
      <cdr:nvSpPr>
        <cdr:cNvPr id="6" name="TextBox 1"/>
        <cdr:cNvSpPr txBox="1"/>
      </cdr:nvSpPr>
      <cdr:spPr bwMode="auto">
        <a:xfrm xmlns:a="http://schemas.openxmlformats.org/drawingml/2006/main">
          <a:off x="1804684" y="199428"/>
          <a:ext cx="1496747" cy="310094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wrap="none" lIns="0" tIns="0" rIns="0" rtlCol="0">
          <a:prstTxWarp prst="textNoShape">
            <a:avLst/>
          </a:prstTxWarp>
        </a:bodyPr>
        <a:lstStyle xmlns:a="http://schemas.openxmlformats.org/drawingml/2006/main">
          <a:defPPr>
            <a:defRPr lang="en-US"/>
          </a:defPPr>
          <a:lvl1pPr marL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eaLnBrk="0" hangingPunct="0"/>
          <a:r>
            <a:rPr lang="en-US" sz="1200" dirty="0">
              <a:ea typeface="Times New Roman" charset="0"/>
              <a:cs typeface="Times New Roman" charset="0"/>
            </a:rPr>
            <a:t>         </a:t>
          </a:r>
          <a:r>
            <a:rPr lang="en-US" sz="1200" b="1" dirty="0" smtClean="0">
              <a:ea typeface="Times New Roman" charset="0"/>
              <a:cs typeface="Times New Roman" charset="0"/>
            </a:rPr>
            <a:t>2020</a:t>
          </a:r>
          <a:endParaRPr lang="en-US" sz="1200" b="1" dirty="0">
            <a:ea typeface="Times New Roman" charset="0"/>
            <a:cs typeface="Times New Roman" charset="0"/>
          </a:endParaRPr>
        </a:p>
        <a:p xmlns:a="http://schemas.openxmlformats.org/drawingml/2006/main">
          <a:pPr eaLnBrk="0" hangingPunct="0"/>
          <a:r>
            <a:rPr lang="en-US" sz="1200" dirty="0">
              <a:ea typeface="Times New Roman" charset="0"/>
              <a:cs typeface="Times New Roman" charset="0"/>
            </a:rPr>
            <a:t> history    projections</a:t>
          </a:r>
        </a:p>
      </cdr:txBody>
    </cdr:sp>
  </cdr:relSizeAnchor>
</c:userShapes>
</file>

<file path=ppt/drawings/drawing13.xml><?xml version="1.0" encoding="utf-8"?>
<c:userShapes xmlns:c="http://schemas.openxmlformats.org/drawingml/2006/chart">
  <cdr:relSizeAnchor xmlns:cdr="http://schemas.openxmlformats.org/drawingml/2006/chartDrawing">
    <cdr:from>
      <cdr:x>0.08526</cdr:x>
      <cdr:y>0</cdr:y>
    </cdr:from>
    <cdr:to>
      <cdr:x>0.8646</cdr:x>
      <cdr:y>0.12172</cdr:y>
    </cdr:to>
    <cdr:sp macro="" textlink="">
      <cdr:nvSpPr>
        <cdr:cNvPr id="5" name="TextBox 1"/>
        <cdr:cNvSpPr txBox="1"/>
      </cdr:nvSpPr>
      <cdr:spPr bwMode="auto">
        <a:xfrm xmlns:a="http://schemas.openxmlformats.org/drawingml/2006/main">
          <a:off x="221709" y="0"/>
          <a:ext cx="2026537" cy="358508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wrap="none" lIns="0" tIns="0" rIns="0" rtlCol="0">
          <a:prstTxWarp prst="textNoShape">
            <a:avLst/>
          </a:prstTxWarp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eaLnBrk="0" hangingPunct="0"/>
          <a:r>
            <a:rPr lang="en-US" sz="1200" b="0" i="0" dirty="0" smtClean="0">
              <a:solidFill>
                <a:schemeClr val="tx1"/>
              </a:solidFill>
              <a:latin typeface="+mn-lt"/>
              <a:ea typeface="Times New Roman" charset="0"/>
              <a:cs typeface="Times New Roman" charset="0"/>
            </a:rPr>
            <a:t>           </a:t>
          </a:r>
          <a:r>
            <a:rPr lang="en-US" sz="1200" b="1" i="0" dirty="0" smtClean="0">
              <a:solidFill>
                <a:schemeClr val="tx1"/>
              </a:solidFill>
              <a:latin typeface="+mn-lt"/>
              <a:ea typeface="Times New Roman" charset="0"/>
              <a:cs typeface="Times New Roman" charset="0"/>
            </a:rPr>
            <a:t>2020</a:t>
          </a:r>
        </a:p>
        <a:p xmlns:a="http://schemas.openxmlformats.org/drawingml/2006/main">
          <a:pPr eaLnBrk="0" hangingPunct="0"/>
          <a:r>
            <a:rPr lang="en-US" sz="1200" b="0" i="0" baseline="0" dirty="0" smtClean="0">
              <a:solidFill>
                <a:schemeClr val="tx1"/>
              </a:solidFill>
              <a:latin typeface="+mn-lt"/>
              <a:ea typeface="Times New Roman" charset="0"/>
              <a:cs typeface="Times New Roman" charset="0"/>
            </a:rPr>
            <a:t>   history   projections</a:t>
          </a:r>
        </a:p>
        <a:p xmlns:a="http://schemas.openxmlformats.org/drawingml/2006/main">
          <a:pPr eaLnBrk="0" hangingPunct="0"/>
          <a:endParaRPr lang="en-US" sz="1200" b="1" i="0" baseline="0" dirty="0" smtClean="0">
            <a:solidFill>
              <a:schemeClr val="bg2"/>
            </a:solidFill>
            <a:latin typeface="+mn-lt"/>
            <a:ea typeface="Times New Roman" charset="0"/>
            <a:cs typeface="Times New Roman" charset="0"/>
          </a:endParaRPr>
        </a:p>
      </cdr:txBody>
    </cdr:sp>
  </cdr:relSizeAnchor>
</c:userShapes>
</file>

<file path=ppt/drawings/drawing14.xml><?xml version="1.0" encoding="utf-8"?>
<c:userShapes xmlns:c="http://schemas.openxmlformats.org/drawingml/2006/chart">
  <cdr:relSizeAnchor xmlns:cdr="http://schemas.openxmlformats.org/drawingml/2006/chartDrawing">
    <cdr:from>
      <cdr:x>0.11308</cdr:x>
      <cdr:y>0.01145</cdr:y>
    </cdr:from>
    <cdr:to>
      <cdr:x>0.61545</cdr:x>
      <cdr:y>0.13166</cdr:y>
    </cdr:to>
    <cdr:sp macro="" textlink="">
      <cdr:nvSpPr>
        <cdr:cNvPr id="8" name="TextBox 1"/>
        <cdr:cNvSpPr txBox="1"/>
      </cdr:nvSpPr>
      <cdr:spPr bwMode="auto">
        <a:xfrm xmlns:a="http://schemas.openxmlformats.org/drawingml/2006/main">
          <a:off x="293863" y="33717"/>
          <a:ext cx="1305527" cy="354060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wrap="none" lIns="0" tIns="0" rIns="0" rtlCol="0">
          <a:prstTxWarp prst="textNoShape">
            <a:avLst/>
          </a:prstTxWarp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eaLnBrk="0" hangingPunct="0"/>
          <a:r>
            <a:rPr lang="en-US" sz="1200" b="0" i="0" dirty="0" smtClean="0">
              <a:solidFill>
                <a:schemeClr val="tx1"/>
              </a:solidFill>
              <a:latin typeface="+mn-lt"/>
              <a:ea typeface="Times New Roman" charset="0"/>
              <a:cs typeface="Times New Roman" charset="0"/>
            </a:rPr>
            <a:t>         </a:t>
          </a:r>
          <a:r>
            <a:rPr lang="en-US" sz="1200" b="1" i="0" dirty="0" smtClean="0">
              <a:solidFill>
                <a:schemeClr val="tx1"/>
              </a:solidFill>
              <a:latin typeface="+mn-lt"/>
              <a:ea typeface="Times New Roman" charset="0"/>
              <a:cs typeface="Times New Roman" charset="0"/>
            </a:rPr>
            <a:t>2020</a:t>
          </a:r>
        </a:p>
        <a:p xmlns:a="http://schemas.openxmlformats.org/drawingml/2006/main">
          <a:pPr eaLnBrk="0" hangingPunct="0"/>
          <a:r>
            <a:rPr lang="en-US" sz="1200" b="0" i="0" baseline="0" dirty="0" smtClean="0">
              <a:solidFill>
                <a:schemeClr val="tx1"/>
              </a:solidFill>
              <a:latin typeface="+mn-lt"/>
              <a:ea typeface="Times New Roman" charset="0"/>
              <a:cs typeface="Times New Roman" charset="0"/>
            </a:rPr>
            <a:t> history   projections</a:t>
          </a:r>
        </a:p>
        <a:p xmlns:a="http://schemas.openxmlformats.org/drawingml/2006/main">
          <a:pPr eaLnBrk="0" hangingPunct="0"/>
          <a:endParaRPr lang="en-US" sz="1200" b="1" i="0" baseline="0" dirty="0" smtClean="0">
            <a:solidFill>
              <a:schemeClr val="bg2"/>
            </a:solidFill>
            <a:latin typeface="+mn-lt"/>
            <a:ea typeface="Times New Roman" charset="0"/>
            <a:cs typeface="Times New Roman" charset="0"/>
          </a:endParaRPr>
        </a:p>
      </cdr:txBody>
    </cdr:sp>
  </cdr:relSizeAnchor>
</c:userShapes>
</file>

<file path=ppt/drawings/drawing15.xml><?xml version="1.0" encoding="utf-8"?>
<c:userShapes xmlns:c="http://schemas.openxmlformats.org/drawingml/2006/chart">
  <cdr:relSizeAnchor xmlns:cdr="http://schemas.openxmlformats.org/drawingml/2006/chartDrawing">
    <cdr:from>
      <cdr:x>0.11023</cdr:x>
      <cdr:y>0.00162</cdr:y>
    </cdr:from>
    <cdr:to>
      <cdr:x>0.88957</cdr:x>
      <cdr:y>0.12183</cdr:y>
    </cdr:to>
    <cdr:sp macro="" textlink="">
      <cdr:nvSpPr>
        <cdr:cNvPr id="6" name="TextBox 1"/>
        <cdr:cNvSpPr txBox="1"/>
      </cdr:nvSpPr>
      <cdr:spPr bwMode="auto">
        <a:xfrm xmlns:a="http://schemas.openxmlformats.org/drawingml/2006/main">
          <a:off x="286453" y="4772"/>
          <a:ext cx="2025301" cy="354061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wrap="none" lIns="0" tIns="0" rIns="0" rtlCol="0">
          <a:prstTxWarp prst="textNoShape">
            <a:avLst/>
          </a:prstTxWarp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eaLnBrk="0" hangingPunct="0"/>
          <a:r>
            <a:rPr lang="en-US" sz="1200" b="0" i="0" dirty="0" smtClean="0">
              <a:solidFill>
                <a:schemeClr val="tx1"/>
              </a:solidFill>
              <a:latin typeface="+mn-lt"/>
              <a:ea typeface="Times New Roman" charset="0"/>
              <a:cs typeface="Times New Roman" charset="0"/>
            </a:rPr>
            <a:t>         </a:t>
          </a:r>
          <a:r>
            <a:rPr lang="en-US" sz="1200" b="1" i="0" dirty="0" smtClean="0">
              <a:solidFill>
                <a:schemeClr val="tx1"/>
              </a:solidFill>
              <a:latin typeface="+mn-lt"/>
              <a:ea typeface="Times New Roman" charset="0"/>
              <a:cs typeface="Times New Roman" charset="0"/>
            </a:rPr>
            <a:t>2020</a:t>
          </a:r>
        </a:p>
        <a:p xmlns:a="http://schemas.openxmlformats.org/drawingml/2006/main">
          <a:pPr eaLnBrk="0" hangingPunct="0"/>
          <a:r>
            <a:rPr lang="en-US" sz="1200" b="0" i="0" baseline="0" dirty="0" smtClean="0">
              <a:solidFill>
                <a:schemeClr val="tx1"/>
              </a:solidFill>
              <a:latin typeface="+mn-lt"/>
              <a:ea typeface="Times New Roman" charset="0"/>
              <a:cs typeface="Times New Roman" charset="0"/>
            </a:rPr>
            <a:t> history   projections</a:t>
          </a:r>
        </a:p>
        <a:p xmlns:a="http://schemas.openxmlformats.org/drawingml/2006/main">
          <a:pPr eaLnBrk="0" hangingPunct="0"/>
          <a:endParaRPr lang="en-US" sz="1200" b="1" i="0" baseline="0" dirty="0" smtClean="0">
            <a:solidFill>
              <a:schemeClr val="bg2"/>
            </a:solidFill>
            <a:latin typeface="+mn-lt"/>
            <a:ea typeface="Times New Roman" charset="0"/>
            <a:cs typeface="Times New Roman" charset="0"/>
          </a:endParaRPr>
        </a:p>
      </cdr:txBody>
    </cdr:sp>
  </cdr:relSizeAnchor>
</c:userShapes>
</file>

<file path=ppt/drawings/drawing16.xml><?xml version="1.0" encoding="utf-8"?>
<c:userShapes xmlns:c="http://schemas.openxmlformats.org/drawingml/2006/chart">
  <cdr:relSizeAnchor xmlns:cdr="http://schemas.openxmlformats.org/drawingml/2006/chartDrawing">
    <cdr:from>
      <cdr:x>0.1872</cdr:x>
      <cdr:y>0.02643</cdr:y>
    </cdr:from>
    <cdr:to>
      <cdr:x>0.7575</cdr:x>
      <cdr:y>0.15864</cdr:y>
    </cdr:to>
    <cdr:sp macro="" textlink="">
      <cdr:nvSpPr>
        <cdr:cNvPr id="3" name="TextBox 1"/>
        <cdr:cNvSpPr txBox="1"/>
      </cdr:nvSpPr>
      <cdr:spPr bwMode="auto">
        <a:xfrm xmlns:a="http://schemas.openxmlformats.org/drawingml/2006/main">
          <a:off x="753072" y="76358"/>
          <a:ext cx="2294160" cy="382027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wrap="none" lIns="0" tIns="0" rIns="0" rtlCol="0">
          <a:prstTxWarp prst="textNoShape">
            <a:avLst/>
          </a:prstTxWarp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eaLnBrk="0" hangingPunct="0"/>
          <a:r>
            <a:rPr lang="en-US" sz="1200" b="0" i="0" dirty="0" smtClean="0">
              <a:solidFill>
                <a:schemeClr val="tx1"/>
              </a:solidFill>
              <a:latin typeface="Arial" panose="020B0604020202020204" pitchFamily="34" charset="0"/>
              <a:ea typeface="Times New Roman" charset="0"/>
              <a:cs typeface="Arial" panose="020B0604020202020204" pitchFamily="34" charset="0"/>
            </a:rPr>
            <a:t>        </a:t>
          </a:r>
          <a:r>
            <a:rPr lang="en-US" sz="1200" b="1" i="0" dirty="0" smtClean="0">
              <a:solidFill>
                <a:schemeClr val="tx1"/>
              </a:solidFill>
              <a:latin typeface="Arial" panose="020B0604020202020204" pitchFamily="34" charset="0"/>
              <a:ea typeface="Times New Roman" charset="0"/>
              <a:cs typeface="Arial" panose="020B0604020202020204" pitchFamily="34" charset="0"/>
            </a:rPr>
            <a:t>2020</a:t>
          </a:r>
        </a:p>
        <a:p xmlns:a="http://schemas.openxmlformats.org/drawingml/2006/main">
          <a:pPr eaLnBrk="0" hangingPunct="0"/>
          <a:r>
            <a:rPr lang="en-US" sz="1200" b="0" i="0" dirty="0" smtClean="0">
              <a:solidFill>
                <a:schemeClr val="tx1"/>
              </a:solidFill>
              <a:latin typeface="Arial" panose="020B0604020202020204" pitchFamily="34" charset="0"/>
              <a:ea typeface="Times New Roman" charset="0"/>
              <a:cs typeface="Arial" panose="020B0604020202020204" pitchFamily="34" charset="0"/>
            </a:rPr>
            <a:t>history</a:t>
          </a:r>
          <a:r>
            <a:rPr lang="en-US" sz="1200" b="0" i="0" baseline="0" dirty="0" smtClean="0">
              <a:solidFill>
                <a:schemeClr val="tx1"/>
              </a:solidFill>
              <a:latin typeface="Arial" panose="020B0604020202020204" pitchFamily="34" charset="0"/>
              <a:ea typeface="Times New Roman" charset="0"/>
              <a:cs typeface="Arial" panose="020B0604020202020204" pitchFamily="34" charset="0"/>
            </a:rPr>
            <a:t>   projections</a:t>
          </a:r>
          <a:endParaRPr lang="en-US" sz="1200" b="0" i="0" dirty="0" smtClean="0">
            <a:solidFill>
              <a:schemeClr val="tx1"/>
            </a:solidFill>
            <a:latin typeface="Arial" panose="020B0604020202020204" pitchFamily="34" charset="0"/>
            <a:ea typeface="Times New Roman" charset="0"/>
            <a:cs typeface="Arial" panose="020B0604020202020204" pitchFamily="34" charset="0"/>
          </a:endParaRPr>
        </a:p>
      </cdr:txBody>
    </cdr:sp>
  </cdr:relSizeAnchor>
  <cdr:relSizeAnchor xmlns:cdr="http://schemas.openxmlformats.org/drawingml/2006/chartDrawing">
    <cdr:from>
      <cdr:x>0.33816</cdr:x>
      <cdr:y>0.4279</cdr:y>
    </cdr:from>
    <cdr:to>
      <cdr:x>0.78471</cdr:x>
      <cdr:y>0.77479</cdr:y>
    </cdr:to>
    <cdr:sp macro="" textlink="">
      <cdr:nvSpPr>
        <cdr:cNvPr id="4" name="TextBox 1"/>
        <cdr:cNvSpPr txBox="1"/>
      </cdr:nvSpPr>
      <cdr:spPr bwMode="auto">
        <a:xfrm xmlns:a="http://schemas.openxmlformats.org/drawingml/2006/main">
          <a:off x="1360315" y="1496485"/>
          <a:ext cx="1796348" cy="1213165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wrap="square" lIns="0" tIns="0" rIns="0" rtlCol="0" anchor="t">
          <a:prstTxWarp prst="textNoShape">
            <a:avLst/>
          </a:prstTxWarp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eaLnBrk="0" hangingPunct="0"/>
          <a:r>
            <a:rPr lang="en-US" sz="1200" b="1" i="0" dirty="0" smtClean="0">
              <a:solidFill>
                <a:schemeClr val="accent2"/>
              </a:solidFill>
              <a:latin typeface="Arial" panose="020B0604020202020204" pitchFamily="34" charset="0"/>
              <a:ea typeface="Times New Roman" charset="0"/>
              <a:cs typeface="Arial" panose="020B0604020202020204" pitchFamily="34" charset="0"/>
            </a:rPr>
            <a:t>diesel and</a:t>
          </a:r>
          <a:r>
            <a:rPr lang="en-US" sz="1200" b="1" i="0" baseline="0" dirty="0" smtClean="0">
              <a:solidFill>
                <a:schemeClr val="accent2"/>
              </a:solidFill>
              <a:latin typeface="Arial" panose="020B0604020202020204" pitchFamily="34" charset="0"/>
              <a:ea typeface="Times New Roman" charset="0"/>
              <a:cs typeface="Arial" panose="020B0604020202020204" pitchFamily="34" charset="0"/>
            </a:rPr>
            <a:t> </a:t>
          </a:r>
          <a:r>
            <a:rPr lang="en-US" sz="1200" b="1" i="0" dirty="0" smtClean="0">
              <a:solidFill>
                <a:schemeClr val="accent2"/>
              </a:solidFill>
              <a:latin typeface="Arial" panose="020B0604020202020204" pitchFamily="34" charset="0"/>
              <a:ea typeface="Times New Roman" charset="0"/>
              <a:cs typeface="Arial" panose="020B0604020202020204" pitchFamily="34" charset="0"/>
            </a:rPr>
            <a:t>residual</a:t>
          </a:r>
          <a:r>
            <a:rPr lang="en-US" sz="1200" b="1" i="0" baseline="0" dirty="0" smtClean="0">
              <a:solidFill>
                <a:schemeClr val="accent2"/>
              </a:solidFill>
              <a:latin typeface="Arial" panose="020B0604020202020204" pitchFamily="34" charset="0"/>
              <a:ea typeface="Times New Roman" charset="0"/>
              <a:cs typeface="Arial" panose="020B0604020202020204" pitchFamily="34" charset="0"/>
            </a:rPr>
            <a:t> fuel exports</a:t>
          </a:r>
        </a:p>
        <a:p xmlns:a="http://schemas.openxmlformats.org/drawingml/2006/main">
          <a:pPr eaLnBrk="0" hangingPunct="0"/>
          <a:endParaRPr lang="en-US" sz="1000" i="0" baseline="0" dirty="0" smtClean="0">
            <a:solidFill>
              <a:schemeClr val="accent4"/>
            </a:solidFill>
            <a:latin typeface="Arial" panose="020B0604020202020204" pitchFamily="34" charset="0"/>
            <a:ea typeface="Times New Roman" charset="0"/>
            <a:cs typeface="Arial" panose="020B0604020202020204" pitchFamily="34" charset="0"/>
          </a:endParaRPr>
        </a:p>
        <a:p xmlns:a="http://schemas.openxmlformats.org/drawingml/2006/main">
          <a:pPr eaLnBrk="0" hangingPunct="0"/>
          <a:endParaRPr lang="en-US" sz="1000" dirty="0" smtClean="0">
            <a:solidFill>
              <a:schemeClr val="accent4"/>
            </a:solidFill>
            <a:latin typeface="Arial" panose="020B0604020202020204" pitchFamily="34" charset="0"/>
            <a:ea typeface="Times New Roman" charset="0"/>
            <a:cs typeface="Arial" panose="020B0604020202020204" pitchFamily="34" charset="0"/>
          </a:endParaRPr>
        </a:p>
        <a:p xmlns:a="http://schemas.openxmlformats.org/drawingml/2006/main">
          <a:pPr eaLnBrk="0" hangingPunct="0"/>
          <a:endParaRPr lang="en-US" sz="800" i="0" baseline="0" dirty="0" smtClean="0">
            <a:solidFill>
              <a:schemeClr val="accent4"/>
            </a:solidFill>
            <a:latin typeface="Arial" panose="020B0604020202020204" pitchFamily="34" charset="0"/>
            <a:ea typeface="Times New Roman" charset="0"/>
            <a:cs typeface="Arial" panose="020B0604020202020204" pitchFamily="34" charset="0"/>
          </a:endParaRPr>
        </a:p>
        <a:p xmlns:a="http://schemas.openxmlformats.org/drawingml/2006/main">
          <a:pPr eaLnBrk="0" hangingPunct="0"/>
          <a:endParaRPr lang="en-US" sz="800" i="0" baseline="0" dirty="0" smtClean="0">
            <a:solidFill>
              <a:schemeClr val="accent4"/>
            </a:solidFill>
            <a:latin typeface="Arial" panose="020B0604020202020204" pitchFamily="34" charset="0"/>
            <a:ea typeface="Times New Roman" charset="0"/>
            <a:cs typeface="Arial" panose="020B0604020202020204" pitchFamily="34" charset="0"/>
          </a:endParaRPr>
        </a:p>
        <a:p xmlns:a="http://schemas.openxmlformats.org/drawingml/2006/main">
          <a:pPr eaLnBrk="0" hangingPunct="0"/>
          <a:endParaRPr lang="en-US" sz="1000" i="0" baseline="0" dirty="0" smtClean="0">
            <a:solidFill>
              <a:schemeClr val="accent4"/>
            </a:solidFill>
            <a:latin typeface="Arial" panose="020B0604020202020204" pitchFamily="34" charset="0"/>
            <a:ea typeface="Times New Roman" charset="0"/>
            <a:cs typeface="Arial" panose="020B0604020202020204" pitchFamily="34" charset="0"/>
          </a:endParaRPr>
        </a:p>
        <a:p xmlns:a="http://schemas.openxmlformats.org/drawingml/2006/main">
          <a:pPr eaLnBrk="0" hangingPunct="0"/>
          <a:r>
            <a:rPr lang="en-US" sz="1200" b="1" i="0" dirty="0" smtClean="0">
              <a:solidFill>
                <a:schemeClr val="accent6"/>
              </a:solidFill>
              <a:latin typeface="Arial" panose="020B0604020202020204" pitchFamily="34" charset="0"/>
              <a:ea typeface="Times New Roman" charset="0"/>
              <a:cs typeface="Arial" panose="020B0604020202020204" pitchFamily="34" charset="0"/>
            </a:rPr>
            <a:t>unfinished</a:t>
          </a:r>
          <a:r>
            <a:rPr lang="en-US" sz="1200" b="1" i="0" baseline="0" dirty="0" smtClean="0">
              <a:solidFill>
                <a:schemeClr val="accent6"/>
              </a:solidFill>
              <a:latin typeface="Arial" panose="020B0604020202020204" pitchFamily="34" charset="0"/>
              <a:ea typeface="Times New Roman" charset="0"/>
              <a:cs typeface="Arial" panose="020B0604020202020204" pitchFamily="34" charset="0"/>
            </a:rPr>
            <a:t> oils imports</a:t>
          </a:r>
          <a:endParaRPr lang="en-US" sz="1200" b="1" i="0" dirty="0" smtClean="0">
            <a:solidFill>
              <a:schemeClr val="accent6"/>
            </a:solidFill>
            <a:latin typeface="Arial" panose="020B0604020202020204" pitchFamily="34" charset="0"/>
            <a:ea typeface="Times New Roman" charset="0"/>
            <a:cs typeface="Arial" panose="020B0604020202020204" pitchFamily="34" charset="0"/>
          </a:endParaRPr>
        </a:p>
      </cdr:txBody>
    </cdr:sp>
  </cdr:relSizeAnchor>
</c:userShapes>
</file>

<file path=ppt/drawings/drawing17.xml><?xml version="1.0" encoding="utf-8"?>
<c:userShapes xmlns:c="http://schemas.openxmlformats.org/drawingml/2006/chart">
  <cdr:relSizeAnchor xmlns:cdr="http://schemas.openxmlformats.org/drawingml/2006/chartDrawing">
    <cdr:from>
      <cdr:x>0.01022</cdr:x>
      <cdr:y>0</cdr:y>
    </cdr:from>
    <cdr:to>
      <cdr:x>0.86786</cdr:x>
      <cdr:y>0.1896</cdr:y>
    </cdr:to>
    <cdr:sp macro="" textlink="">
      <cdr:nvSpPr>
        <cdr:cNvPr id="2" name="TextBox 1"/>
        <cdr:cNvSpPr txBox="1"/>
      </cdr:nvSpPr>
      <cdr:spPr bwMode="auto">
        <a:xfrm xmlns:a="http://schemas.openxmlformats.org/drawingml/2006/main">
          <a:off x="88844" y="0"/>
          <a:ext cx="7455593" cy="851501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vertOverflow="clip" wrap="none" lIns="27432" tIns="27432" rIns="27432" bIns="27432" rtlCol="0">
          <a:prstTxWarp prst="textNoShape">
            <a:avLst/>
          </a:prstTxWarp>
        </a:bodyPr>
        <a:lstStyle xmlns:a="http://schemas.openxmlformats.org/drawingml/2006/main"/>
        <a:p xmlns:a="http://schemas.openxmlformats.org/drawingml/2006/main">
          <a:pPr eaLnBrk="0" hangingPunct="0"/>
          <a:endParaRPr lang="en-US" sz="1200" i="0" baseline="0" dirty="0" smtClean="0">
            <a:solidFill>
              <a:schemeClr val="tx1"/>
            </a:solidFill>
            <a:ea typeface="Times New Roman" charset="0"/>
            <a:cs typeface="Times New Roman" charset="0"/>
          </a:endParaRPr>
        </a:p>
        <a:p xmlns:a="http://schemas.openxmlformats.org/drawingml/2006/main">
          <a:pPr eaLnBrk="0" hangingPunct="0"/>
          <a:endParaRPr lang="en-US" sz="1200" i="0" dirty="0" smtClean="0">
            <a:solidFill>
              <a:schemeClr val="tx1"/>
            </a:solidFill>
            <a:ea typeface="Times New Roman" charset="0"/>
            <a:cs typeface="Times New Roman" charset="0"/>
          </a:endParaRPr>
        </a:p>
      </cdr:txBody>
    </cdr:sp>
  </cdr:relSizeAnchor>
  <cdr:relSizeAnchor xmlns:cdr="http://schemas.openxmlformats.org/drawingml/2006/chartDrawing">
    <cdr:from>
      <cdr:x>0.26605</cdr:x>
      <cdr:y>0.02559</cdr:y>
    </cdr:from>
    <cdr:to>
      <cdr:x>0.45921</cdr:x>
      <cdr:y>0.15553</cdr:y>
    </cdr:to>
    <cdr:sp macro="" textlink="">
      <cdr:nvSpPr>
        <cdr:cNvPr id="6" name="TextBox 1"/>
        <cdr:cNvSpPr txBox="1"/>
      </cdr:nvSpPr>
      <cdr:spPr bwMode="auto">
        <a:xfrm xmlns:a="http://schemas.openxmlformats.org/drawingml/2006/main">
          <a:off x="2128666" y="73818"/>
          <a:ext cx="1545473" cy="374899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wrap="none" lIns="0" tIns="0" rIns="0" rtlCol="0">
          <a:prstTxWarp prst="textNoShape">
            <a:avLst/>
          </a:prstTxWarp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eaLnBrk="0" hangingPunct="0"/>
          <a:r>
            <a:rPr lang="en-US" sz="1200" b="0" i="0" dirty="0" smtClean="0">
              <a:solidFill>
                <a:schemeClr val="bg2"/>
              </a:solidFill>
              <a:latin typeface="+mn-lt"/>
              <a:ea typeface="Times New Roman" charset="0"/>
              <a:cs typeface="Times New Roman" charset="0"/>
            </a:rPr>
            <a:t>           </a:t>
          </a:r>
          <a:r>
            <a:rPr lang="en-US" sz="1200" b="1" i="0" dirty="0" smtClean="0">
              <a:solidFill>
                <a:schemeClr val="tx1"/>
              </a:solidFill>
              <a:latin typeface="+mn-lt"/>
              <a:ea typeface="Times New Roman" charset="0"/>
              <a:cs typeface="Times New Roman" charset="0"/>
            </a:rPr>
            <a:t>2020</a:t>
          </a:r>
        </a:p>
        <a:p xmlns:a="http://schemas.openxmlformats.org/drawingml/2006/main">
          <a:pPr eaLnBrk="0" hangingPunct="0"/>
          <a:r>
            <a:rPr lang="en-US" sz="1200" b="0" i="0" dirty="0" smtClean="0">
              <a:solidFill>
                <a:schemeClr val="tx1"/>
              </a:solidFill>
              <a:latin typeface="+mn-lt"/>
              <a:ea typeface="Times New Roman" charset="0"/>
              <a:cs typeface="Times New Roman" charset="0"/>
            </a:rPr>
            <a:t>  history</a:t>
          </a:r>
          <a:r>
            <a:rPr lang="en-US" sz="1200" b="0" i="0" baseline="0" dirty="0" smtClean="0">
              <a:solidFill>
                <a:schemeClr val="tx1"/>
              </a:solidFill>
              <a:latin typeface="+mn-lt"/>
              <a:ea typeface="Times New Roman" charset="0"/>
              <a:cs typeface="Times New Roman" charset="0"/>
            </a:rPr>
            <a:t>     projections</a:t>
          </a:r>
          <a:endParaRPr lang="en-US" sz="1200" b="0" i="0" dirty="0" smtClean="0">
            <a:solidFill>
              <a:schemeClr val="tx1"/>
            </a:solidFill>
            <a:latin typeface="+mn-lt"/>
            <a:ea typeface="Times New Roman" charset="0"/>
            <a:cs typeface="Times New Roman" charset="0"/>
          </a:endParaRPr>
        </a:p>
      </cdr:txBody>
    </cdr:sp>
  </cdr:relSizeAnchor>
  <cdr:relSizeAnchor xmlns:cdr="http://schemas.openxmlformats.org/drawingml/2006/chartDrawing">
    <cdr:from>
      <cdr:x>0.81353</cdr:x>
      <cdr:y>0.0761</cdr:y>
    </cdr:from>
    <cdr:to>
      <cdr:x>1</cdr:x>
      <cdr:y>0.75673</cdr:y>
    </cdr:to>
    <cdr:sp macro="" textlink="">
      <cdr:nvSpPr>
        <cdr:cNvPr id="5" name="TextBox 1"/>
        <cdr:cNvSpPr txBox="1"/>
      </cdr:nvSpPr>
      <cdr:spPr bwMode="auto">
        <a:xfrm xmlns:a="http://schemas.openxmlformats.org/drawingml/2006/main">
          <a:off x="6509054" y="234243"/>
          <a:ext cx="1491946" cy="2095090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wrap="square" lIns="27432" tIns="27432" rIns="27432" bIns="27432" rtlCol="0">
          <a:prstTxWarp prst="textNoShape">
            <a:avLst/>
          </a:prstTxWarp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eaLnBrk="0" hangingPunct="0"/>
          <a:endParaRPr lang="en-US" sz="1200" b="1" i="0" dirty="0">
            <a:solidFill>
              <a:schemeClr val="tx2"/>
            </a:solidFill>
            <a:ea typeface="Times New Roman" charset="0"/>
            <a:cs typeface="Times New Roman" charset="0"/>
          </a:endParaRPr>
        </a:p>
        <a:p xmlns:a="http://schemas.openxmlformats.org/drawingml/2006/main">
          <a:pPr eaLnBrk="0" hangingPunct="0"/>
          <a:endParaRPr lang="en-US" sz="1200" b="1" i="0" baseline="0" dirty="0">
            <a:solidFill>
              <a:schemeClr val="tx2">
                <a:lumMod val="50000"/>
                <a:lumOff val="50000"/>
              </a:schemeClr>
            </a:solidFill>
            <a:ea typeface="Times New Roman" charset="0"/>
            <a:cs typeface="Times New Roman" charset="0"/>
          </a:endParaRPr>
        </a:p>
      </cdr:txBody>
    </cdr:sp>
  </cdr:relSizeAnchor>
  <cdr:relSizeAnchor xmlns:cdr="http://schemas.openxmlformats.org/drawingml/2006/chartDrawing">
    <cdr:from>
      <cdr:x>0.81353</cdr:x>
      <cdr:y>0.10117</cdr:y>
    </cdr:from>
    <cdr:to>
      <cdr:x>1</cdr:x>
      <cdr:y>0.7818</cdr:y>
    </cdr:to>
    <cdr:sp macro="" textlink="">
      <cdr:nvSpPr>
        <cdr:cNvPr id="7" name="TextBox 1"/>
        <cdr:cNvSpPr txBox="1"/>
      </cdr:nvSpPr>
      <cdr:spPr bwMode="auto">
        <a:xfrm xmlns:a="http://schemas.openxmlformats.org/drawingml/2006/main">
          <a:off x="6509054" y="291887"/>
          <a:ext cx="1491946" cy="1963732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wrap="square" lIns="27432" tIns="27432" rIns="27432" bIns="27432" rtlCol="0">
          <a:prstTxWarp prst="textNoShape">
            <a:avLst/>
          </a:prstTxWarp>
        </a:bodyPr>
        <a:lstStyle xmlns:a="http://schemas.openxmlformats.org/drawingml/2006/main">
          <a:defPPr>
            <a:defRPr lang="en-US"/>
          </a:defPPr>
          <a:lvl1pPr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1pPr>
          <a:lvl2pPr marL="4572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2pPr>
          <a:lvl3pPr marL="9144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3pPr>
          <a:lvl4pPr marL="13716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4pPr>
          <a:lvl5pPr marL="18288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5pPr>
          <a:lvl6pPr marL="22860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6pPr>
          <a:lvl7pPr marL="27432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7pPr>
          <a:lvl8pPr marL="32004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8pPr>
          <a:lvl9pPr marL="3657600" algn="l" defTabSz="914400" rtl="0" eaLnBrk="1" latinLnBrk="0" hangingPunct="1">
            <a:defRPr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9pPr>
        </a:lstStyle>
        <a:p xmlns:a="http://schemas.openxmlformats.org/drawingml/2006/main">
          <a:pPr eaLnBrk="0" hangingPunct="0"/>
          <a:endParaRPr lang="en-US" sz="1200" b="1" i="0" baseline="0" dirty="0" smtClean="0">
            <a:solidFill>
              <a:schemeClr val="accent5"/>
            </a:solidFill>
            <a:effectLst/>
          </a:endParaRPr>
        </a:p>
        <a:p xmlns:a="http://schemas.openxmlformats.org/drawingml/2006/main">
          <a:pPr eaLnBrk="0" fontAlgn="auto" latinLnBrk="0" hangingPunct="0"/>
          <a:endParaRPr lang="en-US" sz="1200" dirty="0" smtClean="0">
            <a:solidFill>
              <a:schemeClr val="accent2">
                <a:lumMod val="40000"/>
                <a:lumOff val="60000"/>
              </a:schemeClr>
            </a:solidFill>
            <a:effectLst/>
          </a:endParaRPr>
        </a:p>
        <a:p xmlns:a="http://schemas.openxmlformats.org/drawingml/2006/main">
          <a:pPr marL="0" marR="0" lvl="0" indent="0" defTabSz="914400" eaLnBrk="0" fontAlgn="auto" latinLnBrk="0" hangingPunct="0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US" sz="1200" b="1" i="0" baseline="0" dirty="0" smtClean="0">
              <a:solidFill>
                <a:schemeClr val="accent5">
                  <a:lumMod val="75000"/>
                </a:schemeClr>
              </a:solidFill>
              <a:effectLst/>
            </a:rPr>
            <a:t>High </a:t>
          </a:r>
          <a:r>
            <a:rPr lang="en-US" sz="1200" b="1" i="0" baseline="0" dirty="0">
              <a:solidFill>
                <a:schemeClr val="accent5">
                  <a:lumMod val="75000"/>
                </a:schemeClr>
              </a:solidFill>
              <a:effectLst/>
            </a:rPr>
            <a:t>Oil </a:t>
          </a:r>
          <a:r>
            <a:rPr lang="en-US" sz="1200" b="1" i="0" baseline="0" dirty="0" smtClean="0">
              <a:solidFill>
                <a:schemeClr val="accent5">
                  <a:lumMod val="75000"/>
                </a:schemeClr>
              </a:solidFill>
              <a:effectLst/>
            </a:rPr>
            <a:t>Price</a:t>
          </a:r>
        </a:p>
        <a:p xmlns:a="http://schemas.openxmlformats.org/drawingml/2006/main">
          <a:pPr eaLnBrk="0" fontAlgn="auto" hangingPunct="0">
            <a:spcBef>
              <a:spcPts val="0"/>
            </a:spcBef>
            <a:spcAft>
              <a:spcPts val="0"/>
            </a:spcAft>
            <a:defRPr/>
          </a:pPr>
          <a:r>
            <a:rPr lang="en-US" sz="1200" b="1" dirty="0">
              <a:solidFill>
                <a:schemeClr val="accent2">
                  <a:lumMod val="75000"/>
                </a:schemeClr>
              </a:solidFill>
            </a:rPr>
            <a:t>High Oil and Gas </a:t>
          </a:r>
          <a:r>
            <a:rPr lang="en-US" sz="1200" b="1" dirty="0" smtClean="0">
              <a:solidFill>
                <a:schemeClr val="accent2">
                  <a:lumMod val="75000"/>
                </a:schemeClr>
              </a:solidFill>
            </a:rPr>
            <a:t>Supply</a:t>
          </a:r>
        </a:p>
        <a:p xmlns:a="http://schemas.openxmlformats.org/drawingml/2006/main">
          <a:pPr eaLnBrk="0" fontAlgn="auto" hangingPunct="0">
            <a:spcBef>
              <a:spcPts val="0"/>
            </a:spcBef>
            <a:spcAft>
              <a:spcPts val="0"/>
            </a:spcAft>
            <a:defRPr/>
          </a:pPr>
          <a:endParaRPr lang="en-US" sz="600" b="1" dirty="0" smtClean="0">
            <a:solidFill>
              <a:schemeClr val="accent2">
                <a:lumMod val="75000"/>
              </a:schemeClr>
            </a:solidFill>
          </a:endParaRPr>
        </a:p>
        <a:p xmlns:a="http://schemas.openxmlformats.org/drawingml/2006/main">
          <a:pPr eaLnBrk="0" fontAlgn="auto" hangingPunct="0">
            <a:spcBef>
              <a:spcPts val="0"/>
            </a:spcBef>
            <a:spcAft>
              <a:spcPts val="0"/>
            </a:spcAft>
            <a:defRPr/>
          </a:pPr>
          <a:r>
            <a:rPr lang="en-US" sz="1200" b="1" kern="0" dirty="0" smtClean="0">
              <a:ea typeface="Times New Roman" charset="0"/>
              <a:cs typeface="Times New Roman" charset="0"/>
            </a:rPr>
            <a:t>Reference</a:t>
          </a:r>
        </a:p>
        <a:p xmlns:a="http://schemas.openxmlformats.org/drawingml/2006/main">
          <a:pPr eaLnBrk="0" fontAlgn="auto" hangingPunct="0">
            <a:spcBef>
              <a:spcPts val="0"/>
            </a:spcBef>
            <a:spcAft>
              <a:spcPts val="0"/>
            </a:spcAft>
            <a:defRPr/>
          </a:pPr>
          <a:endParaRPr lang="en-US" sz="1200" b="1" kern="0" dirty="0">
            <a:ea typeface="Times New Roman" charset="0"/>
            <a:cs typeface="Times New Roman" charset="0"/>
          </a:endParaRPr>
        </a:p>
        <a:p xmlns:a="http://schemas.openxmlformats.org/drawingml/2006/main">
          <a:pPr eaLnBrk="0" fontAlgn="auto" hangingPunct="0">
            <a:spcBef>
              <a:spcPts val="0"/>
            </a:spcBef>
            <a:spcAft>
              <a:spcPts val="0"/>
            </a:spcAft>
            <a:defRPr/>
          </a:pPr>
          <a:r>
            <a:rPr lang="en-US" sz="1200" b="1" kern="0" dirty="0" smtClean="0">
              <a:solidFill>
                <a:schemeClr val="accent2">
                  <a:lumMod val="40000"/>
                  <a:lumOff val="60000"/>
                </a:schemeClr>
              </a:solidFill>
              <a:ea typeface="Times New Roman" charset="0"/>
              <a:cs typeface="Times New Roman" charset="0"/>
            </a:rPr>
            <a:t>Low Oil and Gas Supply</a:t>
          </a:r>
        </a:p>
        <a:p xmlns:a="http://schemas.openxmlformats.org/drawingml/2006/main">
          <a:pPr eaLnBrk="0" fontAlgn="auto" hangingPunct="0">
            <a:spcBef>
              <a:spcPts val="0"/>
            </a:spcBef>
            <a:spcAft>
              <a:spcPts val="0"/>
            </a:spcAft>
            <a:defRPr/>
          </a:pPr>
          <a:r>
            <a:rPr lang="en-US" sz="1200" b="1" dirty="0">
              <a:solidFill>
                <a:schemeClr val="accent5">
                  <a:lumMod val="40000"/>
                  <a:lumOff val="60000"/>
                </a:schemeClr>
              </a:solidFill>
            </a:rPr>
            <a:t>Low Oil </a:t>
          </a:r>
          <a:r>
            <a:rPr lang="en-US" sz="1200" b="1" dirty="0" smtClean="0">
              <a:solidFill>
                <a:schemeClr val="accent5">
                  <a:lumMod val="40000"/>
                  <a:lumOff val="60000"/>
                </a:schemeClr>
              </a:solidFill>
            </a:rPr>
            <a:t>Price</a:t>
          </a:r>
          <a:endParaRPr lang="en-US" sz="1200" b="1" dirty="0">
            <a:solidFill>
              <a:schemeClr val="accent2">
                <a:lumMod val="40000"/>
                <a:lumOff val="60000"/>
              </a:schemeClr>
            </a:solidFill>
          </a:endParaRPr>
        </a:p>
        <a:p xmlns:a="http://schemas.openxmlformats.org/drawingml/2006/main">
          <a:pPr eaLnBrk="0" fontAlgn="auto" hangingPunct="0">
            <a:spcBef>
              <a:spcPts val="0"/>
            </a:spcBef>
            <a:spcAft>
              <a:spcPts val="0"/>
            </a:spcAft>
            <a:defRPr/>
          </a:pPr>
          <a:endParaRPr lang="en-US" sz="1200" dirty="0">
            <a:solidFill>
              <a:schemeClr val="accent5">
                <a:lumMod val="40000"/>
                <a:lumOff val="60000"/>
              </a:schemeClr>
            </a:solidFill>
          </a:endParaRPr>
        </a:p>
        <a:p xmlns:a="http://schemas.openxmlformats.org/drawingml/2006/main">
          <a:pPr eaLnBrk="0" fontAlgn="auto" hangingPunct="0">
            <a:spcBef>
              <a:spcPts val="0"/>
            </a:spcBef>
            <a:spcAft>
              <a:spcPts val="0"/>
            </a:spcAft>
            <a:defRPr/>
          </a:pPr>
          <a:endParaRPr lang="en-US" sz="1200" b="1" kern="0" dirty="0">
            <a:ea typeface="Times New Roman" charset="0"/>
            <a:cs typeface="Times New Roman" charset="0"/>
          </a:endParaRPr>
        </a:p>
        <a:p xmlns:a="http://schemas.openxmlformats.org/drawingml/2006/main">
          <a:pPr eaLnBrk="0" fontAlgn="auto" hangingPunct="0">
            <a:spcBef>
              <a:spcPts val="0"/>
            </a:spcBef>
            <a:spcAft>
              <a:spcPts val="0"/>
            </a:spcAft>
            <a:defRPr/>
          </a:pPr>
          <a:endParaRPr lang="en-US" sz="1200" b="1" dirty="0">
            <a:solidFill>
              <a:schemeClr val="accent2">
                <a:lumMod val="75000"/>
              </a:schemeClr>
            </a:solidFill>
          </a:endParaRPr>
        </a:p>
        <a:p xmlns:a="http://schemas.openxmlformats.org/drawingml/2006/main">
          <a:pPr marL="0" marR="0" lvl="0" indent="0" defTabSz="914400" eaLnBrk="0" fontAlgn="auto" latinLnBrk="0" hangingPunct="0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en-US" sz="1200" dirty="0">
            <a:solidFill>
              <a:schemeClr val="accent5">
                <a:lumMod val="75000"/>
              </a:schemeClr>
            </a:solidFill>
            <a:effectLst/>
          </a:endParaRPr>
        </a:p>
        <a:p xmlns:a="http://schemas.openxmlformats.org/drawingml/2006/main">
          <a:pPr eaLnBrk="0" hangingPunct="0"/>
          <a:endParaRPr lang="en-US" sz="1200" b="1" i="0" dirty="0">
            <a:solidFill>
              <a:schemeClr val="tx2"/>
            </a:solidFill>
            <a:ea typeface="Times New Roman" charset="0"/>
            <a:cs typeface="Times New Roman" charset="0"/>
          </a:endParaRPr>
        </a:p>
        <a:p xmlns:a="http://schemas.openxmlformats.org/drawingml/2006/main">
          <a:pPr eaLnBrk="0" hangingPunct="0"/>
          <a:endParaRPr lang="en-US" sz="1200" b="1" i="0" baseline="0" dirty="0">
            <a:solidFill>
              <a:schemeClr val="tx2">
                <a:lumMod val="50000"/>
                <a:lumOff val="50000"/>
              </a:schemeClr>
            </a:solidFill>
            <a:ea typeface="Times New Roman" charset="0"/>
            <a:cs typeface="Times New Roman" charset="0"/>
          </a:endParaRPr>
        </a:p>
      </cdr:txBody>
    </cdr:sp>
  </cdr:relSizeAnchor>
</c:userShapes>
</file>

<file path=ppt/drawings/drawing18.xml><?xml version="1.0" encoding="utf-8"?>
<c:userShapes xmlns:c="http://schemas.openxmlformats.org/drawingml/2006/chart">
  <cdr:relSizeAnchor xmlns:cdr="http://schemas.openxmlformats.org/drawingml/2006/chartDrawing">
    <cdr:from>
      <cdr:x>0</cdr:x>
      <cdr:y>0</cdr:y>
    </cdr:from>
    <cdr:to>
      <cdr:x>0.90046</cdr:x>
      <cdr:y>0.18468</cdr:y>
    </cdr:to>
    <cdr:sp macro="" textlink="">
      <cdr:nvSpPr>
        <cdr:cNvPr id="2" name="TextBox 1"/>
        <cdr:cNvSpPr txBox="1"/>
      </cdr:nvSpPr>
      <cdr:spPr bwMode="auto">
        <a:xfrm xmlns:a="http://schemas.openxmlformats.org/drawingml/2006/main">
          <a:off x="0" y="0"/>
          <a:ext cx="3540823" cy="645875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vertOverflow="clip" wrap="none" lIns="27432" tIns="27432" rIns="27432" bIns="27432" rtlCol="0">
          <a:prstTxWarp prst="textNoShape">
            <a:avLst/>
          </a:prstTxWarp>
        </a:bodyPr>
        <a:lstStyle xmlns:a="http://schemas.openxmlformats.org/drawingml/2006/main"/>
        <a:p xmlns:a="http://schemas.openxmlformats.org/drawingml/2006/main">
          <a:pPr eaLnBrk="0" hangingPunct="0"/>
          <a:r>
            <a:rPr lang="en-US" sz="1200" b="1" dirty="0" smtClean="0">
              <a:solidFill>
                <a:schemeClr val="tx1"/>
              </a:solidFill>
              <a:ea typeface="Times New Roman" charset="0"/>
              <a:cs typeface="Times New Roman" charset="0"/>
            </a:rPr>
            <a:t>Total </a:t>
          </a:r>
          <a:r>
            <a:rPr lang="en-US" sz="1200" b="1" dirty="0">
              <a:solidFill>
                <a:schemeClr val="tx1"/>
              </a:solidFill>
              <a:ea typeface="Times New Roman" charset="0"/>
              <a:cs typeface="Times New Roman" charset="0"/>
            </a:rPr>
            <a:t>m</a:t>
          </a:r>
          <a:r>
            <a:rPr lang="en-US" sz="1200" b="1" dirty="0" smtClean="0">
              <a:solidFill>
                <a:schemeClr val="tx1"/>
              </a:solidFill>
              <a:ea typeface="Times New Roman" charset="0"/>
              <a:cs typeface="Times New Roman" charset="0"/>
            </a:rPr>
            <a:t>otor </a:t>
          </a:r>
          <a:r>
            <a:rPr lang="en-US" sz="1200" b="1" dirty="0" smtClean="0">
              <a:ea typeface="Times New Roman" charset="0"/>
              <a:cs typeface="Times New Roman" charset="0"/>
            </a:rPr>
            <a:t>gasoline consumption</a:t>
          </a:r>
        </a:p>
        <a:p xmlns:a="http://schemas.openxmlformats.org/drawingml/2006/main">
          <a:pPr eaLnBrk="0" hangingPunct="0"/>
          <a:r>
            <a:rPr lang="en-US" sz="1200" b="1" dirty="0" smtClean="0">
              <a:ea typeface="Times New Roman" charset="0"/>
              <a:cs typeface="Times New Roman" charset="0"/>
            </a:rPr>
            <a:t>AEO2021 Reference case</a:t>
          </a:r>
        </a:p>
        <a:p xmlns:a="http://schemas.openxmlformats.org/drawingml/2006/main">
          <a:pPr eaLnBrk="0" hangingPunct="0"/>
          <a:r>
            <a:rPr lang="en-US" i="0" baseline="0" dirty="0" smtClean="0">
              <a:solidFill>
                <a:sysClr val="windowText" lastClr="000000"/>
              </a:solidFill>
              <a:ea typeface="Times New Roman" charset="0"/>
              <a:cs typeface="Times New Roman" charset="0"/>
            </a:rPr>
            <a:t>million barrels per day</a:t>
          </a:r>
        </a:p>
        <a:p xmlns:a="http://schemas.openxmlformats.org/drawingml/2006/main">
          <a:pPr eaLnBrk="0" hangingPunct="0"/>
          <a:endParaRPr lang="en-US" sz="1200" i="0" dirty="0" smtClean="0">
            <a:solidFill>
              <a:sysClr val="windowText" lastClr="000000"/>
            </a:solidFill>
            <a:latin typeface="+mn-lt"/>
            <a:ea typeface="Times New Roman" charset="0"/>
            <a:cs typeface="Times New Roman" charset="0"/>
          </a:endParaRPr>
        </a:p>
      </cdr:txBody>
    </cdr:sp>
  </cdr:relSizeAnchor>
  <cdr:relSizeAnchor xmlns:cdr="http://schemas.openxmlformats.org/drawingml/2006/chartDrawing">
    <cdr:from>
      <cdr:x>0.27415</cdr:x>
      <cdr:y>0.18634</cdr:y>
    </cdr:from>
    <cdr:to>
      <cdr:x>0.6669</cdr:x>
      <cdr:y>0.32316</cdr:y>
    </cdr:to>
    <cdr:sp macro="" textlink="">
      <cdr:nvSpPr>
        <cdr:cNvPr id="9" name="TextBox 1"/>
        <cdr:cNvSpPr txBox="1"/>
      </cdr:nvSpPr>
      <cdr:spPr bwMode="auto">
        <a:xfrm xmlns:a="http://schemas.openxmlformats.org/drawingml/2006/main">
          <a:off x="1078030" y="651665"/>
          <a:ext cx="1544386" cy="478495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wrap="none" lIns="0" tIns="0" rIns="0" rtlCol="0">
          <a:prstTxWarp prst="textNoShape">
            <a:avLst/>
          </a:prstTxWarp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eaLnBrk="0" hangingPunct="0"/>
          <a:r>
            <a:rPr lang="en-US" sz="1200" b="0" i="0" dirty="0" smtClean="0">
              <a:solidFill>
                <a:schemeClr val="bg2"/>
              </a:solidFill>
              <a:latin typeface="+mn-lt"/>
              <a:ea typeface="Times New Roman" charset="0"/>
              <a:cs typeface="Times New Roman" charset="0"/>
            </a:rPr>
            <a:t>         </a:t>
          </a:r>
          <a:r>
            <a:rPr lang="en-US" sz="1200" b="1" i="0" dirty="0" smtClean="0">
              <a:solidFill>
                <a:schemeClr val="tx1"/>
              </a:solidFill>
              <a:latin typeface="+mn-lt"/>
              <a:ea typeface="Times New Roman" charset="0"/>
              <a:cs typeface="Times New Roman" charset="0"/>
            </a:rPr>
            <a:t>2020</a:t>
          </a:r>
          <a:endParaRPr lang="en-US" sz="1200" b="0" i="0" dirty="0" smtClean="0">
            <a:solidFill>
              <a:schemeClr val="tx1"/>
            </a:solidFill>
            <a:latin typeface="+mn-lt"/>
            <a:ea typeface="Times New Roman" charset="0"/>
            <a:cs typeface="Times New Roman" charset="0"/>
          </a:endParaRPr>
        </a:p>
        <a:p xmlns:a="http://schemas.openxmlformats.org/drawingml/2006/main">
          <a:pPr eaLnBrk="0" hangingPunct="0"/>
          <a:r>
            <a:rPr lang="en-US" sz="1200" b="0" i="0" dirty="0" smtClean="0">
              <a:solidFill>
                <a:schemeClr val="tx1"/>
              </a:solidFill>
              <a:latin typeface="+mn-lt"/>
              <a:ea typeface="Times New Roman" charset="0"/>
              <a:cs typeface="Times New Roman" charset="0"/>
            </a:rPr>
            <a:t>history</a:t>
          </a:r>
          <a:r>
            <a:rPr lang="en-US" sz="1200" b="0" i="0" baseline="0" dirty="0" smtClean="0">
              <a:solidFill>
                <a:schemeClr val="tx1"/>
              </a:solidFill>
              <a:latin typeface="+mn-lt"/>
              <a:ea typeface="Times New Roman" charset="0"/>
              <a:cs typeface="Times New Roman" charset="0"/>
            </a:rPr>
            <a:t>     projections</a:t>
          </a:r>
          <a:endParaRPr lang="en-US" sz="1200" b="0" i="0" dirty="0" smtClean="0">
            <a:solidFill>
              <a:schemeClr val="tx1"/>
            </a:solidFill>
            <a:latin typeface="+mn-lt"/>
            <a:ea typeface="Times New Roman" charset="0"/>
            <a:cs typeface="Times New Roman" charset="0"/>
          </a:endParaRPr>
        </a:p>
      </cdr:txBody>
    </cdr:sp>
  </cdr:relSizeAnchor>
</c:userShapes>
</file>

<file path=ppt/drawings/drawing19.xml><?xml version="1.0" encoding="utf-8"?>
<c:userShapes xmlns:c="http://schemas.openxmlformats.org/drawingml/2006/chart">
  <cdr:relSizeAnchor xmlns:cdr="http://schemas.openxmlformats.org/drawingml/2006/chartDrawing">
    <cdr:from>
      <cdr:x>0</cdr:x>
      <cdr:y>0</cdr:y>
    </cdr:from>
    <cdr:to>
      <cdr:x>0.90046</cdr:x>
      <cdr:y>0.18468</cdr:y>
    </cdr:to>
    <cdr:sp macro="" textlink="">
      <cdr:nvSpPr>
        <cdr:cNvPr id="2" name="TextBox 1"/>
        <cdr:cNvSpPr txBox="1"/>
      </cdr:nvSpPr>
      <cdr:spPr bwMode="auto">
        <a:xfrm xmlns:a="http://schemas.openxmlformats.org/drawingml/2006/main">
          <a:off x="0" y="-1113530"/>
          <a:ext cx="3540823" cy="645875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vertOverflow="clip" wrap="none" lIns="27432" tIns="27432" rIns="27432" bIns="27432" rtlCol="0">
          <a:prstTxWarp prst="textNoShape">
            <a:avLst/>
          </a:prstTxWarp>
        </a:bodyPr>
        <a:lstStyle xmlns:a="http://schemas.openxmlformats.org/drawingml/2006/main"/>
        <a:p xmlns:a="http://schemas.openxmlformats.org/drawingml/2006/main">
          <a:pPr eaLnBrk="0" hangingPunct="0"/>
          <a:r>
            <a:rPr lang="en-US" sz="1200" b="1" i="0" baseline="0" dirty="0" smtClean="0">
              <a:solidFill>
                <a:schemeClr val="tx1"/>
              </a:solidFill>
              <a:ea typeface="Times New Roman" charset="0"/>
              <a:cs typeface="Times New Roman" charset="0"/>
            </a:rPr>
            <a:t>Total</a:t>
          </a:r>
          <a:r>
            <a:rPr lang="en-US" sz="1200" b="1" i="0" baseline="0" dirty="0" smtClean="0">
              <a:solidFill>
                <a:sysClr val="windowText" lastClr="000000"/>
              </a:solidFill>
              <a:ea typeface="Times New Roman" charset="0"/>
              <a:cs typeface="Times New Roman" charset="0"/>
            </a:rPr>
            <a:t> ethanol</a:t>
          </a:r>
          <a:r>
            <a:rPr lang="en-US" sz="1200" b="1" i="0" dirty="0" smtClean="0">
              <a:solidFill>
                <a:sysClr val="windowText" lastClr="000000"/>
              </a:solidFill>
              <a:ea typeface="Times New Roman" charset="0"/>
              <a:cs typeface="Times New Roman" charset="0"/>
            </a:rPr>
            <a:t> consumption</a:t>
          </a:r>
          <a:endParaRPr lang="en-US" sz="1200" b="1" i="0" baseline="0" dirty="0" smtClean="0">
            <a:solidFill>
              <a:sysClr val="windowText" lastClr="000000"/>
            </a:solidFill>
            <a:ea typeface="Times New Roman" charset="0"/>
            <a:cs typeface="Times New Roman" charset="0"/>
          </a:endParaRPr>
        </a:p>
        <a:p xmlns:a="http://schemas.openxmlformats.org/drawingml/2006/main">
          <a:pPr eaLnBrk="0" hangingPunct="0"/>
          <a:r>
            <a:rPr lang="en-US" sz="1200" b="1" dirty="0" smtClean="0">
              <a:ea typeface="Times New Roman" charset="0"/>
              <a:cs typeface="Times New Roman" charset="0"/>
            </a:rPr>
            <a:t>AEO2021 Reference case</a:t>
          </a:r>
          <a:endParaRPr lang="en-US" sz="1200" b="1" i="0" baseline="0" dirty="0" smtClean="0">
            <a:solidFill>
              <a:sysClr val="windowText" lastClr="000000"/>
            </a:solidFill>
            <a:ea typeface="Times New Roman" charset="0"/>
            <a:cs typeface="Times New Roman" charset="0"/>
          </a:endParaRPr>
        </a:p>
        <a:p xmlns:a="http://schemas.openxmlformats.org/drawingml/2006/main">
          <a:pPr eaLnBrk="0" hangingPunct="0"/>
          <a:r>
            <a:rPr lang="en-US" i="0" baseline="0" dirty="0" smtClean="0">
              <a:solidFill>
                <a:sysClr val="windowText" lastClr="000000"/>
              </a:solidFill>
              <a:ea typeface="Times New Roman" charset="0"/>
              <a:cs typeface="Times New Roman" charset="0"/>
            </a:rPr>
            <a:t>million barrels per day</a:t>
          </a:r>
        </a:p>
        <a:p xmlns:a="http://schemas.openxmlformats.org/drawingml/2006/main">
          <a:pPr eaLnBrk="0" hangingPunct="0"/>
          <a:endParaRPr lang="en-US" sz="1200" i="0" dirty="0" smtClean="0">
            <a:solidFill>
              <a:sysClr val="windowText" lastClr="000000"/>
            </a:solidFill>
            <a:latin typeface="+mn-lt"/>
            <a:ea typeface="Times New Roman" charset="0"/>
            <a:cs typeface="Times New Roman" charset="0"/>
          </a:endParaRPr>
        </a:p>
      </cdr:txBody>
    </cdr:sp>
  </cdr:relSizeAnchor>
  <cdr:relSizeAnchor xmlns:cdr="http://schemas.openxmlformats.org/drawingml/2006/chartDrawing">
    <cdr:from>
      <cdr:x>0.28001</cdr:x>
      <cdr:y>0.17823</cdr:y>
    </cdr:from>
    <cdr:to>
      <cdr:x>0.67276</cdr:x>
      <cdr:y>0.31505</cdr:y>
    </cdr:to>
    <cdr:sp macro="" textlink="">
      <cdr:nvSpPr>
        <cdr:cNvPr id="9" name="TextBox 1"/>
        <cdr:cNvSpPr txBox="1"/>
      </cdr:nvSpPr>
      <cdr:spPr bwMode="auto">
        <a:xfrm xmlns:a="http://schemas.openxmlformats.org/drawingml/2006/main">
          <a:off x="1101047" y="623317"/>
          <a:ext cx="1544386" cy="478495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wrap="none" lIns="0" tIns="0" rIns="0" rtlCol="0">
          <a:prstTxWarp prst="textNoShape">
            <a:avLst/>
          </a:prstTxWarp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eaLnBrk="0" hangingPunct="0"/>
          <a:r>
            <a:rPr lang="en-US" sz="1200" b="0" i="0" dirty="0" smtClean="0">
              <a:solidFill>
                <a:schemeClr val="bg2"/>
              </a:solidFill>
              <a:latin typeface="+mn-lt"/>
              <a:ea typeface="Times New Roman" charset="0"/>
              <a:cs typeface="Times New Roman" charset="0"/>
            </a:rPr>
            <a:t>         </a:t>
          </a:r>
          <a:r>
            <a:rPr lang="en-US" sz="1200" b="1" i="0" dirty="0" smtClean="0">
              <a:solidFill>
                <a:schemeClr val="tx1"/>
              </a:solidFill>
              <a:latin typeface="+mn-lt"/>
              <a:ea typeface="Times New Roman" charset="0"/>
              <a:cs typeface="Times New Roman" charset="0"/>
            </a:rPr>
            <a:t>2020</a:t>
          </a:r>
          <a:endParaRPr lang="en-US" sz="1200" b="0" i="0" dirty="0" smtClean="0">
            <a:solidFill>
              <a:schemeClr val="tx1"/>
            </a:solidFill>
            <a:latin typeface="+mn-lt"/>
            <a:ea typeface="Times New Roman" charset="0"/>
            <a:cs typeface="Times New Roman" charset="0"/>
          </a:endParaRPr>
        </a:p>
        <a:p xmlns:a="http://schemas.openxmlformats.org/drawingml/2006/main">
          <a:pPr eaLnBrk="0" hangingPunct="0"/>
          <a:r>
            <a:rPr lang="en-US" sz="1200" b="0" i="0" dirty="0" smtClean="0">
              <a:solidFill>
                <a:schemeClr val="tx1"/>
              </a:solidFill>
              <a:latin typeface="+mn-lt"/>
              <a:ea typeface="Times New Roman" charset="0"/>
              <a:cs typeface="Times New Roman" charset="0"/>
            </a:rPr>
            <a:t>history</a:t>
          </a:r>
          <a:r>
            <a:rPr lang="en-US" sz="1200" b="0" i="0" baseline="0" dirty="0" smtClean="0">
              <a:solidFill>
                <a:schemeClr val="tx1"/>
              </a:solidFill>
              <a:latin typeface="+mn-lt"/>
              <a:ea typeface="Times New Roman" charset="0"/>
              <a:cs typeface="Times New Roman" charset="0"/>
            </a:rPr>
            <a:t>     projections</a:t>
          </a:r>
          <a:endParaRPr lang="en-US" sz="1200" b="0" i="0" dirty="0" smtClean="0">
            <a:solidFill>
              <a:schemeClr val="tx1"/>
            </a:solidFill>
            <a:latin typeface="+mn-lt"/>
            <a:ea typeface="Times New Roman" charset="0"/>
            <a:cs typeface="Times New Roman" charset="0"/>
          </a:endParaRP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0.14984</cdr:x>
      <cdr:y>0</cdr:y>
    </cdr:from>
    <cdr:to>
      <cdr:x>0.48506</cdr:x>
      <cdr:y>0.12085</cdr:y>
    </cdr:to>
    <cdr:sp macro="" textlink="">
      <cdr:nvSpPr>
        <cdr:cNvPr id="6" name="TextBox 1"/>
        <cdr:cNvSpPr txBox="1"/>
      </cdr:nvSpPr>
      <cdr:spPr bwMode="auto">
        <a:xfrm xmlns:a="http://schemas.openxmlformats.org/drawingml/2006/main">
          <a:off x="589194" y="0"/>
          <a:ext cx="1318165" cy="374288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wrap="none" lIns="0" tIns="0" rIns="0" rtlCol="0">
          <a:prstTxWarp prst="textNoShape">
            <a:avLst/>
          </a:prstTxWarp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eaLnBrk="0" hangingPunct="0"/>
          <a:r>
            <a:rPr lang="en-US" sz="1200" b="0" i="0" dirty="0" smtClean="0">
              <a:solidFill>
                <a:schemeClr val="tx1"/>
              </a:solidFill>
              <a:latin typeface="+mn-lt"/>
              <a:ea typeface="Times New Roman" charset="0"/>
              <a:cs typeface="Times New Roman" charset="0"/>
            </a:rPr>
            <a:t>           </a:t>
          </a:r>
          <a:r>
            <a:rPr lang="en-US" sz="1200" b="1" i="0" dirty="0" smtClean="0">
              <a:solidFill>
                <a:schemeClr val="tx1"/>
              </a:solidFill>
              <a:latin typeface="+mn-lt"/>
              <a:ea typeface="Times New Roman" charset="0"/>
              <a:cs typeface="Times New Roman" charset="0"/>
            </a:rPr>
            <a:t>2020</a:t>
          </a:r>
        </a:p>
        <a:p xmlns:a="http://schemas.openxmlformats.org/drawingml/2006/main">
          <a:pPr eaLnBrk="0" hangingPunct="0"/>
          <a:r>
            <a:rPr lang="en-US" sz="1200" b="0" i="0" dirty="0" smtClean="0">
              <a:solidFill>
                <a:schemeClr val="tx1"/>
              </a:solidFill>
              <a:latin typeface="+mn-lt"/>
              <a:ea typeface="Times New Roman" charset="0"/>
              <a:cs typeface="Times New Roman" charset="0"/>
            </a:rPr>
            <a:t>  history</a:t>
          </a:r>
          <a:r>
            <a:rPr lang="en-US" sz="1200" b="0" i="0" baseline="0" dirty="0" smtClean="0">
              <a:solidFill>
                <a:schemeClr val="tx1"/>
              </a:solidFill>
              <a:latin typeface="+mn-lt"/>
              <a:ea typeface="Times New Roman" charset="0"/>
              <a:cs typeface="Times New Roman" charset="0"/>
            </a:rPr>
            <a:t>     projections</a:t>
          </a:r>
          <a:endParaRPr lang="en-US" sz="1200" b="0" i="0" dirty="0" smtClean="0">
            <a:solidFill>
              <a:schemeClr val="tx1"/>
            </a:solidFill>
            <a:latin typeface="+mn-lt"/>
            <a:ea typeface="Times New Roman" charset="0"/>
            <a:cs typeface="Times New Roman" charset="0"/>
          </a:endParaRPr>
        </a:p>
      </cdr:txBody>
    </cdr:sp>
  </cdr:relSizeAnchor>
</c:userShapes>
</file>

<file path=ppt/drawings/drawing20.xml><?xml version="1.0" encoding="utf-8"?>
<c:userShapes xmlns:c="http://schemas.openxmlformats.org/drawingml/2006/chart">
  <cdr:relSizeAnchor xmlns:cdr="http://schemas.openxmlformats.org/drawingml/2006/chartDrawing">
    <cdr:from>
      <cdr:x>0.28071</cdr:x>
      <cdr:y>0</cdr:y>
    </cdr:from>
    <cdr:to>
      <cdr:x>0.60637</cdr:x>
      <cdr:y>0.13274</cdr:y>
    </cdr:to>
    <cdr:sp macro="" textlink="">
      <cdr:nvSpPr>
        <cdr:cNvPr id="17" name="TextBox 1"/>
        <cdr:cNvSpPr txBox="1"/>
      </cdr:nvSpPr>
      <cdr:spPr bwMode="auto">
        <a:xfrm xmlns:a="http://schemas.openxmlformats.org/drawingml/2006/main">
          <a:off x="1103800" y="-1526409"/>
          <a:ext cx="1280573" cy="380038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wrap="none" lIns="0" tIns="0" rIns="0" rtlCol="0">
          <a:prstTxWarp prst="textNoShape">
            <a:avLst/>
          </a:prstTxWarp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eaLnBrk="0" hangingPunct="0"/>
          <a:r>
            <a:rPr lang="en-US" sz="1200" b="0" i="0" dirty="0" smtClean="0">
              <a:solidFill>
                <a:schemeClr val="tx1"/>
              </a:solidFill>
              <a:latin typeface="+mn-lt"/>
              <a:ea typeface="Times New Roman" charset="0"/>
              <a:cs typeface="Times New Roman" charset="0"/>
            </a:rPr>
            <a:t>         </a:t>
          </a:r>
          <a:r>
            <a:rPr lang="en-US" sz="1200" b="1" i="0" dirty="0" smtClean="0">
              <a:solidFill>
                <a:schemeClr val="tx1"/>
              </a:solidFill>
              <a:latin typeface="+mn-lt"/>
              <a:ea typeface="Times New Roman" charset="0"/>
              <a:cs typeface="Times New Roman" charset="0"/>
            </a:rPr>
            <a:t>2020</a:t>
          </a:r>
        </a:p>
        <a:p xmlns:a="http://schemas.openxmlformats.org/drawingml/2006/main">
          <a:pPr eaLnBrk="0" hangingPunct="0"/>
          <a:r>
            <a:rPr lang="en-US" sz="1200" b="0" i="0" dirty="0" smtClean="0">
              <a:solidFill>
                <a:schemeClr val="tx1"/>
              </a:solidFill>
              <a:latin typeface="+mn-lt"/>
              <a:ea typeface="Times New Roman" charset="0"/>
              <a:cs typeface="Times New Roman" charset="0"/>
            </a:rPr>
            <a:t> history</a:t>
          </a:r>
          <a:r>
            <a:rPr lang="en-US" sz="1200" b="0" i="0" baseline="0" dirty="0" smtClean="0">
              <a:solidFill>
                <a:schemeClr val="tx1"/>
              </a:solidFill>
              <a:latin typeface="+mn-lt"/>
              <a:ea typeface="Times New Roman" charset="0"/>
              <a:cs typeface="Times New Roman" charset="0"/>
            </a:rPr>
            <a:t>    projections</a:t>
          </a:r>
          <a:endParaRPr lang="en-US" sz="1200" b="0" i="0" dirty="0" smtClean="0">
            <a:solidFill>
              <a:schemeClr val="tx1"/>
            </a:solidFill>
            <a:latin typeface="+mn-lt"/>
            <a:ea typeface="Times New Roman" charset="0"/>
            <a:cs typeface="Times New Roman" charset="0"/>
          </a:endParaRPr>
        </a:p>
      </cdr:txBody>
    </cdr:sp>
  </cdr:relSizeAnchor>
  <cdr:relSizeAnchor xmlns:cdr="http://schemas.openxmlformats.org/drawingml/2006/chartDrawing">
    <cdr:from>
      <cdr:x>0.65721</cdr:x>
      <cdr:y>0.23784</cdr:y>
    </cdr:from>
    <cdr:to>
      <cdr:x>0.99992</cdr:x>
      <cdr:y>0.7649</cdr:y>
    </cdr:to>
    <cdr:sp macro="" textlink="">
      <cdr:nvSpPr>
        <cdr:cNvPr id="6" name="TextBox 1"/>
        <cdr:cNvSpPr txBox="1"/>
      </cdr:nvSpPr>
      <cdr:spPr bwMode="auto">
        <a:xfrm xmlns:a="http://schemas.openxmlformats.org/drawingml/2006/main">
          <a:off x="2584303" y="680946"/>
          <a:ext cx="1347617" cy="1508989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wrap="square" lIns="27432" tIns="27432" rIns="27432" bIns="27432" rtlCol="0">
          <a:prstTxWarp prst="textNoShape">
            <a:avLst/>
          </a:prstTxWarp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l" eaLnBrk="0" hangingPunct="0"/>
          <a:r>
            <a:rPr lang="en-US" sz="1200" b="1" i="0" baseline="0" dirty="0">
              <a:solidFill>
                <a:schemeClr val="accent5">
                  <a:lumMod val="75000"/>
                </a:schemeClr>
              </a:solidFill>
              <a:latin typeface="+mn-lt"/>
              <a:ea typeface="Times New Roman" charset="0"/>
              <a:cs typeface="Times New Roman" charset="0"/>
            </a:rPr>
            <a:t>High Oil </a:t>
          </a:r>
          <a:r>
            <a:rPr lang="en-US" sz="1200" b="1" i="0" baseline="0" dirty="0" smtClean="0">
              <a:solidFill>
                <a:schemeClr val="accent5">
                  <a:lumMod val="75000"/>
                </a:schemeClr>
              </a:solidFill>
              <a:latin typeface="+mn-lt"/>
              <a:ea typeface="Times New Roman" charset="0"/>
              <a:cs typeface="Times New Roman" charset="0"/>
            </a:rPr>
            <a:t>Price</a:t>
          </a:r>
        </a:p>
        <a:p xmlns:a="http://schemas.openxmlformats.org/drawingml/2006/main">
          <a:pPr marL="0" marR="0" lvl="0" indent="0" algn="l" defTabSz="914400" eaLnBrk="0" fontAlgn="auto" latinLnBrk="0" hangingPunct="0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en-US" sz="1200" b="1" i="0" baseline="0" dirty="0">
            <a:solidFill>
              <a:schemeClr val="tx2"/>
            </a:solidFill>
            <a:effectLst/>
            <a:latin typeface="+mn-lt"/>
          </a:endParaRPr>
        </a:p>
        <a:p xmlns:a="http://schemas.openxmlformats.org/drawingml/2006/main">
          <a:pPr marL="0" marR="0" lvl="0" indent="0" algn="l" defTabSz="914400" eaLnBrk="0" fontAlgn="auto" latinLnBrk="0" hangingPunct="0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en-US" sz="1200" b="1" i="0" baseline="0" dirty="0">
            <a:solidFill>
              <a:schemeClr val="tx2"/>
            </a:solidFill>
            <a:effectLst/>
            <a:latin typeface="+mn-lt"/>
          </a:endParaRPr>
        </a:p>
        <a:p xmlns:a="http://schemas.openxmlformats.org/drawingml/2006/main">
          <a:pPr marL="0" marR="0" lvl="0" indent="0" algn="l" defTabSz="914400" eaLnBrk="0" fontAlgn="auto" latinLnBrk="0" hangingPunct="0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US" sz="1200" b="1" i="0" baseline="0" dirty="0" smtClean="0">
              <a:solidFill>
                <a:schemeClr val="tx1"/>
              </a:solidFill>
              <a:effectLst/>
              <a:latin typeface="+mn-lt"/>
            </a:rPr>
            <a:t>Reference</a:t>
          </a:r>
        </a:p>
        <a:p xmlns:a="http://schemas.openxmlformats.org/drawingml/2006/main">
          <a:pPr algn="l" eaLnBrk="0" hangingPunct="0"/>
          <a:endParaRPr lang="en-US" sz="1200" b="1" i="0" baseline="0" dirty="0">
            <a:solidFill>
              <a:schemeClr val="accent5"/>
            </a:solidFill>
            <a:latin typeface="+mn-lt"/>
            <a:ea typeface="Times New Roman" charset="0"/>
            <a:cs typeface="Times New Roman" charset="0"/>
          </a:endParaRPr>
        </a:p>
        <a:p xmlns:a="http://schemas.openxmlformats.org/drawingml/2006/main">
          <a:pPr algn="l" eaLnBrk="0" hangingPunct="0"/>
          <a:r>
            <a:rPr lang="en-US" sz="1200" b="1" i="0" baseline="0" dirty="0">
              <a:solidFill>
                <a:schemeClr val="accent5">
                  <a:lumMod val="40000"/>
                  <a:lumOff val="60000"/>
                </a:schemeClr>
              </a:solidFill>
              <a:latin typeface="+mn-lt"/>
              <a:ea typeface="Times New Roman" charset="0"/>
              <a:cs typeface="Times New Roman" charset="0"/>
            </a:rPr>
            <a:t>Low Oil Price</a:t>
          </a:r>
          <a:endParaRPr lang="en-US" sz="1200" i="0" dirty="0">
            <a:solidFill>
              <a:schemeClr val="accent5">
                <a:lumMod val="40000"/>
                <a:lumOff val="60000"/>
              </a:schemeClr>
            </a:solidFill>
            <a:latin typeface="+mn-lt"/>
            <a:ea typeface="Times New Roman" charset="0"/>
            <a:cs typeface="Times New Roman" charset="0"/>
          </a:endParaRPr>
        </a:p>
      </cdr:txBody>
    </cdr:sp>
  </cdr:relSizeAnchor>
</c:userShapes>
</file>

<file path=ppt/drawings/drawing21.xml><?xml version="1.0" encoding="utf-8"?>
<c:userShapes xmlns:c="http://schemas.openxmlformats.org/drawingml/2006/chart">
  <cdr:relSizeAnchor xmlns:cdr="http://schemas.openxmlformats.org/drawingml/2006/chartDrawing">
    <cdr:from>
      <cdr:x>0.26584</cdr:x>
      <cdr:y>0</cdr:y>
    </cdr:from>
    <cdr:to>
      <cdr:x>0.73416</cdr:x>
      <cdr:y>0.13113</cdr:y>
    </cdr:to>
    <cdr:sp macro="" textlink="">
      <cdr:nvSpPr>
        <cdr:cNvPr id="5" name="TextBox 1"/>
        <cdr:cNvSpPr txBox="1"/>
      </cdr:nvSpPr>
      <cdr:spPr bwMode="auto">
        <a:xfrm xmlns:a="http://schemas.openxmlformats.org/drawingml/2006/main">
          <a:off x="1069400" y="-1526409"/>
          <a:ext cx="1883923" cy="375429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wrap="none" lIns="0" tIns="0" rIns="0" rtlCol="0">
          <a:prstTxWarp prst="textNoShape">
            <a:avLst/>
          </a:prstTxWarp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eaLnBrk="0" hangingPunct="0"/>
          <a:r>
            <a:rPr lang="en-US" sz="1200" b="0" i="0" dirty="0" smtClean="0">
              <a:solidFill>
                <a:schemeClr val="bg2"/>
              </a:solidFill>
              <a:latin typeface="+mn-lt"/>
              <a:ea typeface="Times New Roman" charset="0"/>
              <a:cs typeface="Times New Roman" charset="0"/>
            </a:rPr>
            <a:t>          </a:t>
          </a:r>
          <a:r>
            <a:rPr lang="en-US" sz="1200" b="1" i="0" dirty="0" smtClean="0">
              <a:solidFill>
                <a:schemeClr val="tx1"/>
              </a:solidFill>
              <a:latin typeface="+mn-lt"/>
              <a:ea typeface="Times New Roman" charset="0"/>
              <a:cs typeface="Times New Roman" charset="0"/>
            </a:rPr>
            <a:t>2020</a:t>
          </a:r>
        </a:p>
        <a:p xmlns:a="http://schemas.openxmlformats.org/drawingml/2006/main">
          <a:pPr eaLnBrk="0" hangingPunct="0"/>
          <a:r>
            <a:rPr lang="en-US" sz="1200" b="0" i="0" dirty="0" smtClean="0">
              <a:solidFill>
                <a:schemeClr val="tx1"/>
              </a:solidFill>
              <a:latin typeface="+mn-lt"/>
              <a:ea typeface="Times New Roman" charset="0"/>
              <a:cs typeface="Times New Roman" charset="0"/>
            </a:rPr>
            <a:t>  history</a:t>
          </a:r>
          <a:r>
            <a:rPr lang="en-US" sz="1200" b="0" i="0" baseline="0" dirty="0" smtClean="0">
              <a:solidFill>
                <a:schemeClr val="tx1"/>
              </a:solidFill>
              <a:latin typeface="+mn-lt"/>
              <a:ea typeface="Times New Roman" charset="0"/>
              <a:cs typeface="Times New Roman" charset="0"/>
            </a:rPr>
            <a:t>    projections</a:t>
          </a:r>
          <a:endParaRPr lang="en-US" sz="1200" b="0" i="0" dirty="0" smtClean="0">
            <a:solidFill>
              <a:schemeClr val="tx1"/>
            </a:solidFill>
            <a:latin typeface="+mn-lt"/>
            <a:ea typeface="Times New Roman" charset="0"/>
            <a:cs typeface="Times New Roman" charset="0"/>
          </a:endParaRPr>
        </a:p>
      </cdr:txBody>
    </cdr:sp>
  </cdr:relSizeAnchor>
  <cdr:relSizeAnchor xmlns:cdr="http://schemas.openxmlformats.org/drawingml/2006/chartDrawing">
    <cdr:from>
      <cdr:x>0.6948</cdr:x>
      <cdr:y>0.09866</cdr:y>
    </cdr:from>
    <cdr:to>
      <cdr:x>0.98863</cdr:x>
      <cdr:y>0.59824</cdr:y>
    </cdr:to>
    <cdr:sp macro="" textlink="">
      <cdr:nvSpPr>
        <cdr:cNvPr id="6" name="TextBox 1"/>
        <cdr:cNvSpPr txBox="1"/>
      </cdr:nvSpPr>
      <cdr:spPr bwMode="auto">
        <a:xfrm xmlns:a="http://schemas.openxmlformats.org/drawingml/2006/main">
          <a:off x="2794983" y="282454"/>
          <a:ext cx="1182022" cy="1430313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wrap="square" lIns="27432" tIns="27432" rIns="27432" bIns="27432" rtlCol="0">
          <a:prstTxWarp prst="textNoShape">
            <a:avLst/>
          </a:prstTxWarp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l" eaLnBrk="0" hangingPunct="0"/>
          <a:r>
            <a:rPr lang="en-US" sz="1200" b="1" i="0" baseline="0" dirty="0" smtClean="0">
              <a:solidFill>
                <a:schemeClr val="accent5">
                  <a:lumMod val="75000"/>
                </a:schemeClr>
              </a:solidFill>
              <a:ea typeface="Times New Roman" charset="0"/>
              <a:cs typeface="Times New Roman" charset="0"/>
            </a:rPr>
            <a:t>High </a:t>
          </a:r>
          <a:r>
            <a:rPr lang="en-US" sz="1200" b="1" i="0" baseline="0" dirty="0">
              <a:solidFill>
                <a:schemeClr val="accent5">
                  <a:lumMod val="75000"/>
                </a:schemeClr>
              </a:solidFill>
              <a:ea typeface="Times New Roman" charset="0"/>
              <a:cs typeface="Times New Roman" charset="0"/>
            </a:rPr>
            <a:t>Oil </a:t>
          </a:r>
          <a:r>
            <a:rPr lang="en-US" sz="1200" b="1" i="0" baseline="0" dirty="0" smtClean="0">
              <a:solidFill>
                <a:schemeClr val="accent5">
                  <a:lumMod val="75000"/>
                </a:schemeClr>
              </a:solidFill>
              <a:ea typeface="Times New Roman" charset="0"/>
              <a:cs typeface="Times New Roman" charset="0"/>
            </a:rPr>
            <a:t>Price</a:t>
          </a:r>
          <a:endParaRPr lang="en-US" sz="1200" b="1" i="0" baseline="0" dirty="0">
            <a:effectLst/>
          </a:endParaRPr>
        </a:p>
        <a:p xmlns:a="http://schemas.openxmlformats.org/drawingml/2006/main">
          <a:pPr marL="0" marR="0" lvl="0" indent="0" algn="l" defTabSz="914400" eaLnBrk="0" fontAlgn="auto" latinLnBrk="0" hangingPunct="0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en-US" sz="1200" b="1" i="0" baseline="0" dirty="0" smtClean="0">
            <a:effectLst/>
          </a:endParaRPr>
        </a:p>
        <a:p xmlns:a="http://schemas.openxmlformats.org/drawingml/2006/main">
          <a:pPr marL="0" marR="0" lvl="0" indent="0" algn="l" defTabSz="914400" eaLnBrk="0" fontAlgn="auto" latinLnBrk="0" hangingPunct="0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en-US" sz="1200" b="1" i="0" baseline="0" dirty="0">
            <a:effectLst/>
          </a:endParaRPr>
        </a:p>
        <a:p xmlns:a="http://schemas.openxmlformats.org/drawingml/2006/main">
          <a:pPr marL="0" marR="0" lvl="0" indent="0" algn="l" defTabSz="914400" eaLnBrk="0" fontAlgn="auto" latinLnBrk="0" hangingPunct="0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en-US" sz="1200" b="1" i="0" baseline="0" dirty="0" smtClean="0">
            <a:solidFill>
              <a:schemeClr val="tx2"/>
            </a:solidFill>
            <a:effectLst/>
          </a:endParaRPr>
        </a:p>
        <a:p xmlns:a="http://schemas.openxmlformats.org/drawingml/2006/main">
          <a:pPr marL="0" marR="0" lvl="0" indent="0" algn="l" defTabSz="914400" eaLnBrk="0" fontAlgn="auto" latinLnBrk="0" hangingPunct="0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US" sz="1200" b="1" i="0" baseline="0" dirty="0" smtClean="0">
              <a:solidFill>
                <a:schemeClr val="tx1"/>
              </a:solidFill>
              <a:effectLst/>
            </a:rPr>
            <a:t>Reference</a:t>
          </a:r>
        </a:p>
        <a:p xmlns:a="http://schemas.openxmlformats.org/drawingml/2006/main">
          <a:pPr algn="l" eaLnBrk="0" hangingPunct="0"/>
          <a:endParaRPr lang="en-US" sz="1200" b="1" dirty="0">
            <a:solidFill>
              <a:schemeClr val="tx2"/>
            </a:solidFill>
          </a:endParaRPr>
        </a:p>
        <a:p xmlns:a="http://schemas.openxmlformats.org/drawingml/2006/main">
          <a:pPr algn="l" eaLnBrk="0" hangingPunct="0"/>
          <a:endParaRPr lang="en-US" sz="600" b="1" i="0" baseline="0" dirty="0">
            <a:solidFill>
              <a:schemeClr val="accent5"/>
            </a:solidFill>
            <a:ea typeface="Times New Roman" charset="0"/>
            <a:cs typeface="Times New Roman" charset="0"/>
          </a:endParaRPr>
        </a:p>
        <a:p xmlns:a="http://schemas.openxmlformats.org/drawingml/2006/main">
          <a:pPr algn="l" eaLnBrk="0" hangingPunct="0"/>
          <a:r>
            <a:rPr lang="en-US" sz="1200" b="1" i="0" baseline="0" dirty="0">
              <a:solidFill>
                <a:schemeClr val="accent5">
                  <a:lumMod val="40000"/>
                  <a:lumOff val="60000"/>
                </a:schemeClr>
              </a:solidFill>
              <a:ea typeface="Times New Roman" charset="0"/>
              <a:cs typeface="Times New Roman" charset="0"/>
            </a:rPr>
            <a:t>Low Oil Price</a:t>
          </a:r>
          <a:endParaRPr lang="en-US" sz="1200" i="0" dirty="0">
            <a:solidFill>
              <a:schemeClr val="accent5">
                <a:lumMod val="40000"/>
                <a:lumOff val="60000"/>
              </a:schemeClr>
            </a:solidFill>
            <a:ea typeface="Times New Roman" charset="0"/>
            <a:cs typeface="Times New Roman" charset="0"/>
          </a:endParaRPr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0.18286</cdr:x>
      <cdr:y>0.19412</cdr:y>
    </cdr:from>
    <cdr:to>
      <cdr:x>0.57561</cdr:x>
      <cdr:y>0.32958</cdr:y>
    </cdr:to>
    <cdr:sp macro="" textlink="">
      <cdr:nvSpPr>
        <cdr:cNvPr id="9" name="TextBox 1"/>
        <cdr:cNvSpPr txBox="1"/>
      </cdr:nvSpPr>
      <cdr:spPr bwMode="auto">
        <a:xfrm xmlns:a="http://schemas.openxmlformats.org/drawingml/2006/main">
          <a:off x="719037" y="704338"/>
          <a:ext cx="1544386" cy="491526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wrap="none" lIns="0" tIns="0" rIns="0" rtlCol="0">
          <a:prstTxWarp prst="textNoShape">
            <a:avLst/>
          </a:prstTxWarp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eaLnBrk="0" hangingPunct="0"/>
          <a:r>
            <a:rPr lang="en-US" sz="1200" b="0" i="0" dirty="0" smtClean="0">
              <a:solidFill>
                <a:schemeClr val="bg2"/>
              </a:solidFill>
              <a:latin typeface="+mn-lt"/>
              <a:ea typeface="Times New Roman" charset="0"/>
              <a:cs typeface="Times New Roman" charset="0"/>
            </a:rPr>
            <a:t>         </a:t>
          </a:r>
          <a:r>
            <a:rPr lang="en-US" sz="1200" b="1" i="0" dirty="0" smtClean="0">
              <a:solidFill>
                <a:schemeClr val="tx1"/>
              </a:solidFill>
              <a:latin typeface="+mn-lt"/>
              <a:ea typeface="Times New Roman" charset="0"/>
              <a:cs typeface="Times New Roman" charset="0"/>
            </a:rPr>
            <a:t>2020</a:t>
          </a:r>
          <a:endParaRPr lang="en-US" sz="1200" b="0" i="0" dirty="0" smtClean="0">
            <a:solidFill>
              <a:schemeClr val="tx1"/>
            </a:solidFill>
            <a:latin typeface="+mn-lt"/>
            <a:ea typeface="Times New Roman" charset="0"/>
            <a:cs typeface="Times New Roman" charset="0"/>
          </a:endParaRPr>
        </a:p>
        <a:p xmlns:a="http://schemas.openxmlformats.org/drawingml/2006/main">
          <a:pPr eaLnBrk="0" hangingPunct="0"/>
          <a:r>
            <a:rPr lang="en-US" sz="1200" b="0" i="0" dirty="0" smtClean="0">
              <a:solidFill>
                <a:schemeClr val="tx1"/>
              </a:solidFill>
              <a:latin typeface="+mn-lt"/>
              <a:ea typeface="Times New Roman" charset="0"/>
              <a:cs typeface="Times New Roman" charset="0"/>
            </a:rPr>
            <a:t>history</a:t>
          </a:r>
          <a:r>
            <a:rPr lang="en-US" sz="1200" b="0" i="0" baseline="0" dirty="0" smtClean="0">
              <a:solidFill>
                <a:schemeClr val="tx1"/>
              </a:solidFill>
              <a:latin typeface="+mn-lt"/>
              <a:ea typeface="Times New Roman" charset="0"/>
              <a:cs typeface="Times New Roman" charset="0"/>
            </a:rPr>
            <a:t>     projections</a:t>
          </a:r>
          <a:endParaRPr lang="en-US" sz="1200" b="0" i="0" dirty="0" smtClean="0">
            <a:solidFill>
              <a:schemeClr val="tx1"/>
            </a:solidFill>
            <a:latin typeface="+mn-lt"/>
            <a:ea typeface="Times New Roman" charset="0"/>
            <a:cs typeface="Times New Roman" charset="0"/>
          </a:endParaRPr>
        </a:p>
      </cdr:txBody>
    </cdr:sp>
  </cdr:relSizeAnchor>
  <cdr:relSizeAnchor xmlns:cdr="http://schemas.openxmlformats.org/drawingml/2006/chartDrawing">
    <cdr:from>
      <cdr:x>0.68972</cdr:x>
      <cdr:y>0.1746</cdr:y>
    </cdr:from>
    <cdr:to>
      <cdr:x>1</cdr:x>
      <cdr:y>0.98611</cdr:y>
    </cdr:to>
    <cdr:sp macro="" textlink="">
      <cdr:nvSpPr>
        <cdr:cNvPr id="4" name="TextBox 1"/>
        <cdr:cNvSpPr txBox="1"/>
      </cdr:nvSpPr>
      <cdr:spPr bwMode="auto">
        <a:xfrm xmlns:a="http://schemas.openxmlformats.org/drawingml/2006/main">
          <a:off x="2712156" y="610622"/>
          <a:ext cx="1220082" cy="2838064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wrap="square" lIns="27432" tIns="27432" rIns="27432" bIns="27432" rtlCol="0">
          <a:prstTxWarp prst="textNoShape">
            <a:avLst/>
          </a:prstTxWarp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eaLnBrk="0" hangingPunct="0"/>
          <a:endParaRPr lang="en-US" sz="1200" b="1" dirty="0" smtClean="0">
            <a:solidFill>
              <a:schemeClr val="accent1">
                <a:lumMod val="75000"/>
              </a:schemeClr>
            </a:solidFill>
          </a:endParaRPr>
        </a:p>
        <a:p xmlns:a="http://schemas.openxmlformats.org/drawingml/2006/main">
          <a:pPr eaLnBrk="0" hangingPunct="0"/>
          <a:endParaRPr lang="en-US" sz="300" b="1" dirty="0" smtClean="0">
            <a:solidFill>
              <a:schemeClr val="accent1">
                <a:lumMod val="75000"/>
              </a:schemeClr>
            </a:solidFill>
          </a:endParaRPr>
        </a:p>
        <a:p xmlns:a="http://schemas.openxmlformats.org/drawingml/2006/main">
          <a:pPr eaLnBrk="0" hangingPunct="0"/>
          <a:endParaRPr lang="en-US" sz="1000" b="1" dirty="0">
            <a:solidFill>
              <a:schemeClr val="accent1">
                <a:lumMod val="75000"/>
              </a:schemeClr>
            </a:solidFill>
          </a:endParaRPr>
        </a:p>
        <a:p xmlns:a="http://schemas.openxmlformats.org/drawingml/2006/main">
          <a:pPr eaLnBrk="0" hangingPunct="0"/>
          <a:r>
            <a:rPr lang="en-US" sz="1200" b="1" dirty="0" smtClean="0">
              <a:solidFill>
                <a:schemeClr val="accent1">
                  <a:lumMod val="75000"/>
                </a:schemeClr>
              </a:solidFill>
            </a:rPr>
            <a:t>High Economic Growth</a:t>
          </a:r>
          <a:endParaRPr lang="en-US" sz="1200" b="1" i="0" baseline="0" dirty="0" smtClean="0">
            <a:solidFill>
              <a:schemeClr val="accent1">
                <a:lumMod val="75000"/>
              </a:schemeClr>
            </a:solidFill>
            <a:effectLst/>
          </a:endParaRPr>
        </a:p>
        <a:p xmlns:a="http://schemas.openxmlformats.org/drawingml/2006/main">
          <a:pPr marL="0" marR="0" lvl="0" indent="0" defTabSz="914400" eaLnBrk="0" fontAlgn="auto" latinLnBrk="0" hangingPunct="0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US" sz="1200" b="1" i="0" baseline="0" dirty="0" smtClean="0">
              <a:solidFill>
                <a:schemeClr val="tx1"/>
              </a:solidFill>
              <a:effectLst/>
            </a:rPr>
            <a:t>Reference</a:t>
          </a:r>
          <a:endParaRPr lang="en-US" sz="1200" dirty="0">
            <a:solidFill>
              <a:schemeClr val="tx1"/>
            </a:solidFill>
            <a:effectLst/>
          </a:endParaRPr>
        </a:p>
        <a:p xmlns:a="http://schemas.openxmlformats.org/drawingml/2006/main">
          <a:pPr eaLnBrk="0" hangingPunct="0"/>
          <a:r>
            <a:rPr lang="en-US" sz="1200" b="1" i="0" baseline="0" dirty="0" smtClean="0">
              <a:solidFill>
                <a:schemeClr val="accent1">
                  <a:lumMod val="40000"/>
                  <a:lumOff val="60000"/>
                </a:schemeClr>
              </a:solidFill>
              <a:ea typeface="Times New Roman" charset="0"/>
              <a:cs typeface="Times New Roman" charset="0"/>
            </a:rPr>
            <a:t>Low </a:t>
          </a:r>
          <a:r>
            <a:rPr lang="en-US" sz="1200" b="1" i="0" baseline="0" dirty="0">
              <a:solidFill>
                <a:schemeClr val="accent1">
                  <a:lumMod val="40000"/>
                  <a:lumOff val="60000"/>
                </a:schemeClr>
              </a:solidFill>
              <a:ea typeface="Times New Roman" charset="0"/>
              <a:cs typeface="Times New Roman" charset="0"/>
            </a:rPr>
            <a:t>Economic</a:t>
          </a:r>
        </a:p>
        <a:p xmlns:a="http://schemas.openxmlformats.org/drawingml/2006/main">
          <a:pPr eaLnBrk="0" hangingPunct="0"/>
          <a:r>
            <a:rPr lang="en-US" sz="1200" b="1" i="0" baseline="0" dirty="0">
              <a:solidFill>
                <a:schemeClr val="accent1">
                  <a:lumMod val="40000"/>
                  <a:lumOff val="60000"/>
                </a:schemeClr>
              </a:solidFill>
              <a:ea typeface="Times New Roman" charset="0"/>
              <a:cs typeface="Times New Roman" charset="0"/>
            </a:rPr>
            <a:t>Growth</a:t>
          </a:r>
        </a:p>
        <a:p xmlns:a="http://schemas.openxmlformats.org/drawingml/2006/main">
          <a:pPr eaLnBrk="0" hangingPunct="0"/>
          <a:endParaRPr lang="en-US" sz="1200" b="1" i="0" baseline="0" dirty="0">
            <a:solidFill>
              <a:schemeClr val="tx2"/>
            </a:solidFill>
            <a:latin typeface="+mn-lt"/>
            <a:ea typeface="Times New Roman" charset="0"/>
            <a:cs typeface="Times New Roman" charset="0"/>
          </a:endParaRPr>
        </a:p>
        <a:p xmlns:a="http://schemas.openxmlformats.org/drawingml/2006/main">
          <a:pPr eaLnBrk="0" hangingPunct="0"/>
          <a:endParaRPr lang="en-US" sz="1200" b="1" i="0" baseline="0" dirty="0">
            <a:solidFill>
              <a:schemeClr val="tx2"/>
            </a:solidFill>
            <a:latin typeface="+mn-lt"/>
            <a:ea typeface="Times New Roman" charset="0"/>
            <a:cs typeface="Times New Roman" charset="0"/>
          </a:endParaRPr>
        </a:p>
        <a:p xmlns:a="http://schemas.openxmlformats.org/drawingml/2006/main">
          <a:pPr eaLnBrk="0" hangingPunct="0"/>
          <a:endParaRPr lang="en-US" sz="1200" i="0" dirty="0">
            <a:solidFill>
              <a:schemeClr val="tx2"/>
            </a:solidFill>
            <a:latin typeface="+mn-lt"/>
            <a:ea typeface="Times New Roman" charset="0"/>
            <a:cs typeface="Times New Roman" charset="0"/>
          </a:endParaRPr>
        </a:p>
      </cdr:txBody>
    </cdr:sp>
  </cdr:relSizeAnchor>
  <cdr:relSizeAnchor xmlns:cdr="http://schemas.openxmlformats.org/drawingml/2006/chartDrawing">
    <cdr:from>
      <cdr:x>0</cdr:x>
      <cdr:y>0</cdr:y>
    </cdr:from>
    <cdr:to>
      <cdr:x>1</cdr:x>
      <cdr:y>0.2375</cdr:y>
    </cdr:to>
    <cdr:sp macro="" textlink="">
      <cdr:nvSpPr>
        <cdr:cNvPr id="2" name="TextBox 1"/>
        <cdr:cNvSpPr txBox="1"/>
      </cdr:nvSpPr>
      <cdr:spPr bwMode="auto">
        <a:xfrm xmlns:a="http://schemas.openxmlformats.org/drawingml/2006/main">
          <a:off x="0" y="0"/>
          <a:ext cx="3932238" cy="830600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vertOverflow="clip" wrap="none" lIns="27432" tIns="27432" rIns="27432" bIns="27432" rtlCol="0">
          <a:prstTxWarp prst="textNoShape">
            <a:avLst/>
          </a:prstTxWarp>
        </a:bodyPr>
        <a:lstStyle xmlns:a="http://schemas.openxmlformats.org/drawingml/2006/main"/>
        <a:p xmlns:a="http://schemas.openxmlformats.org/drawingml/2006/main">
          <a:pPr eaLnBrk="0" hangingPunct="0"/>
          <a:r>
            <a:rPr lang="en-US" sz="1200" b="1" i="0" baseline="0" dirty="0" smtClean="0">
              <a:solidFill>
                <a:sysClr val="windowText" lastClr="000000"/>
              </a:solidFill>
              <a:ea typeface="Times New Roman" charset="0"/>
              <a:cs typeface="Times New Roman" charset="0"/>
            </a:rPr>
            <a:t>U.S.</a:t>
          </a:r>
          <a:r>
            <a:rPr lang="en-US" sz="1200" b="1" i="0" dirty="0" smtClean="0">
              <a:solidFill>
                <a:sysClr val="windowText" lastClr="000000"/>
              </a:solidFill>
              <a:ea typeface="Times New Roman" charset="0"/>
              <a:cs typeface="Times New Roman" charset="0"/>
            </a:rPr>
            <a:t> </a:t>
          </a:r>
          <a:r>
            <a:rPr lang="en-US" sz="1200" b="1" dirty="0" smtClean="0">
              <a:ea typeface="Times New Roman" charset="0"/>
              <a:cs typeface="Times New Roman" charset="0"/>
            </a:rPr>
            <a:t>p</a:t>
          </a:r>
          <a:r>
            <a:rPr lang="en-US" sz="1200" b="1" i="0" baseline="0" dirty="0" smtClean="0">
              <a:solidFill>
                <a:sysClr val="windowText" lastClr="000000"/>
              </a:solidFill>
              <a:ea typeface="Times New Roman" charset="0"/>
              <a:cs typeface="Times New Roman" charset="0"/>
            </a:rPr>
            <a:t>etroleum and other liquids </a:t>
          </a:r>
          <a:r>
            <a:rPr lang="en-US" sz="1200" b="1" dirty="0" smtClean="0">
              <a:ea typeface="Times New Roman" charset="0"/>
              <a:cs typeface="Times New Roman" charset="0"/>
            </a:rPr>
            <a:t>c</a:t>
          </a:r>
          <a:r>
            <a:rPr lang="en-US" sz="1200" b="1" i="0" baseline="0" dirty="0" smtClean="0">
              <a:solidFill>
                <a:sysClr val="windowText" lastClr="000000"/>
              </a:solidFill>
              <a:ea typeface="Times New Roman" charset="0"/>
              <a:cs typeface="Times New Roman" charset="0"/>
            </a:rPr>
            <a:t>onsumption</a:t>
          </a:r>
        </a:p>
        <a:p xmlns:a="http://schemas.openxmlformats.org/drawingml/2006/main">
          <a:pPr eaLnBrk="0" hangingPunct="0"/>
          <a:r>
            <a:rPr lang="en-US" sz="1200" b="1" dirty="0" smtClean="0">
              <a:ea typeface="Times New Roman" charset="0"/>
              <a:cs typeface="Times New Roman" charset="0"/>
            </a:rPr>
            <a:t>AEO2021 economic growth cases</a:t>
          </a:r>
          <a:endParaRPr lang="en-US" sz="1200" b="1" i="0" baseline="0" dirty="0" smtClean="0">
            <a:solidFill>
              <a:sysClr val="windowText" lastClr="000000"/>
            </a:solidFill>
            <a:ea typeface="Times New Roman" charset="0"/>
            <a:cs typeface="Times New Roman" charset="0"/>
          </a:endParaRPr>
        </a:p>
        <a:p xmlns:a="http://schemas.openxmlformats.org/drawingml/2006/main">
          <a:pPr eaLnBrk="0" hangingPunct="0"/>
          <a:r>
            <a:rPr lang="en-US" i="0" baseline="0" dirty="0" smtClean="0">
              <a:solidFill>
                <a:sysClr val="windowText" lastClr="000000"/>
              </a:solidFill>
              <a:ea typeface="Times New Roman" charset="0"/>
              <a:cs typeface="Times New Roman" charset="0"/>
            </a:rPr>
            <a:t>million barrels per day</a:t>
          </a:r>
        </a:p>
        <a:p xmlns:a="http://schemas.openxmlformats.org/drawingml/2006/main">
          <a:pPr eaLnBrk="0" hangingPunct="0"/>
          <a:endParaRPr lang="en-US" sz="1200" i="0" dirty="0" smtClean="0">
            <a:solidFill>
              <a:sysClr val="windowText" lastClr="000000"/>
            </a:solidFill>
            <a:latin typeface="+mn-lt"/>
            <a:ea typeface="Times New Roman" charset="0"/>
            <a:cs typeface="Times New Roman" charset="0"/>
          </a:endParaRPr>
        </a:p>
      </cdr:txBody>
    </cdr:sp>
  </cdr:relSizeAnchor>
</c:userShapes>
</file>

<file path=ppt/drawings/drawing4.xml><?xml version="1.0" encoding="utf-8"?>
<c:userShapes xmlns:c="http://schemas.openxmlformats.org/drawingml/2006/chart">
  <cdr:relSizeAnchor xmlns:cdr="http://schemas.openxmlformats.org/drawingml/2006/chartDrawing">
    <cdr:from>
      <cdr:x>0.16718</cdr:x>
      <cdr:y>0.19276</cdr:y>
    </cdr:from>
    <cdr:to>
      <cdr:x>0.57375</cdr:x>
      <cdr:y>0.32701</cdr:y>
    </cdr:to>
    <cdr:sp macro="" textlink="">
      <cdr:nvSpPr>
        <cdr:cNvPr id="6" name="TextBox 1"/>
        <cdr:cNvSpPr txBox="1"/>
      </cdr:nvSpPr>
      <cdr:spPr bwMode="auto">
        <a:xfrm xmlns:a="http://schemas.openxmlformats.org/drawingml/2006/main">
          <a:off x="672500" y="699427"/>
          <a:ext cx="1635519" cy="487112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wrap="none" lIns="0" tIns="0" rIns="0" rtlCol="0">
          <a:prstTxWarp prst="textNoShape">
            <a:avLst/>
          </a:prstTxWarp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eaLnBrk="0" hangingPunct="0"/>
          <a:r>
            <a:rPr lang="en-US" sz="1200" b="0" i="0" dirty="0" smtClean="0">
              <a:solidFill>
                <a:schemeClr val="tx1"/>
              </a:solidFill>
              <a:latin typeface="+mn-lt"/>
              <a:ea typeface="Times New Roman" charset="0"/>
              <a:cs typeface="Times New Roman" charset="0"/>
            </a:rPr>
            <a:t>          </a:t>
          </a:r>
          <a:r>
            <a:rPr lang="en-US" sz="1200" b="1" i="0" dirty="0" smtClean="0">
              <a:solidFill>
                <a:schemeClr val="tx1"/>
              </a:solidFill>
              <a:latin typeface="+mn-lt"/>
              <a:ea typeface="Times New Roman" charset="0"/>
              <a:cs typeface="Times New Roman" charset="0"/>
            </a:rPr>
            <a:t>2020</a:t>
          </a:r>
        </a:p>
        <a:p xmlns:a="http://schemas.openxmlformats.org/drawingml/2006/main">
          <a:pPr eaLnBrk="0" hangingPunct="0"/>
          <a:r>
            <a:rPr lang="en-US" sz="1200" b="0" i="0" dirty="0" smtClean="0">
              <a:solidFill>
                <a:schemeClr val="tx1"/>
              </a:solidFill>
              <a:latin typeface="+mn-lt"/>
              <a:ea typeface="Times New Roman" charset="0"/>
              <a:cs typeface="Times New Roman" charset="0"/>
            </a:rPr>
            <a:t>history</a:t>
          </a:r>
          <a:r>
            <a:rPr lang="en-US" sz="1200" b="0" i="0" baseline="0" dirty="0" smtClean="0">
              <a:solidFill>
                <a:schemeClr val="tx1"/>
              </a:solidFill>
              <a:latin typeface="+mn-lt"/>
              <a:ea typeface="Times New Roman" charset="0"/>
              <a:cs typeface="Times New Roman" charset="0"/>
            </a:rPr>
            <a:t>      projections</a:t>
          </a:r>
          <a:endParaRPr lang="en-US" sz="1200" b="0" i="0" dirty="0" smtClean="0">
            <a:solidFill>
              <a:schemeClr val="tx1"/>
            </a:solidFill>
            <a:latin typeface="+mn-lt"/>
            <a:ea typeface="Times New Roman" charset="0"/>
            <a:cs typeface="Times New Roman" charset="0"/>
          </a:endParaRPr>
        </a:p>
      </cdr:txBody>
    </cdr:sp>
  </cdr:relSizeAnchor>
  <cdr:relSizeAnchor xmlns:cdr="http://schemas.openxmlformats.org/drawingml/2006/chartDrawing">
    <cdr:from>
      <cdr:x>0.66886</cdr:x>
      <cdr:y>0.15126</cdr:y>
    </cdr:from>
    <cdr:to>
      <cdr:x>1</cdr:x>
      <cdr:y>0.92993</cdr:y>
    </cdr:to>
    <cdr:sp macro="" textlink="">
      <cdr:nvSpPr>
        <cdr:cNvPr id="7" name="TextBox 1"/>
        <cdr:cNvSpPr txBox="1"/>
      </cdr:nvSpPr>
      <cdr:spPr bwMode="auto">
        <a:xfrm xmlns:a="http://schemas.openxmlformats.org/drawingml/2006/main">
          <a:off x="2690640" y="529006"/>
          <a:ext cx="1332085" cy="2723214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wrap="square" lIns="27432" tIns="27432" rIns="27432" bIns="27432" rtlCol="0">
          <a:prstTxWarp prst="textNoShape">
            <a:avLst/>
          </a:prstTxWarp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eaLnBrk="0" hangingPunct="0"/>
          <a:endParaRPr lang="en-US" sz="1200" b="1" dirty="0">
            <a:solidFill>
              <a:schemeClr val="accent2">
                <a:lumMod val="75000"/>
              </a:schemeClr>
            </a:solidFill>
            <a:ea typeface="Times New Roman" charset="0"/>
            <a:cs typeface="Times New Roman" charset="0"/>
          </a:endParaRPr>
        </a:p>
        <a:p xmlns:a="http://schemas.openxmlformats.org/drawingml/2006/main">
          <a:pPr eaLnBrk="0" hangingPunct="0"/>
          <a:endParaRPr lang="en-US" sz="1200" b="1" i="0" baseline="0" dirty="0" smtClean="0">
            <a:solidFill>
              <a:schemeClr val="accent2">
                <a:lumMod val="75000"/>
              </a:schemeClr>
            </a:solidFill>
            <a:latin typeface="+mn-lt"/>
            <a:ea typeface="Times New Roman" charset="0"/>
            <a:cs typeface="Times New Roman" charset="0"/>
          </a:endParaRPr>
        </a:p>
        <a:p xmlns:a="http://schemas.openxmlformats.org/drawingml/2006/main">
          <a:pPr eaLnBrk="0" hangingPunct="0"/>
          <a:endParaRPr lang="en-US" sz="1200" b="1" i="0" baseline="0" dirty="0" smtClean="0">
            <a:solidFill>
              <a:schemeClr val="accent2">
                <a:lumMod val="75000"/>
              </a:schemeClr>
            </a:solidFill>
            <a:latin typeface="+mn-lt"/>
            <a:ea typeface="Times New Roman" charset="0"/>
            <a:cs typeface="Times New Roman" charset="0"/>
          </a:endParaRPr>
        </a:p>
        <a:p xmlns:a="http://schemas.openxmlformats.org/drawingml/2006/main">
          <a:pPr eaLnBrk="0" hangingPunct="0"/>
          <a:r>
            <a:rPr lang="en-US" sz="1200" b="1" i="0" baseline="0" dirty="0" smtClean="0">
              <a:solidFill>
                <a:schemeClr val="accent2">
                  <a:lumMod val="75000"/>
                </a:schemeClr>
              </a:solidFill>
              <a:latin typeface="+mn-lt"/>
              <a:ea typeface="Times New Roman" charset="0"/>
              <a:cs typeface="Times New Roman" charset="0"/>
            </a:rPr>
            <a:t>High Oil and Gas Supply</a:t>
          </a:r>
        </a:p>
        <a:p xmlns:a="http://schemas.openxmlformats.org/drawingml/2006/main">
          <a:pPr eaLnBrk="0" hangingPunct="0"/>
          <a:endParaRPr lang="en-US" sz="1200" b="1" i="0" baseline="0" dirty="0">
            <a:solidFill>
              <a:schemeClr val="accent2">
                <a:lumMod val="75000"/>
              </a:schemeClr>
            </a:solidFill>
            <a:latin typeface="+mn-lt"/>
            <a:ea typeface="Times New Roman" charset="0"/>
            <a:cs typeface="Times New Roman" charset="0"/>
          </a:endParaRPr>
        </a:p>
        <a:p xmlns:a="http://schemas.openxmlformats.org/drawingml/2006/main">
          <a:pPr eaLnBrk="0" hangingPunct="0"/>
          <a:r>
            <a:rPr lang="en-US" sz="1200" b="1" i="0" baseline="0" dirty="0" smtClean="0">
              <a:solidFill>
                <a:schemeClr val="tx1"/>
              </a:solidFill>
              <a:latin typeface="+mn-lt"/>
              <a:ea typeface="Times New Roman" charset="0"/>
              <a:cs typeface="Times New Roman" charset="0"/>
            </a:rPr>
            <a:t>Reference</a:t>
          </a:r>
          <a:endParaRPr lang="en-US" sz="1200" b="1" i="0" baseline="0" dirty="0" smtClean="0">
            <a:solidFill>
              <a:schemeClr val="accent2">
                <a:lumMod val="40000"/>
                <a:lumOff val="60000"/>
              </a:schemeClr>
            </a:solidFill>
            <a:effectLst/>
            <a:latin typeface="+mn-lt"/>
            <a:ea typeface="+mn-ea"/>
            <a:cs typeface="+mn-cs"/>
          </a:endParaRPr>
        </a:p>
        <a:p xmlns:a="http://schemas.openxmlformats.org/drawingml/2006/main">
          <a:pPr eaLnBrk="0" hangingPunct="0"/>
          <a:endParaRPr lang="en-US" sz="1200" b="1" i="0" baseline="0" dirty="0" smtClean="0">
            <a:solidFill>
              <a:schemeClr val="accent2">
                <a:lumMod val="40000"/>
                <a:lumOff val="60000"/>
              </a:schemeClr>
            </a:solidFill>
            <a:effectLst/>
            <a:latin typeface="+mn-lt"/>
            <a:ea typeface="+mn-ea"/>
            <a:cs typeface="+mn-cs"/>
          </a:endParaRPr>
        </a:p>
        <a:p xmlns:a="http://schemas.openxmlformats.org/drawingml/2006/main">
          <a:pPr eaLnBrk="0" hangingPunct="0"/>
          <a:r>
            <a:rPr lang="en-US" sz="1200" b="1" i="0" baseline="0" dirty="0" smtClean="0">
              <a:solidFill>
                <a:schemeClr val="accent2">
                  <a:lumMod val="40000"/>
                  <a:lumOff val="60000"/>
                </a:schemeClr>
              </a:solidFill>
              <a:effectLst/>
              <a:latin typeface="+mn-lt"/>
              <a:ea typeface="+mn-ea"/>
              <a:cs typeface="+mn-cs"/>
            </a:rPr>
            <a:t>Low Oil and Gas Supply</a:t>
          </a:r>
        </a:p>
        <a:p xmlns:a="http://schemas.openxmlformats.org/drawingml/2006/main">
          <a:pPr eaLnBrk="0" hangingPunct="0"/>
          <a:r>
            <a:rPr lang="en-US" sz="1200" b="1" dirty="0" smtClean="0">
              <a:solidFill>
                <a:schemeClr val="bg1">
                  <a:lumMod val="50000"/>
                </a:schemeClr>
              </a:solidFill>
            </a:rPr>
            <a:t>Reference, crude oil only</a:t>
          </a:r>
          <a:endParaRPr lang="en-US" sz="1200" b="1" i="0" baseline="0" dirty="0">
            <a:solidFill>
              <a:schemeClr val="bg1">
                <a:lumMod val="50000"/>
              </a:schemeClr>
            </a:solidFill>
            <a:effectLst/>
          </a:endParaRPr>
        </a:p>
        <a:p xmlns:a="http://schemas.openxmlformats.org/drawingml/2006/main">
          <a:pPr eaLnBrk="0" hangingPunct="0"/>
          <a:endParaRPr lang="en-US" sz="1200" b="1" i="0" baseline="0" dirty="0">
            <a:solidFill>
              <a:schemeClr val="tx2"/>
            </a:solidFill>
            <a:latin typeface="+mn-lt"/>
            <a:ea typeface="Times New Roman" charset="0"/>
            <a:cs typeface="Times New Roman" charset="0"/>
          </a:endParaRPr>
        </a:p>
        <a:p xmlns:a="http://schemas.openxmlformats.org/drawingml/2006/main">
          <a:pPr eaLnBrk="0" hangingPunct="0"/>
          <a:endParaRPr lang="en-US" sz="1200" b="1" i="0" baseline="0" dirty="0">
            <a:solidFill>
              <a:schemeClr val="tx2"/>
            </a:solidFill>
            <a:latin typeface="+mn-lt"/>
            <a:ea typeface="Times New Roman" charset="0"/>
            <a:cs typeface="Times New Roman" charset="0"/>
          </a:endParaRPr>
        </a:p>
        <a:p xmlns:a="http://schemas.openxmlformats.org/drawingml/2006/main">
          <a:pPr eaLnBrk="0" hangingPunct="0"/>
          <a:endParaRPr lang="en-US" sz="1200" i="0" dirty="0">
            <a:solidFill>
              <a:schemeClr val="tx2"/>
            </a:solidFill>
            <a:latin typeface="+mn-lt"/>
            <a:ea typeface="Times New Roman" charset="0"/>
            <a:cs typeface="Times New Roman" charset="0"/>
          </a:endParaRPr>
        </a:p>
      </cdr:txBody>
    </cdr:sp>
  </cdr:relSizeAnchor>
  <cdr:relSizeAnchor xmlns:cdr="http://schemas.openxmlformats.org/drawingml/2006/chartDrawing">
    <cdr:from>
      <cdr:x>0.0026</cdr:x>
      <cdr:y>0</cdr:y>
    </cdr:from>
    <cdr:to>
      <cdr:x>0.99739</cdr:x>
      <cdr:y>0.23781</cdr:y>
    </cdr:to>
    <cdr:sp macro="" textlink="">
      <cdr:nvSpPr>
        <cdr:cNvPr id="2" name="TextBox 1"/>
        <cdr:cNvSpPr txBox="1"/>
      </cdr:nvSpPr>
      <cdr:spPr bwMode="auto">
        <a:xfrm xmlns:a="http://schemas.openxmlformats.org/drawingml/2006/main">
          <a:off x="10478" y="0"/>
          <a:ext cx="4001767" cy="862882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vertOverflow="clip" wrap="none" lIns="27432" tIns="27432" rIns="27432" bIns="27432" rtlCol="0">
          <a:prstTxWarp prst="textNoShape">
            <a:avLst/>
          </a:prstTxWarp>
        </a:bodyPr>
        <a:lstStyle xmlns:a="http://schemas.openxmlformats.org/drawingml/2006/main"/>
        <a:p xmlns:a="http://schemas.openxmlformats.org/drawingml/2006/main">
          <a:pPr eaLnBrk="0" hangingPunct="0"/>
          <a:r>
            <a:rPr lang="en-US" sz="1200" b="1" i="0" dirty="0" smtClean="0">
              <a:solidFill>
                <a:sysClr val="windowText" lastClr="000000"/>
              </a:solidFill>
              <a:ea typeface="Times New Roman" charset="0"/>
              <a:cs typeface="Times New Roman" charset="0"/>
            </a:rPr>
            <a:t>U.S.</a:t>
          </a:r>
          <a:r>
            <a:rPr lang="en-US" sz="1200" b="1" i="0" baseline="0" dirty="0" smtClean="0">
              <a:solidFill>
                <a:sysClr val="windowText" lastClr="000000"/>
              </a:solidFill>
              <a:ea typeface="Times New Roman" charset="0"/>
              <a:cs typeface="Times New Roman" charset="0"/>
            </a:rPr>
            <a:t> crude oil and natural gas plant liquids production</a:t>
          </a:r>
        </a:p>
        <a:p xmlns:a="http://schemas.openxmlformats.org/drawingml/2006/main">
          <a:pPr eaLnBrk="0" hangingPunct="0"/>
          <a:r>
            <a:rPr lang="en-US" sz="1200" b="1" dirty="0" smtClean="0">
              <a:ea typeface="Times New Roman" charset="0"/>
              <a:cs typeface="Times New Roman" charset="0"/>
            </a:rPr>
            <a:t>AEO2021 oil and gas supply cases</a:t>
          </a:r>
          <a:endParaRPr lang="en-US" sz="1200" b="1" i="0" baseline="0" dirty="0" smtClean="0">
            <a:solidFill>
              <a:sysClr val="windowText" lastClr="000000"/>
            </a:solidFill>
            <a:ea typeface="Times New Roman" charset="0"/>
            <a:cs typeface="Times New Roman" charset="0"/>
          </a:endParaRPr>
        </a:p>
        <a:p xmlns:a="http://schemas.openxmlformats.org/drawingml/2006/main">
          <a:pPr eaLnBrk="0" hangingPunct="0"/>
          <a:r>
            <a:rPr lang="en-US" i="0" baseline="0" dirty="0" smtClean="0">
              <a:solidFill>
                <a:sysClr val="windowText" lastClr="000000"/>
              </a:solidFill>
              <a:ea typeface="Times New Roman" charset="0"/>
              <a:cs typeface="Times New Roman" charset="0"/>
            </a:rPr>
            <a:t>million barrels per day</a:t>
          </a:r>
        </a:p>
        <a:p xmlns:a="http://schemas.openxmlformats.org/drawingml/2006/main">
          <a:pPr eaLnBrk="0" hangingPunct="0"/>
          <a:endParaRPr lang="en-US" sz="1400" i="0" dirty="0" smtClean="0">
            <a:solidFill>
              <a:sysClr val="windowText" lastClr="000000"/>
            </a:solidFill>
            <a:latin typeface="+mn-lt"/>
            <a:ea typeface="Times New Roman" charset="0"/>
            <a:cs typeface="Times New Roman" charset="0"/>
          </a:endParaRPr>
        </a:p>
      </cdr:txBody>
    </cdr:sp>
  </cdr:relSizeAnchor>
</c:userShapes>
</file>

<file path=ppt/drawings/drawing5.xml><?xml version="1.0" encoding="utf-8"?>
<c:userShapes xmlns:c="http://schemas.openxmlformats.org/drawingml/2006/chart">
  <cdr:relSizeAnchor xmlns:cdr="http://schemas.openxmlformats.org/drawingml/2006/chartDrawing">
    <cdr:from>
      <cdr:x>0.5</cdr:x>
      <cdr:y>0.49985</cdr:y>
    </cdr:from>
    <cdr:to>
      <cdr:x>0.89999</cdr:x>
      <cdr:y>0.93685</cdr:y>
    </cdr:to>
    <cdr:sp macro="" textlink="">
      <cdr:nvSpPr>
        <cdr:cNvPr id="7" name="TextBox 1"/>
        <cdr:cNvSpPr txBox="1"/>
      </cdr:nvSpPr>
      <cdr:spPr bwMode="auto">
        <a:xfrm xmlns:a="http://schemas.openxmlformats.org/drawingml/2006/main">
          <a:off x="1299369" y="1432303"/>
          <a:ext cx="1039470" cy="1252196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wrap="square" lIns="27432" tIns="27432" rIns="27432" bIns="27432" rtlCol="0">
          <a:prstTxWarp prst="textNoShape">
            <a:avLst/>
          </a:prstTxWarp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eaLnBrk="0" hangingPunct="0"/>
          <a:endParaRPr lang="en-US" sz="1000" b="1" i="0" dirty="0" smtClean="0">
            <a:solidFill>
              <a:schemeClr val="bg1"/>
            </a:solidFill>
            <a:latin typeface="Arial" panose="020B0604020202020204" pitchFamily="34" charset="0"/>
            <a:ea typeface="Times New Roman" charset="0"/>
            <a:cs typeface="Arial" panose="020B0604020202020204" pitchFamily="34" charset="0"/>
          </a:endParaRPr>
        </a:p>
        <a:p xmlns:a="http://schemas.openxmlformats.org/drawingml/2006/main">
          <a:pPr eaLnBrk="0" hangingPunct="0"/>
          <a:endParaRPr lang="en-US" sz="900" b="1" i="0" dirty="0" smtClean="0">
            <a:solidFill>
              <a:schemeClr val="bg1"/>
            </a:solidFill>
            <a:latin typeface="Arial" panose="020B0604020202020204" pitchFamily="34" charset="0"/>
            <a:ea typeface="Times New Roman" charset="0"/>
            <a:cs typeface="Arial" panose="020B0604020202020204" pitchFamily="34" charset="0"/>
          </a:endParaRPr>
        </a:p>
        <a:p xmlns:a="http://schemas.openxmlformats.org/drawingml/2006/main">
          <a:pPr eaLnBrk="0" hangingPunct="0"/>
          <a:r>
            <a:rPr lang="en-US" sz="1000" b="1" i="0" dirty="0" smtClean="0">
              <a:solidFill>
                <a:schemeClr val="bg1"/>
              </a:solidFill>
              <a:latin typeface="Arial" panose="020B0604020202020204" pitchFamily="34" charset="0"/>
              <a:ea typeface="Times New Roman" charset="0"/>
              <a:cs typeface="Arial" panose="020B0604020202020204" pitchFamily="34" charset="0"/>
            </a:rPr>
            <a:t>tight oil</a:t>
          </a:r>
        </a:p>
        <a:p xmlns:a="http://schemas.openxmlformats.org/drawingml/2006/main">
          <a:pPr eaLnBrk="0" hangingPunct="0"/>
          <a:endParaRPr lang="en-US" sz="900" b="1" i="0" baseline="0" dirty="0" smtClean="0">
            <a:solidFill>
              <a:schemeClr val="bg1"/>
            </a:solidFill>
            <a:latin typeface="Arial" panose="020B0604020202020204" pitchFamily="34" charset="0"/>
            <a:ea typeface="Times New Roman" charset="0"/>
            <a:cs typeface="Arial" panose="020B0604020202020204" pitchFamily="34" charset="0"/>
          </a:endParaRPr>
        </a:p>
        <a:p xmlns:a="http://schemas.openxmlformats.org/drawingml/2006/main">
          <a:pPr eaLnBrk="0" hangingPunct="0"/>
          <a:endParaRPr lang="en-US" sz="1000" b="1" i="0" baseline="0" dirty="0" smtClean="0">
            <a:solidFill>
              <a:schemeClr val="bg1"/>
            </a:solidFill>
            <a:latin typeface="Arial" panose="020B0604020202020204" pitchFamily="34" charset="0"/>
            <a:ea typeface="Times New Roman" charset="0"/>
            <a:cs typeface="Arial" panose="020B0604020202020204" pitchFamily="34" charset="0"/>
          </a:endParaRPr>
        </a:p>
        <a:p xmlns:a="http://schemas.openxmlformats.org/drawingml/2006/main">
          <a:pPr eaLnBrk="0" hangingPunct="0"/>
          <a:endParaRPr lang="en-US" sz="300" b="1" i="0" baseline="0" dirty="0" smtClean="0">
            <a:solidFill>
              <a:schemeClr val="bg1"/>
            </a:solidFill>
            <a:latin typeface="Arial" panose="020B0604020202020204" pitchFamily="34" charset="0"/>
            <a:ea typeface="Times New Roman" charset="0"/>
            <a:cs typeface="Arial" panose="020B0604020202020204" pitchFamily="34" charset="0"/>
          </a:endParaRPr>
        </a:p>
        <a:p xmlns:a="http://schemas.openxmlformats.org/drawingml/2006/main">
          <a:pPr eaLnBrk="0" hangingPunct="0"/>
          <a:endParaRPr lang="en-US" sz="100" b="1" i="0" baseline="0" dirty="0" smtClean="0">
            <a:solidFill>
              <a:schemeClr val="bg1"/>
            </a:solidFill>
            <a:latin typeface="Arial" panose="020B0604020202020204" pitchFamily="34" charset="0"/>
            <a:ea typeface="Times New Roman" charset="0"/>
            <a:cs typeface="Arial" panose="020B0604020202020204" pitchFamily="34" charset="0"/>
          </a:endParaRPr>
        </a:p>
        <a:p xmlns:a="http://schemas.openxmlformats.org/drawingml/2006/main">
          <a:pPr eaLnBrk="0" hangingPunct="0"/>
          <a:r>
            <a:rPr lang="en-US" sz="1000" b="1" i="0" baseline="0" dirty="0" smtClean="0">
              <a:solidFill>
                <a:schemeClr val="bg1"/>
              </a:solidFill>
              <a:latin typeface="Arial" panose="020B0604020202020204" pitchFamily="34" charset="0"/>
              <a:ea typeface="Times New Roman" charset="0"/>
              <a:cs typeface="Arial" panose="020B0604020202020204" pitchFamily="34" charset="0"/>
            </a:rPr>
            <a:t>Gulf of Mexico</a:t>
          </a:r>
        </a:p>
        <a:p xmlns:a="http://schemas.openxmlformats.org/drawingml/2006/main">
          <a:pPr eaLnBrk="0" hangingPunct="0"/>
          <a:endParaRPr lang="en-US" sz="200" b="1" i="0" baseline="0" dirty="0" smtClean="0">
            <a:solidFill>
              <a:schemeClr val="bg1"/>
            </a:solidFill>
            <a:latin typeface="Arial" panose="020B0604020202020204" pitchFamily="34" charset="0"/>
            <a:ea typeface="Times New Roman" charset="0"/>
            <a:cs typeface="Arial" panose="020B0604020202020204" pitchFamily="34" charset="0"/>
          </a:endParaRPr>
        </a:p>
        <a:p xmlns:a="http://schemas.openxmlformats.org/drawingml/2006/main">
          <a:pPr eaLnBrk="0" hangingPunct="0"/>
          <a:r>
            <a:rPr lang="en-US" sz="1000" b="1" i="0" baseline="0" dirty="0" smtClean="0">
              <a:solidFill>
                <a:schemeClr val="bg1"/>
              </a:solidFill>
              <a:latin typeface="Arial" panose="020B0604020202020204" pitchFamily="34" charset="0"/>
              <a:ea typeface="Times New Roman" charset="0"/>
              <a:cs typeface="Arial" panose="020B0604020202020204" pitchFamily="34" charset="0"/>
            </a:rPr>
            <a:t>other</a:t>
          </a:r>
        </a:p>
      </cdr:txBody>
    </cdr:sp>
  </cdr:relSizeAnchor>
  <cdr:relSizeAnchor xmlns:cdr="http://schemas.openxmlformats.org/drawingml/2006/chartDrawing">
    <cdr:from>
      <cdr:x>0.07351</cdr:x>
      <cdr:y>0</cdr:y>
    </cdr:from>
    <cdr:to>
      <cdr:x>0.61518</cdr:x>
      <cdr:y>0.12515</cdr:y>
    </cdr:to>
    <cdr:sp macro="" textlink="">
      <cdr:nvSpPr>
        <cdr:cNvPr id="8" name="TextBox 1"/>
        <cdr:cNvSpPr txBox="1"/>
      </cdr:nvSpPr>
      <cdr:spPr bwMode="auto">
        <a:xfrm xmlns:a="http://schemas.openxmlformats.org/drawingml/2006/main">
          <a:off x="191030" y="0"/>
          <a:ext cx="1407658" cy="358610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wrap="none" lIns="0" tIns="0" rIns="0" rtlCol="0">
          <a:prstTxWarp prst="textNoShape">
            <a:avLst/>
          </a:prstTxWarp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l" eaLnBrk="0" hangingPunct="0"/>
          <a:r>
            <a:rPr lang="en-US" sz="1200" b="1" i="0" dirty="0" smtClean="0">
              <a:solidFill>
                <a:schemeClr val="tx1"/>
              </a:solidFill>
              <a:ea typeface="Times New Roman" charset="0"/>
              <a:cs typeface="Times New Roman" charset="0"/>
            </a:rPr>
            <a:t>             </a:t>
          </a:r>
          <a:r>
            <a:rPr lang="en-US" sz="1200" b="1" i="0" dirty="0" smtClean="0">
              <a:solidFill>
                <a:schemeClr val="tx1"/>
              </a:solidFill>
              <a:latin typeface="Arial" panose="020B0604020202020204" pitchFamily="34" charset="0"/>
              <a:ea typeface="Times New Roman" charset="0"/>
              <a:cs typeface="Arial" panose="020B0604020202020204" pitchFamily="34" charset="0"/>
            </a:rPr>
            <a:t>2020</a:t>
          </a:r>
        </a:p>
        <a:p xmlns:a="http://schemas.openxmlformats.org/drawingml/2006/main">
          <a:pPr algn="l" eaLnBrk="0" hangingPunct="0"/>
          <a:r>
            <a:rPr lang="en-US" sz="1200" b="1" dirty="0">
              <a:solidFill>
                <a:schemeClr val="tx1"/>
              </a:solidFill>
              <a:latin typeface="Arial" panose="020B0604020202020204" pitchFamily="34" charset="0"/>
              <a:ea typeface="Times New Roman" charset="0"/>
              <a:cs typeface="Arial" panose="020B0604020202020204" pitchFamily="34" charset="0"/>
            </a:rPr>
            <a:t> </a:t>
          </a:r>
          <a:r>
            <a:rPr lang="en-US" sz="1200" b="1" dirty="0" smtClean="0">
              <a:solidFill>
                <a:schemeClr val="tx1"/>
              </a:solidFill>
              <a:latin typeface="Arial" panose="020B0604020202020204" pitchFamily="34" charset="0"/>
              <a:ea typeface="Times New Roman" charset="0"/>
              <a:cs typeface="Arial" panose="020B0604020202020204" pitchFamily="34" charset="0"/>
            </a:rPr>
            <a:t>  </a:t>
          </a:r>
          <a:r>
            <a:rPr lang="en-US" sz="1200" b="0" i="0" dirty="0" smtClean="0">
              <a:solidFill>
                <a:schemeClr val="tx1"/>
              </a:solidFill>
              <a:latin typeface="Arial" panose="020B0604020202020204" pitchFamily="34" charset="0"/>
              <a:ea typeface="Times New Roman" charset="0"/>
              <a:cs typeface="Arial" panose="020B0604020202020204" pitchFamily="34" charset="0"/>
            </a:rPr>
            <a:t>history      projections</a:t>
          </a:r>
        </a:p>
        <a:p xmlns:a="http://schemas.openxmlformats.org/drawingml/2006/main">
          <a:pPr algn="ctr" eaLnBrk="0" hangingPunct="0"/>
          <a:endParaRPr lang="en-US" sz="1200" b="0" i="0" dirty="0" smtClean="0">
            <a:solidFill>
              <a:schemeClr val="tx1"/>
            </a:solidFill>
            <a:latin typeface="Arial" panose="020B0604020202020204" pitchFamily="34" charset="0"/>
            <a:ea typeface="Times New Roman" charset="0"/>
            <a:cs typeface="Arial" panose="020B0604020202020204" pitchFamily="34" charset="0"/>
          </a:endParaRPr>
        </a:p>
      </cdr:txBody>
    </cdr:sp>
  </cdr:relSizeAnchor>
</c:userShapes>
</file>

<file path=ppt/drawings/drawing6.xml><?xml version="1.0" encoding="utf-8"?>
<c:userShapes xmlns:c="http://schemas.openxmlformats.org/drawingml/2006/chart">
  <cdr:relSizeAnchor xmlns:cdr="http://schemas.openxmlformats.org/drawingml/2006/chartDrawing">
    <cdr:from>
      <cdr:x>0.07584</cdr:x>
      <cdr:y>0</cdr:y>
    </cdr:from>
    <cdr:to>
      <cdr:x>0.61751</cdr:x>
      <cdr:y>0.12515</cdr:y>
    </cdr:to>
    <cdr:sp macro="" textlink="">
      <cdr:nvSpPr>
        <cdr:cNvPr id="8" name="TextBox 1"/>
        <cdr:cNvSpPr txBox="1"/>
      </cdr:nvSpPr>
      <cdr:spPr bwMode="auto">
        <a:xfrm xmlns:a="http://schemas.openxmlformats.org/drawingml/2006/main">
          <a:off x="197086" y="-1633338"/>
          <a:ext cx="1407658" cy="358610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wrap="none" lIns="0" tIns="0" rIns="0" rtlCol="0">
          <a:prstTxWarp prst="textNoShape">
            <a:avLst/>
          </a:prstTxWarp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l" eaLnBrk="0" hangingPunct="0"/>
          <a:r>
            <a:rPr lang="en-US" sz="1200" b="1" i="0" dirty="0" smtClean="0">
              <a:solidFill>
                <a:schemeClr val="tx1"/>
              </a:solidFill>
              <a:ea typeface="Times New Roman" charset="0"/>
              <a:cs typeface="Times New Roman" charset="0"/>
            </a:rPr>
            <a:t>             </a:t>
          </a:r>
          <a:r>
            <a:rPr lang="en-US" sz="1200" b="1" i="0" dirty="0" smtClean="0">
              <a:solidFill>
                <a:schemeClr val="tx1"/>
              </a:solidFill>
              <a:latin typeface="Arial" panose="020B0604020202020204" pitchFamily="34" charset="0"/>
              <a:ea typeface="Times New Roman" charset="0"/>
              <a:cs typeface="Arial" panose="020B0604020202020204" pitchFamily="34" charset="0"/>
            </a:rPr>
            <a:t>2020</a:t>
          </a:r>
        </a:p>
        <a:p xmlns:a="http://schemas.openxmlformats.org/drawingml/2006/main">
          <a:pPr algn="l" eaLnBrk="0" hangingPunct="0"/>
          <a:r>
            <a:rPr lang="en-US" sz="1200" b="1" dirty="0">
              <a:solidFill>
                <a:schemeClr val="tx1"/>
              </a:solidFill>
              <a:latin typeface="Arial" panose="020B0604020202020204" pitchFamily="34" charset="0"/>
              <a:ea typeface="Times New Roman" charset="0"/>
              <a:cs typeface="Arial" panose="020B0604020202020204" pitchFamily="34" charset="0"/>
            </a:rPr>
            <a:t> </a:t>
          </a:r>
          <a:r>
            <a:rPr lang="en-US" sz="1200" b="1" dirty="0" smtClean="0">
              <a:solidFill>
                <a:schemeClr val="tx1"/>
              </a:solidFill>
              <a:latin typeface="Arial" panose="020B0604020202020204" pitchFamily="34" charset="0"/>
              <a:ea typeface="Times New Roman" charset="0"/>
              <a:cs typeface="Arial" panose="020B0604020202020204" pitchFamily="34" charset="0"/>
            </a:rPr>
            <a:t>  </a:t>
          </a:r>
          <a:r>
            <a:rPr lang="en-US" sz="1200" b="0" i="0" dirty="0" smtClean="0">
              <a:solidFill>
                <a:schemeClr val="tx1"/>
              </a:solidFill>
              <a:latin typeface="Arial" panose="020B0604020202020204" pitchFamily="34" charset="0"/>
              <a:ea typeface="Times New Roman" charset="0"/>
              <a:cs typeface="Arial" panose="020B0604020202020204" pitchFamily="34" charset="0"/>
            </a:rPr>
            <a:t>history      projections</a:t>
          </a:r>
        </a:p>
        <a:p xmlns:a="http://schemas.openxmlformats.org/drawingml/2006/main">
          <a:pPr algn="ctr" eaLnBrk="0" hangingPunct="0"/>
          <a:endParaRPr lang="en-US" sz="1200" b="0" i="0" dirty="0" smtClean="0">
            <a:solidFill>
              <a:schemeClr val="tx1"/>
            </a:solidFill>
            <a:latin typeface="Arial" panose="020B0604020202020204" pitchFamily="34" charset="0"/>
            <a:ea typeface="Times New Roman" charset="0"/>
            <a:cs typeface="Arial" panose="020B0604020202020204" pitchFamily="34" charset="0"/>
          </a:endParaRPr>
        </a:p>
      </cdr:txBody>
    </cdr:sp>
  </cdr:relSizeAnchor>
</c:userShapes>
</file>

<file path=ppt/drawings/drawing7.xml><?xml version="1.0" encoding="utf-8"?>
<c:userShapes xmlns:c="http://schemas.openxmlformats.org/drawingml/2006/chart">
  <cdr:relSizeAnchor xmlns:cdr="http://schemas.openxmlformats.org/drawingml/2006/chartDrawing">
    <cdr:from>
      <cdr:x>0.07351</cdr:x>
      <cdr:y>0</cdr:y>
    </cdr:from>
    <cdr:to>
      <cdr:x>0.61518</cdr:x>
      <cdr:y>0.12515</cdr:y>
    </cdr:to>
    <cdr:sp macro="" textlink="">
      <cdr:nvSpPr>
        <cdr:cNvPr id="8" name="TextBox 1"/>
        <cdr:cNvSpPr txBox="1"/>
      </cdr:nvSpPr>
      <cdr:spPr bwMode="auto">
        <a:xfrm xmlns:a="http://schemas.openxmlformats.org/drawingml/2006/main">
          <a:off x="191030" y="-1633338"/>
          <a:ext cx="1407658" cy="358610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wrap="none" lIns="0" tIns="0" rIns="0" rtlCol="0">
          <a:prstTxWarp prst="textNoShape">
            <a:avLst/>
          </a:prstTxWarp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l" eaLnBrk="0" hangingPunct="0"/>
          <a:r>
            <a:rPr lang="en-US" sz="1200" b="1" i="0" dirty="0" smtClean="0">
              <a:solidFill>
                <a:schemeClr val="tx1"/>
              </a:solidFill>
              <a:ea typeface="Times New Roman" charset="0"/>
              <a:cs typeface="Times New Roman" charset="0"/>
            </a:rPr>
            <a:t>             </a:t>
          </a:r>
          <a:r>
            <a:rPr lang="en-US" sz="1200" b="1" i="0" dirty="0" smtClean="0">
              <a:solidFill>
                <a:schemeClr val="tx1"/>
              </a:solidFill>
              <a:latin typeface="Arial" panose="020B0604020202020204" pitchFamily="34" charset="0"/>
              <a:ea typeface="Times New Roman" charset="0"/>
              <a:cs typeface="Arial" panose="020B0604020202020204" pitchFamily="34" charset="0"/>
            </a:rPr>
            <a:t>2020</a:t>
          </a:r>
        </a:p>
        <a:p xmlns:a="http://schemas.openxmlformats.org/drawingml/2006/main">
          <a:pPr algn="l" eaLnBrk="0" hangingPunct="0"/>
          <a:r>
            <a:rPr lang="en-US" sz="1200" b="1" dirty="0">
              <a:solidFill>
                <a:schemeClr val="tx1"/>
              </a:solidFill>
              <a:latin typeface="Arial" panose="020B0604020202020204" pitchFamily="34" charset="0"/>
              <a:ea typeface="Times New Roman" charset="0"/>
              <a:cs typeface="Arial" panose="020B0604020202020204" pitchFamily="34" charset="0"/>
            </a:rPr>
            <a:t> </a:t>
          </a:r>
          <a:r>
            <a:rPr lang="en-US" sz="1200" b="1" dirty="0" smtClean="0">
              <a:solidFill>
                <a:schemeClr val="tx1"/>
              </a:solidFill>
              <a:latin typeface="Arial" panose="020B0604020202020204" pitchFamily="34" charset="0"/>
              <a:ea typeface="Times New Roman" charset="0"/>
              <a:cs typeface="Arial" panose="020B0604020202020204" pitchFamily="34" charset="0"/>
            </a:rPr>
            <a:t>  </a:t>
          </a:r>
          <a:r>
            <a:rPr lang="en-US" sz="1200" b="0" i="0" dirty="0" smtClean="0">
              <a:solidFill>
                <a:schemeClr val="tx1"/>
              </a:solidFill>
              <a:latin typeface="Arial" panose="020B0604020202020204" pitchFamily="34" charset="0"/>
              <a:ea typeface="Times New Roman" charset="0"/>
              <a:cs typeface="Arial" panose="020B0604020202020204" pitchFamily="34" charset="0"/>
            </a:rPr>
            <a:t>history      projections</a:t>
          </a:r>
        </a:p>
        <a:p xmlns:a="http://schemas.openxmlformats.org/drawingml/2006/main">
          <a:pPr algn="ctr" eaLnBrk="0" hangingPunct="0"/>
          <a:endParaRPr lang="en-US" sz="1200" b="0" i="0" dirty="0" smtClean="0">
            <a:solidFill>
              <a:schemeClr val="tx1"/>
            </a:solidFill>
            <a:latin typeface="Arial" panose="020B0604020202020204" pitchFamily="34" charset="0"/>
            <a:ea typeface="Times New Roman" charset="0"/>
            <a:cs typeface="Arial" panose="020B0604020202020204" pitchFamily="34" charset="0"/>
          </a:endParaRPr>
        </a:p>
      </cdr:txBody>
    </cdr:sp>
  </cdr:relSizeAnchor>
</c:userShapes>
</file>

<file path=ppt/drawings/drawing8.xml><?xml version="1.0" encoding="utf-8"?>
<c:userShapes xmlns:c="http://schemas.openxmlformats.org/drawingml/2006/chart">
  <cdr:relSizeAnchor xmlns:cdr="http://schemas.openxmlformats.org/drawingml/2006/chartDrawing">
    <cdr:from>
      <cdr:x>0.24642</cdr:x>
      <cdr:y>0.01617</cdr:y>
    </cdr:from>
    <cdr:to>
      <cdr:x>0.78808</cdr:x>
      <cdr:y>0.14132</cdr:y>
    </cdr:to>
    <cdr:sp macro="" textlink="">
      <cdr:nvSpPr>
        <cdr:cNvPr id="8" name="TextBox 1"/>
        <cdr:cNvSpPr txBox="1"/>
      </cdr:nvSpPr>
      <cdr:spPr bwMode="auto">
        <a:xfrm xmlns:a="http://schemas.openxmlformats.org/drawingml/2006/main">
          <a:off x="842760" y="47717"/>
          <a:ext cx="1852457" cy="369359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wrap="none" lIns="0" tIns="0" rIns="0" rtlCol="0">
          <a:prstTxWarp prst="textNoShape">
            <a:avLst/>
          </a:prstTxWarp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l" eaLnBrk="0" hangingPunct="0"/>
          <a:r>
            <a:rPr lang="en-US" sz="1200" b="1" i="0" dirty="0" smtClean="0">
              <a:solidFill>
                <a:schemeClr val="tx1"/>
              </a:solidFill>
              <a:latin typeface="+mn-lt"/>
              <a:ea typeface="Times New Roman" charset="0"/>
              <a:cs typeface="Times New Roman" charset="0"/>
            </a:rPr>
            <a:t>             </a:t>
          </a:r>
          <a:r>
            <a:rPr lang="en-US" sz="1200" b="1" i="0" dirty="0" smtClean="0">
              <a:solidFill>
                <a:schemeClr val="tx1"/>
              </a:solidFill>
              <a:latin typeface="Arial" panose="020B0604020202020204" pitchFamily="34" charset="0"/>
              <a:ea typeface="Times New Roman" charset="0"/>
              <a:cs typeface="Arial" panose="020B0604020202020204" pitchFamily="34" charset="0"/>
            </a:rPr>
            <a:t>2020</a:t>
          </a:r>
        </a:p>
        <a:p xmlns:a="http://schemas.openxmlformats.org/drawingml/2006/main">
          <a:pPr algn="l" eaLnBrk="0" hangingPunct="0"/>
          <a:r>
            <a:rPr lang="en-US" sz="1200" b="1" dirty="0">
              <a:solidFill>
                <a:schemeClr val="tx1"/>
              </a:solidFill>
              <a:latin typeface="Arial" panose="020B0604020202020204" pitchFamily="34" charset="0"/>
              <a:ea typeface="Times New Roman" charset="0"/>
              <a:cs typeface="Arial" panose="020B0604020202020204" pitchFamily="34" charset="0"/>
            </a:rPr>
            <a:t> </a:t>
          </a:r>
          <a:r>
            <a:rPr lang="en-US" sz="1200" b="1" dirty="0" smtClean="0">
              <a:solidFill>
                <a:schemeClr val="tx1"/>
              </a:solidFill>
              <a:latin typeface="Arial" panose="020B0604020202020204" pitchFamily="34" charset="0"/>
              <a:ea typeface="Times New Roman" charset="0"/>
              <a:cs typeface="Arial" panose="020B0604020202020204" pitchFamily="34" charset="0"/>
            </a:rPr>
            <a:t> </a:t>
          </a:r>
          <a:r>
            <a:rPr lang="en-US" sz="1200" b="0" i="0" dirty="0" smtClean="0">
              <a:solidFill>
                <a:schemeClr val="tx1"/>
              </a:solidFill>
              <a:latin typeface="Arial" panose="020B0604020202020204" pitchFamily="34" charset="0"/>
              <a:ea typeface="Times New Roman" charset="0"/>
              <a:cs typeface="Arial" panose="020B0604020202020204" pitchFamily="34" charset="0"/>
            </a:rPr>
            <a:t>history      projections</a:t>
          </a:r>
        </a:p>
        <a:p xmlns:a="http://schemas.openxmlformats.org/drawingml/2006/main">
          <a:pPr algn="ctr" eaLnBrk="0" hangingPunct="0"/>
          <a:endParaRPr lang="en-US" sz="1200" b="0" i="0" dirty="0" smtClean="0">
            <a:solidFill>
              <a:schemeClr val="tx1"/>
            </a:solidFill>
            <a:latin typeface="Arial" panose="020B0604020202020204" pitchFamily="34" charset="0"/>
            <a:ea typeface="Times New Roman" charset="0"/>
            <a:cs typeface="Arial" panose="020B0604020202020204" pitchFamily="34" charset="0"/>
          </a:endParaRPr>
        </a:p>
      </cdr:txBody>
    </cdr:sp>
  </cdr:relSizeAnchor>
</c:userShapes>
</file>

<file path=ppt/drawings/drawing9.xml><?xml version="1.0" encoding="utf-8"?>
<c:userShapes xmlns:c="http://schemas.openxmlformats.org/drawingml/2006/chart">
  <cdr:relSizeAnchor xmlns:cdr="http://schemas.openxmlformats.org/drawingml/2006/chartDrawing">
    <cdr:from>
      <cdr:x>0.22007</cdr:x>
      <cdr:y>0.00502</cdr:y>
    </cdr:from>
    <cdr:to>
      <cdr:x>0.48151</cdr:x>
      <cdr:y>0.12866</cdr:y>
    </cdr:to>
    <cdr:sp macro="" textlink="">
      <cdr:nvSpPr>
        <cdr:cNvPr id="6" name="TextBox 1"/>
        <cdr:cNvSpPr txBox="1"/>
      </cdr:nvSpPr>
      <cdr:spPr bwMode="auto">
        <a:xfrm xmlns:a="http://schemas.openxmlformats.org/drawingml/2006/main">
          <a:off x="1760807" y="15448"/>
          <a:ext cx="2091781" cy="380584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wrap="none" lIns="0" tIns="0" rIns="0" rtlCol="0">
          <a:prstTxWarp prst="textNoShape">
            <a:avLst/>
          </a:prstTxWarp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eaLnBrk="0" hangingPunct="0"/>
          <a:r>
            <a:rPr lang="en-US" sz="1200" b="0" i="0" dirty="0" smtClean="0">
              <a:solidFill>
                <a:schemeClr val="tx1"/>
              </a:solidFill>
              <a:latin typeface="+mn-lt"/>
              <a:ea typeface="Times New Roman" charset="0"/>
              <a:cs typeface="Times New Roman" charset="0"/>
            </a:rPr>
            <a:t>         </a:t>
          </a:r>
          <a:r>
            <a:rPr lang="en-US" sz="1200" b="1" i="0" dirty="0" smtClean="0">
              <a:solidFill>
                <a:schemeClr val="tx1"/>
              </a:solidFill>
              <a:latin typeface="+mn-lt"/>
              <a:ea typeface="Times New Roman" charset="0"/>
              <a:cs typeface="Times New Roman" charset="0"/>
            </a:rPr>
            <a:t>2020</a:t>
          </a:r>
        </a:p>
        <a:p xmlns:a="http://schemas.openxmlformats.org/drawingml/2006/main">
          <a:pPr eaLnBrk="0" hangingPunct="0"/>
          <a:r>
            <a:rPr lang="en-US" sz="1200" b="0" i="0" dirty="0" smtClean="0">
              <a:solidFill>
                <a:schemeClr val="tx1"/>
              </a:solidFill>
              <a:latin typeface="+mn-lt"/>
              <a:ea typeface="Times New Roman" charset="0"/>
              <a:cs typeface="Times New Roman" charset="0"/>
            </a:rPr>
            <a:t> history</a:t>
          </a:r>
          <a:r>
            <a:rPr lang="en-US" sz="1200" b="0" i="0" baseline="0" dirty="0" smtClean="0">
              <a:solidFill>
                <a:schemeClr val="tx1"/>
              </a:solidFill>
              <a:latin typeface="+mn-lt"/>
              <a:ea typeface="Times New Roman" charset="0"/>
              <a:cs typeface="Times New Roman" charset="0"/>
            </a:rPr>
            <a:t>   projections</a:t>
          </a:r>
          <a:endParaRPr lang="en-US" sz="1200" b="0" i="0" dirty="0" smtClean="0">
            <a:solidFill>
              <a:schemeClr val="tx1"/>
            </a:solidFill>
            <a:latin typeface="+mn-lt"/>
            <a:ea typeface="Times New Roman" charset="0"/>
            <a:cs typeface="Times New Roman" charset="0"/>
          </a:endParaRPr>
        </a:p>
      </cdr:txBody>
    </cdr:sp>
  </cdr:relSizeAnchor>
  <cdr:relSizeAnchor xmlns:cdr="http://schemas.openxmlformats.org/drawingml/2006/chartDrawing">
    <cdr:from>
      <cdr:x>0.68215</cdr:x>
      <cdr:y>0.0921</cdr:y>
    </cdr:from>
    <cdr:to>
      <cdr:x>1</cdr:x>
      <cdr:y>0.83078</cdr:y>
    </cdr:to>
    <cdr:sp macro="" textlink="">
      <cdr:nvSpPr>
        <cdr:cNvPr id="7" name="TextBox 1"/>
        <cdr:cNvSpPr txBox="1"/>
      </cdr:nvSpPr>
      <cdr:spPr bwMode="auto">
        <a:xfrm xmlns:a="http://schemas.openxmlformats.org/drawingml/2006/main">
          <a:off x="5457882" y="283484"/>
          <a:ext cx="2543118" cy="2273777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wrap="square" lIns="27432" tIns="27432" rIns="27432" bIns="27432" rtlCol="0">
          <a:prstTxWarp prst="textNoShape">
            <a:avLst/>
          </a:prstTxWarp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marL="0" marR="0" lvl="0" indent="0" defTabSz="914400" eaLnBrk="0" fontAlgn="auto" latinLnBrk="0" hangingPunct="0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chemeClr val="accent1"/>
              </a:solidFill>
              <a:effectLst/>
              <a:uLnTx/>
              <a:uFillTx/>
              <a:ea typeface="Times New Roman" charset="0"/>
              <a:cs typeface="Times New Roman" charset="0"/>
            </a:rPr>
            <a:t>Southwest</a:t>
          </a:r>
        </a:p>
        <a:p xmlns:a="http://schemas.openxmlformats.org/drawingml/2006/main">
          <a:pPr eaLnBrk="0" hangingPunct="0"/>
          <a:endParaRPr lang="en-US" sz="1200" b="1" i="0" baseline="0" dirty="0" smtClean="0">
            <a:solidFill>
              <a:schemeClr val="accent5"/>
            </a:solidFill>
            <a:ea typeface="Times New Roman" charset="0"/>
            <a:cs typeface="Times New Roman" charset="0"/>
          </a:endParaRPr>
        </a:p>
        <a:p xmlns:a="http://schemas.openxmlformats.org/drawingml/2006/main">
          <a:pPr eaLnBrk="0" hangingPunct="0"/>
          <a:endParaRPr lang="en-US" sz="1200" b="1" i="0" baseline="0" dirty="0" smtClean="0">
            <a:solidFill>
              <a:schemeClr val="accent5"/>
            </a:solidFill>
            <a:ea typeface="Times New Roman" charset="0"/>
            <a:cs typeface="Times New Roman" charset="0"/>
          </a:endParaRPr>
        </a:p>
        <a:p xmlns:a="http://schemas.openxmlformats.org/drawingml/2006/main">
          <a:pPr eaLnBrk="0" hangingPunct="0"/>
          <a:endParaRPr lang="en-US" sz="1200" b="1" i="0" baseline="0" dirty="0" smtClean="0">
            <a:solidFill>
              <a:schemeClr val="accent5"/>
            </a:solidFill>
            <a:ea typeface="Times New Roman" charset="0"/>
            <a:cs typeface="Times New Roman" charset="0"/>
          </a:endParaRPr>
        </a:p>
        <a:p xmlns:a="http://schemas.openxmlformats.org/drawingml/2006/main">
          <a:pPr eaLnBrk="0" hangingPunct="0"/>
          <a:endParaRPr lang="en-US" sz="1200" b="1" dirty="0">
            <a:solidFill>
              <a:schemeClr val="accent5"/>
            </a:solidFill>
            <a:ea typeface="Times New Roman" charset="0"/>
            <a:cs typeface="Times New Roman" charset="0"/>
          </a:endParaRPr>
        </a:p>
        <a:p xmlns:a="http://schemas.openxmlformats.org/drawingml/2006/main">
          <a:pPr eaLnBrk="0" hangingPunct="0"/>
          <a:endParaRPr lang="en-US" sz="1200" b="1" i="0" baseline="0" dirty="0" smtClean="0">
            <a:solidFill>
              <a:schemeClr val="accent3"/>
            </a:solidFill>
            <a:ea typeface="Times New Roman" charset="0"/>
            <a:cs typeface="Times New Roman" charset="0"/>
          </a:endParaRPr>
        </a:p>
        <a:p xmlns:a="http://schemas.openxmlformats.org/drawingml/2006/main">
          <a:pPr eaLnBrk="0" hangingPunct="0"/>
          <a:endParaRPr lang="en-US" sz="1200" b="1" dirty="0">
            <a:solidFill>
              <a:schemeClr val="accent3"/>
            </a:solidFill>
            <a:ea typeface="Times New Roman" charset="0"/>
            <a:cs typeface="Times New Roman" charset="0"/>
          </a:endParaRPr>
        </a:p>
        <a:p xmlns:a="http://schemas.openxmlformats.org/drawingml/2006/main">
          <a:pPr eaLnBrk="0" hangingPunct="0"/>
          <a:endParaRPr kumimoji="0" lang="en-US" sz="1200" b="1" i="0" u="none" strike="noStrike" kern="0" cap="none" spc="0" normalizeH="0" baseline="0" noProof="0" dirty="0" smtClean="0">
            <a:ln>
              <a:noFill/>
            </a:ln>
            <a:solidFill>
              <a:schemeClr val="accent2">
                <a:lumMod val="60000"/>
                <a:lumOff val="40000"/>
              </a:schemeClr>
            </a:solidFill>
            <a:effectLst/>
            <a:uLnTx/>
            <a:uFillTx/>
            <a:ea typeface="Times New Roman" charset="0"/>
            <a:cs typeface="Times New Roman" charset="0"/>
          </a:endParaRPr>
        </a:p>
        <a:p xmlns:a="http://schemas.openxmlformats.org/drawingml/2006/main">
          <a:pPr eaLnBrk="0" hangingPunct="0"/>
          <a:r>
            <a: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chemeClr val="accent2">
                  <a:lumMod val="60000"/>
                  <a:lumOff val="40000"/>
                </a:schemeClr>
              </a:solidFill>
              <a:effectLst/>
              <a:uLnTx/>
              <a:uFillTx/>
              <a:ea typeface="Times New Roman" charset="0"/>
              <a:cs typeface="Times New Roman" charset="0"/>
            </a:rPr>
            <a:t>Northern Great Plains</a:t>
          </a:r>
        </a:p>
        <a:p xmlns:a="http://schemas.openxmlformats.org/drawingml/2006/main">
          <a:pPr eaLnBrk="0" hangingPunct="0"/>
          <a:r>
            <a:rPr lang="en-US" sz="1200" b="1" dirty="0" smtClean="0">
              <a:solidFill>
                <a:schemeClr val="accent3"/>
              </a:solidFill>
              <a:ea typeface="Times New Roman" charset="0"/>
              <a:cs typeface="Times New Roman" charset="0"/>
            </a:rPr>
            <a:t>Gulf Coast</a:t>
          </a:r>
          <a:endParaRPr kumimoji="0" lang="en-US" sz="1200" b="1" i="0" u="none" strike="noStrike" kern="0" cap="none" spc="0" normalizeH="0" baseline="0" noProof="0" dirty="0" smtClean="0">
            <a:ln>
              <a:noFill/>
            </a:ln>
            <a:solidFill>
              <a:schemeClr val="accent3"/>
            </a:solidFill>
            <a:effectLst/>
            <a:uLnTx/>
            <a:uFillTx/>
            <a:ea typeface="Times New Roman" charset="0"/>
            <a:cs typeface="Times New Roman" charset="0"/>
          </a:endParaRPr>
        </a:p>
        <a:p xmlns:a="http://schemas.openxmlformats.org/drawingml/2006/main">
          <a:pPr eaLnBrk="0" hangingPunct="0"/>
          <a:r>
            <a:rPr kumimoji="0" lang="en-US" sz="1200" b="1" i="0" u="none" strike="noStrike" kern="0" cap="none" spc="0" normalizeH="0" baseline="0" noProof="0" dirty="0" smtClean="0">
              <a:ln>
                <a:noFill/>
              </a:ln>
              <a:solidFill>
                <a:srgbClr val="BD732A"/>
              </a:solidFill>
              <a:effectLst/>
              <a:uLnTx/>
              <a:uFillTx/>
              <a:ea typeface="Times New Roman" charset="0"/>
              <a:cs typeface="Times New Roman" charset="0"/>
            </a:rPr>
            <a:t>Rocky Mountains </a:t>
          </a:r>
          <a:endParaRPr lang="en-US" sz="1200" b="1" i="0" baseline="0" dirty="0" smtClean="0">
            <a:solidFill>
              <a:schemeClr val="accent2"/>
            </a:solidFill>
            <a:ea typeface="Times New Roman" charset="0"/>
            <a:cs typeface="Times New Roman" charset="0"/>
          </a:endParaRPr>
        </a:p>
        <a:p xmlns:a="http://schemas.openxmlformats.org/drawingml/2006/main">
          <a:pPr eaLnBrk="0" hangingPunct="0"/>
          <a:r>
            <a:rPr lang="en-US" sz="1200" b="1" i="0" baseline="0" dirty="0" smtClean="0">
              <a:solidFill>
                <a:schemeClr val="accent4"/>
              </a:solidFill>
              <a:ea typeface="Times New Roman" charset="0"/>
              <a:cs typeface="Times New Roman" charset="0"/>
            </a:rPr>
            <a:t>Midcontinent</a:t>
          </a:r>
        </a:p>
        <a:p xmlns:a="http://schemas.openxmlformats.org/drawingml/2006/main">
          <a:pPr eaLnBrk="0" hangingPunct="0"/>
          <a:r>
            <a:rPr lang="en-US" sz="1200" b="1" i="0" baseline="0" dirty="0" smtClean="0">
              <a:solidFill>
                <a:schemeClr val="accent3">
                  <a:lumMod val="50000"/>
                </a:schemeClr>
              </a:solidFill>
              <a:ea typeface="Times New Roman" charset="0"/>
              <a:cs typeface="Times New Roman" charset="0"/>
            </a:rPr>
            <a:t>East </a:t>
          </a:r>
        </a:p>
        <a:p xmlns:a="http://schemas.openxmlformats.org/drawingml/2006/main">
          <a:pPr eaLnBrk="0" hangingPunct="0"/>
          <a:r>
            <a:rPr lang="en-US" sz="1200" b="1" i="0" baseline="0" dirty="0" smtClean="0">
              <a:solidFill>
                <a:schemeClr val="accent5"/>
              </a:solidFill>
              <a:ea typeface="Times New Roman" charset="0"/>
              <a:cs typeface="Times New Roman" charset="0"/>
            </a:rPr>
            <a:t>West Coast</a:t>
          </a: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97374613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3038475" cy="465138"/>
          </a:xfrm>
          <a:prstGeom prst="rect">
            <a:avLst/>
          </a:prstGeom>
        </p:spPr>
        <p:txBody>
          <a:bodyPr vert="horz" lIns="93150" tIns="46576" rIns="93150" bIns="46576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1"/>
            <a:ext cx="3038475" cy="465138"/>
          </a:xfrm>
          <a:prstGeom prst="rect">
            <a:avLst/>
          </a:prstGeom>
        </p:spPr>
        <p:txBody>
          <a:bodyPr vert="horz" lIns="93150" tIns="46576" rIns="93150" bIns="46576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06400" y="696913"/>
            <a:ext cx="61976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50" tIns="46576" rIns="93150" bIns="46576" rtlCol="0" anchor="ctr"/>
          <a:lstStyle/>
          <a:p>
            <a:pPr lvl="0"/>
            <a:endParaRPr lang="en-US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6" y="4416425"/>
            <a:ext cx="5607050" cy="4183063"/>
          </a:xfrm>
          <a:prstGeom prst="rect">
            <a:avLst/>
          </a:prstGeom>
        </p:spPr>
        <p:txBody>
          <a:bodyPr vert="horz" lIns="93150" tIns="46576" rIns="93150" bIns="46576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29675"/>
            <a:ext cx="3038475" cy="465138"/>
          </a:xfrm>
          <a:prstGeom prst="rect">
            <a:avLst/>
          </a:prstGeom>
        </p:spPr>
        <p:txBody>
          <a:bodyPr vert="horz" lIns="93150" tIns="46576" rIns="93150" bIns="46576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3150" tIns="46576" rIns="93150" bIns="46576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AC049336-6624-4A1E-9498-510DC43D0CD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4155607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714290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baseline="0" dirty="0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201250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18959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321676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184740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301587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73921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473084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010029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1200" kern="1200" baseline="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633195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65047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4.xml"/></Relationships>
</file>

<file path=ppt/slideLayouts/_rels/slideLayout4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4.xml"/></Relationships>
</file>

<file path=ppt/slideLayouts/_rels/slideLayout5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4.xml"/></Relationships>
</file>

<file path=ppt/slideLayouts/_rels/slideLayout5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4.xml"/></Relationships>
</file>

<file path=ppt/slideLayouts/_rels/slideLayout5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4.xml"/></Relationships>
</file>

<file path=ppt/slideLayouts/_rels/slideLayout5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4.xml"/></Relationships>
</file>

<file path=ppt/slideLayouts/_rels/slideLayout5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4.xml"/></Relationships>
</file>

<file path=ppt/slideLayouts/_rels/slideLayout5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4.xml"/></Relationships>
</file>

<file path=ppt/slideLayouts/_rels/slideLayout5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4.xml"/></Relationships>
</file>

<file path=ppt/slideLayouts/_rels/slideLayout5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4.xml"/></Relationships>
</file>

<file path=ppt/slideLayouts/_rels/slideLayout5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4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4.xml"/></Relationships>
</file>

<file path=ppt/slideLayouts/_rels/slideLayout6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4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4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*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 hasCustomPrompt="1"/>
          </p:nvPr>
        </p:nvSpPr>
        <p:spPr>
          <a:xfrm>
            <a:off x="685800" y="68579"/>
            <a:ext cx="8001000" cy="761415"/>
          </a:xfrm>
          <a:prstGeom prst="rect">
            <a:avLst/>
          </a:prstGeom>
        </p:spPr>
        <p:txBody>
          <a:bodyPr lIns="0" tIns="0" rIns="0" bIns="0" anchor="b" anchorCtr="0"/>
          <a:lstStyle>
            <a:lvl1pPr algn="l">
              <a:defRPr sz="2400" baseline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style. You can have up to two lines of text</a:t>
            </a:r>
          </a:p>
        </p:txBody>
      </p:sp>
      <p:sp>
        <p:nvSpPr>
          <p:cNvPr id="10" name="Text Placeholder 8"/>
          <p:cNvSpPr>
            <a:spLocks noGrp="1"/>
          </p:cNvSpPr>
          <p:nvPr>
            <p:ph type="body" sz="quarter" idx="12"/>
          </p:nvPr>
        </p:nvSpPr>
        <p:spPr>
          <a:xfrm>
            <a:off x="685800" y="891540"/>
            <a:ext cx="8001000" cy="3566160"/>
          </a:xfrm>
          <a:prstGeom prst="rect">
            <a:avLst/>
          </a:prstGeom>
        </p:spPr>
        <p:txBody>
          <a:bodyPr lIns="0" tIns="0" rIns="0" bIns="0"/>
          <a:lstStyle>
            <a:lvl1pPr marL="237744" indent="-237744">
              <a:spcBef>
                <a:spcPts val="1600"/>
              </a:spcBef>
              <a:spcAft>
                <a:spcPts val="600"/>
              </a:spcAft>
              <a:defRPr sz="1800"/>
            </a:lvl1pPr>
            <a:lvl2pPr marL="694944" indent="-237744">
              <a:spcAft>
                <a:spcPts val="400"/>
              </a:spcAft>
              <a:defRPr sz="1400"/>
            </a:lvl2pPr>
            <a:lvl3pPr marL="1088136" indent="-173736">
              <a:spcAft>
                <a:spcPts val="400"/>
              </a:spcAft>
              <a:defRPr sz="1400"/>
            </a:lvl3pPr>
            <a:lvl4pPr marL="1609344" indent="-237744">
              <a:spcAft>
                <a:spcPts val="400"/>
              </a:spcAft>
              <a:defRPr sz="1400"/>
            </a:lvl4pPr>
            <a:lvl5pPr marL="2002536" indent="-173736">
              <a:spcAft>
                <a:spcPts val="400"/>
              </a:spcAft>
              <a:buFont typeface="Arial" pitchFamily="34" charset="0"/>
              <a:buChar char="•"/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Text Placeholder 15"/>
          <p:cNvSpPr>
            <a:spLocks noGrp="1"/>
          </p:cNvSpPr>
          <p:nvPr>
            <p:ph type="body" sz="quarter" idx="16"/>
          </p:nvPr>
        </p:nvSpPr>
        <p:spPr>
          <a:xfrm>
            <a:off x="685800" y="4457700"/>
            <a:ext cx="8001000" cy="205740"/>
          </a:xfrm>
          <a:prstGeom prst="rect">
            <a:avLst/>
          </a:prstGeom>
        </p:spPr>
        <p:txBody>
          <a:bodyPr lIns="0" rIns="0" bIns="0" anchor="b" anchorCtr="0"/>
          <a:lstStyle>
            <a:lvl1pPr marL="0" indent="0">
              <a:buFont typeface="Arial" panose="020B0604020202020204" pitchFamily="34" charset="0"/>
              <a:buNone/>
              <a:defRPr sz="1000" i="0"/>
            </a:lvl1pPr>
            <a:lvl2pPr>
              <a:buNone/>
              <a:defRPr sz="1200" i="1"/>
            </a:lvl2pPr>
            <a:lvl3pPr>
              <a:buNone/>
              <a:defRPr sz="1200" i="1"/>
            </a:lvl3pPr>
            <a:lvl4pPr>
              <a:buNone/>
              <a:defRPr sz="1200" i="1"/>
            </a:lvl4pPr>
            <a:lvl5pPr>
              <a:buNone/>
              <a:defRPr sz="1200" i="1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41080" y="4826238"/>
            <a:ext cx="384175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/>
                </a:solidFill>
                <a:latin typeface="+mj-lt"/>
                <a:cs typeface="+mn-cs"/>
              </a:defRPr>
            </a:lvl1pPr>
          </a:lstStyle>
          <a:p>
            <a:pPr>
              <a:defRPr/>
            </a:pPr>
            <a:fld id="{84948DD1-5963-4816-BE5A-05BCCCAC15E0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*line or bar grap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hart Placeholder 8"/>
          <p:cNvSpPr>
            <a:spLocks noGrp="1"/>
          </p:cNvSpPr>
          <p:nvPr>
            <p:ph type="chart" sz="quarter" idx="12"/>
          </p:nvPr>
        </p:nvSpPr>
        <p:spPr>
          <a:xfrm>
            <a:off x="685800" y="1311965"/>
            <a:ext cx="8001000" cy="3077154"/>
          </a:xfrm>
          <a:prstGeom prst="rect">
            <a:avLst/>
          </a:prstGeom>
        </p:spPr>
        <p:txBody>
          <a:bodyPr lIns="0" tIns="0" rIns="0" bIns="0"/>
          <a:lstStyle>
            <a:lvl1pPr marL="342900" marR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sz="1200"/>
            </a:lvl1pPr>
          </a:lstStyle>
          <a:p>
            <a:pPr lvl="0"/>
            <a:r>
              <a:rPr lang="en-US" noProof="0"/>
              <a:t>Click icon to add chart</a:t>
            </a:r>
            <a:endParaRPr lang="en-US" noProof="0" dirty="0"/>
          </a:p>
        </p:txBody>
      </p:sp>
      <p:sp>
        <p:nvSpPr>
          <p:cNvPr id="15" name="Text Placeholder 11"/>
          <p:cNvSpPr>
            <a:spLocks noGrp="1"/>
          </p:cNvSpPr>
          <p:nvPr>
            <p:ph type="body" sz="quarter" idx="13"/>
          </p:nvPr>
        </p:nvSpPr>
        <p:spPr>
          <a:xfrm>
            <a:off x="685800" y="840140"/>
            <a:ext cx="4005072" cy="411480"/>
          </a:xfrm>
          <a:prstGeom prst="rect">
            <a:avLst/>
          </a:prstGeom>
        </p:spPr>
        <p:txBody>
          <a:bodyPr lIns="0" tIns="0" bIns="0" anchor="b" anchorCtr="0"/>
          <a:lstStyle>
            <a:lvl1pPr marL="342900" marR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200"/>
            </a:lvl1pPr>
            <a:lvl2pPr>
              <a:defRPr sz="12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16" name="Text Placeholder 13"/>
          <p:cNvSpPr>
            <a:spLocks noGrp="1"/>
          </p:cNvSpPr>
          <p:nvPr>
            <p:ph type="body" sz="quarter" idx="14"/>
          </p:nvPr>
        </p:nvSpPr>
        <p:spPr>
          <a:xfrm>
            <a:off x="4800600" y="840140"/>
            <a:ext cx="3895344" cy="411480"/>
          </a:xfrm>
          <a:prstGeom prst="rect">
            <a:avLst/>
          </a:prstGeom>
        </p:spPr>
        <p:txBody>
          <a:bodyPr tIns="0" rIns="0" bIns="0" anchor="b" anchorCtr="0"/>
          <a:lstStyle>
            <a:lvl1pPr marL="342900" marR="0" indent="-342900" algn="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200"/>
            </a:lvl1pPr>
            <a:lvl2pPr>
              <a:defRPr sz="12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17" name="Text Placeholder 15"/>
          <p:cNvSpPr>
            <a:spLocks noGrp="1"/>
          </p:cNvSpPr>
          <p:nvPr>
            <p:ph type="body" sz="quarter" idx="18"/>
          </p:nvPr>
        </p:nvSpPr>
        <p:spPr>
          <a:xfrm>
            <a:off x="685800" y="4457700"/>
            <a:ext cx="8001000" cy="205740"/>
          </a:xfrm>
          <a:prstGeom prst="rect">
            <a:avLst/>
          </a:prstGeom>
        </p:spPr>
        <p:txBody>
          <a:bodyPr lIns="0" rIns="0" bIns="0" anchor="b" anchorCtr="0"/>
          <a:lstStyle>
            <a:lvl1pPr marL="0" indent="0">
              <a:buFont typeface="Arial" panose="020B0604020202020204" pitchFamily="34" charset="0"/>
              <a:buNone/>
              <a:defRPr sz="1000" i="0"/>
            </a:lvl1pPr>
            <a:lvl2pPr>
              <a:buNone/>
              <a:defRPr sz="1200" i="1"/>
            </a:lvl2pPr>
            <a:lvl3pPr>
              <a:buNone/>
              <a:defRPr sz="1200" i="1"/>
            </a:lvl3pPr>
            <a:lvl4pPr>
              <a:buNone/>
              <a:defRPr sz="1200" i="1"/>
            </a:lvl4pPr>
            <a:lvl5pPr>
              <a:buNone/>
              <a:defRPr sz="1200" i="1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9" name="Title 1"/>
          <p:cNvSpPr>
            <a:spLocks noGrp="1"/>
          </p:cNvSpPr>
          <p:nvPr>
            <p:ph type="title" hasCustomPrompt="1"/>
          </p:nvPr>
        </p:nvSpPr>
        <p:spPr>
          <a:xfrm>
            <a:off x="685800" y="68579"/>
            <a:ext cx="8001000" cy="761415"/>
          </a:xfrm>
          <a:prstGeom prst="rect">
            <a:avLst/>
          </a:prstGeom>
        </p:spPr>
        <p:txBody>
          <a:bodyPr lIns="0" tIns="0" rIns="0" bIns="0" anchor="b" anchorCtr="0"/>
          <a:lstStyle>
            <a:lvl1pPr algn="l">
              <a:defRPr sz="2400" baseline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style. You can have up to two lines of text</a:t>
            </a:r>
          </a:p>
        </p:txBody>
      </p:sp>
      <p:sp>
        <p:nvSpPr>
          <p:cNvPr id="2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41080" y="4826238"/>
            <a:ext cx="384175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/>
                </a:solidFill>
                <a:latin typeface="+mj-lt"/>
                <a:cs typeface="+mn-cs"/>
              </a:defRPr>
            </a:lvl1pPr>
          </a:lstStyle>
          <a:p>
            <a:pPr>
              <a:defRPr/>
            </a:pPr>
            <a:fld id="{84948DD1-5963-4816-BE5A-05BCCCAC15E0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*pie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hart Placeholder 8"/>
          <p:cNvSpPr>
            <a:spLocks noGrp="1"/>
          </p:cNvSpPr>
          <p:nvPr>
            <p:ph type="chart" sz="quarter" idx="12"/>
          </p:nvPr>
        </p:nvSpPr>
        <p:spPr>
          <a:xfrm>
            <a:off x="685800" y="1262271"/>
            <a:ext cx="8001000" cy="3126850"/>
          </a:xfrm>
          <a:prstGeom prst="rect">
            <a:avLst/>
          </a:prstGeom>
        </p:spPr>
        <p:txBody>
          <a:bodyPr/>
          <a:lstStyle>
            <a:lvl1pPr marL="342900" marR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sz="1200"/>
            </a:lvl1pPr>
          </a:lstStyle>
          <a:p>
            <a:pPr lvl="0"/>
            <a:r>
              <a:rPr lang="en-US" noProof="0"/>
              <a:t>Click icon to add chart</a:t>
            </a:r>
            <a:endParaRPr lang="en-US" noProof="0" dirty="0"/>
          </a:p>
        </p:txBody>
      </p:sp>
      <p:sp>
        <p:nvSpPr>
          <p:cNvPr id="12" name="Text Placeholder 15"/>
          <p:cNvSpPr>
            <a:spLocks noGrp="1"/>
          </p:cNvSpPr>
          <p:nvPr>
            <p:ph type="body" sz="quarter" idx="16"/>
          </p:nvPr>
        </p:nvSpPr>
        <p:spPr>
          <a:xfrm>
            <a:off x="685800" y="4457700"/>
            <a:ext cx="8001000" cy="205740"/>
          </a:xfrm>
          <a:prstGeom prst="rect">
            <a:avLst/>
          </a:prstGeom>
        </p:spPr>
        <p:txBody>
          <a:bodyPr lIns="0" rIns="0" bIns="0" anchor="b" anchorCtr="0"/>
          <a:lstStyle>
            <a:lvl1pPr marL="0" indent="0">
              <a:buFont typeface="Arial" panose="020B0604020202020204" pitchFamily="34" charset="0"/>
              <a:buNone/>
              <a:defRPr sz="1000" i="0"/>
            </a:lvl1pPr>
            <a:lvl2pPr>
              <a:buNone/>
              <a:defRPr sz="1200" i="1"/>
            </a:lvl2pPr>
            <a:lvl3pPr>
              <a:buNone/>
              <a:defRPr sz="1200" i="1"/>
            </a:lvl3pPr>
            <a:lvl4pPr>
              <a:buNone/>
              <a:defRPr sz="1200" i="1"/>
            </a:lvl4pPr>
            <a:lvl5pPr>
              <a:buNone/>
              <a:defRPr sz="1200" i="1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3" name="Text Placeholder 11"/>
          <p:cNvSpPr>
            <a:spLocks noGrp="1"/>
          </p:cNvSpPr>
          <p:nvPr>
            <p:ph type="body" sz="quarter" idx="17"/>
          </p:nvPr>
        </p:nvSpPr>
        <p:spPr>
          <a:xfrm>
            <a:off x="685800" y="840140"/>
            <a:ext cx="4005072" cy="411480"/>
          </a:xfrm>
          <a:prstGeom prst="rect">
            <a:avLst/>
          </a:prstGeom>
        </p:spPr>
        <p:txBody>
          <a:bodyPr lIns="0" tIns="0" bIns="0" anchor="b" anchorCtr="0"/>
          <a:lstStyle>
            <a:lvl1pPr marL="342900" marR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200"/>
            </a:lvl1pPr>
            <a:lvl2pPr>
              <a:defRPr sz="12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14" name="Title 1"/>
          <p:cNvSpPr>
            <a:spLocks noGrp="1"/>
          </p:cNvSpPr>
          <p:nvPr>
            <p:ph type="title" hasCustomPrompt="1"/>
          </p:nvPr>
        </p:nvSpPr>
        <p:spPr>
          <a:xfrm>
            <a:off x="685800" y="68579"/>
            <a:ext cx="8001000" cy="761415"/>
          </a:xfrm>
          <a:prstGeom prst="rect">
            <a:avLst/>
          </a:prstGeom>
        </p:spPr>
        <p:txBody>
          <a:bodyPr lIns="0" tIns="0" rIns="0" bIns="0" anchor="b" anchorCtr="0"/>
          <a:lstStyle>
            <a:lvl1pPr algn="l">
              <a:defRPr sz="2400" baseline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style. You can have up to two lines of text</a:t>
            </a:r>
          </a:p>
        </p:txBody>
      </p:sp>
      <p:sp>
        <p:nvSpPr>
          <p:cNvPr id="1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41080" y="4826238"/>
            <a:ext cx="384175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/>
                </a:solidFill>
                <a:latin typeface="+mj-lt"/>
                <a:cs typeface="+mn-cs"/>
              </a:defRPr>
            </a:lvl1pPr>
          </a:lstStyle>
          <a:p>
            <a:pPr>
              <a:defRPr/>
            </a:pPr>
            <a:fld id="{84948DD1-5963-4816-BE5A-05BCCCAC15E0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*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icture Placeholder 12"/>
          <p:cNvSpPr>
            <a:spLocks noGrp="1"/>
          </p:cNvSpPr>
          <p:nvPr>
            <p:ph type="pic" sz="quarter" idx="16"/>
          </p:nvPr>
        </p:nvSpPr>
        <p:spPr>
          <a:xfrm>
            <a:off x="685800" y="834888"/>
            <a:ext cx="8001000" cy="3554232"/>
          </a:xfrm>
          <a:prstGeom prst="rect">
            <a:avLst/>
          </a:prstGeom>
        </p:spPr>
        <p:txBody>
          <a:bodyPr/>
          <a:lstStyle>
            <a:lvl1pPr marL="342900" marR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sz="1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22" name="Text Placeholder 15"/>
          <p:cNvSpPr>
            <a:spLocks noGrp="1"/>
          </p:cNvSpPr>
          <p:nvPr>
            <p:ph type="body" sz="quarter" idx="17"/>
          </p:nvPr>
        </p:nvSpPr>
        <p:spPr>
          <a:xfrm>
            <a:off x="685800" y="4457700"/>
            <a:ext cx="8001000" cy="205740"/>
          </a:xfrm>
          <a:prstGeom prst="rect">
            <a:avLst/>
          </a:prstGeom>
        </p:spPr>
        <p:txBody>
          <a:bodyPr lIns="0" rIns="0" bIns="0" anchor="b" anchorCtr="0"/>
          <a:lstStyle>
            <a:lvl1pPr marL="0" indent="0">
              <a:buFont typeface="Arial" panose="020B0604020202020204" pitchFamily="34" charset="0"/>
              <a:buNone/>
              <a:defRPr sz="1000" i="0"/>
            </a:lvl1pPr>
            <a:lvl2pPr>
              <a:buNone/>
              <a:defRPr sz="1200" i="1"/>
            </a:lvl2pPr>
            <a:lvl3pPr>
              <a:buNone/>
              <a:defRPr sz="1200" i="1"/>
            </a:lvl3pPr>
            <a:lvl4pPr>
              <a:buNone/>
              <a:defRPr sz="1200" i="1"/>
            </a:lvl4pPr>
            <a:lvl5pPr>
              <a:buNone/>
              <a:defRPr sz="1200" i="1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itle 1"/>
          <p:cNvSpPr>
            <a:spLocks noGrp="1"/>
          </p:cNvSpPr>
          <p:nvPr>
            <p:ph type="title" hasCustomPrompt="1"/>
          </p:nvPr>
        </p:nvSpPr>
        <p:spPr>
          <a:xfrm>
            <a:off x="685800" y="68579"/>
            <a:ext cx="8001000" cy="761415"/>
          </a:xfrm>
          <a:prstGeom prst="rect">
            <a:avLst/>
          </a:prstGeom>
        </p:spPr>
        <p:txBody>
          <a:bodyPr lIns="0" tIns="0" rIns="0" bIns="0" anchor="b" anchorCtr="0"/>
          <a:lstStyle>
            <a:lvl1pPr algn="l">
              <a:defRPr sz="2400" baseline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style. You can have up to two lines of text</a:t>
            </a:r>
          </a:p>
        </p:txBody>
      </p:sp>
      <p:sp>
        <p:nvSpPr>
          <p:cNvPr id="24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41080" y="4826238"/>
            <a:ext cx="384175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/>
                </a:solidFill>
                <a:latin typeface="+mj-lt"/>
                <a:cs typeface="+mn-cs"/>
              </a:defRPr>
            </a:lvl1pPr>
          </a:lstStyle>
          <a:p>
            <a:pPr>
              <a:defRPr/>
            </a:pPr>
            <a:fld id="{84948DD1-5963-4816-BE5A-05BCCCAC15E0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*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41080" y="4826238"/>
            <a:ext cx="384175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/>
                </a:solidFill>
                <a:latin typeface="+mj-lt"/>
                <a:cs typeface="+mn-cs"/>
              </a:defRPr>
            </a:lvl1pPr>
          </a:lstStyle>
          <a:p>
            <a:pPr>
              <a:defRPr/>
            </a:pPr>
            <a:fld id="{84948DD1-5963-4816-BE5A-05BCCCAC15E0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*full-screen image/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*credi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8"/>
          <p:cNvSpPr>
            <a:spLocks noGrp="1"/>
          </p:cNvSpPr>
          <p:nvPr>
            <p:ph type="body" sz="quarter" idx="12"/>
          </p:nvPr>
        </p:nvSpPr>
        <p:spPr>
          <a:xfrm>
            <a:off x="685800" y="834887"/>
            <a:ext cx="8001000" cy="3417072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lnSpc>
                <a:spcPts val="1500"/>
              </a:lnSpc>
              <a:spcBef>
                <a:spcPts val="0"/>
              </a:spcBef>
              <a:spcAft>
                <a:spcPts val="0"/>
              </a:spcAft>
              <a:buNone/>
              <a:defRPr sz="1400" i="1">
                <a:latin typeface="+mj-lt"/>
              </a:defRPr>
            </a:lvl1pPr>
            <a:lvl2pPr marL="457200" indent="0">
              <a:spcAft>
                <a:spcPts val="400"/>
              </a:spcAft>
              <a:buNone/>
              <a:defRPr sz="1600"/>
            </a:lvl2pPr>
            <a:lvl3pPr marL="914400" indent="0">
              <a:spcAft>
                <a:spcPts val="400"/>
              </a:spcAft>
              <a:buNone/>
              <a:defRPr sz="1600"/>
            </a:lvl3pPr>
            <a:lvl4pPr marL="1371600" indent="0">
              <a:spcAft>
                <a:spcPts val="400"/>
              </a:spcAft>
              <a:buNone/>
              <a:defRPr sz="1600"/>
            </a:lvl4pPr>
            <a:lvl5pPr marL="1828800" indent="0">
              <a:spcAft>
                <a:spcPts val="400"/>
              </a:spcAft>
              <a:buFont typeface="Arial" pitchFamily="34" charset="0"/>
              <a:buNone/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685800" y="68579"/>
            <a:ext cx="8001000" cy="761415"/>
          </a:xfrm>
          <a:prstGeom prst="rect">
            <a:avLst/>
          </a:prstGeom>
        </p:spPr>
        <p:txBody>
          <a:bodyPr lIns="0" tIns="0" rIns="0" bIns="0" anchor="b" anchorCtr="0"/>
          <a:lstStyle>
            <a:lvl1pPr algn="l">
              <a:defRPr sz="2400" baseline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style. You can have up to two lines of text</a:t>
            </a:r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41080" y="4826238"/>
            <a:ext cx="384175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/>
                </a:solidFill>
                <a:latin typeface="+mj-lt"/>
                <a:cs typeface="+mn-cs"/>
              </a:defRPr>
            </a:lvl1pPr>
          </a:lstStyle>
          <a:p>
            <a:pPr>
              <a:defRPr/>
            </a:pPr>
            <a:fld id="{84948DD1-5963-4816-BE5A-05BCCCAC15E0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258870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*presentation 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7924801" y="4828781"/>
            <a:ext cx="811213" cy="230832"/>
          </a:xfrm>
          <a:prstGeom prst="rect">
            <a:avLst/>
          </a:prstGeom>
          <a:noFill/>
          <a:ln>
            <a:noFill/>
          </a:ln>
          <a:extLst/>
        </p:spPr>
        <p:txBody>
          <a:bodyPr lIns="0" tIns="0" r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defRPr/>
            </a:pPr>
            <a:r>
              <a:rPr lang="en-US" altLang="en-US" sz="1200" dirty="0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www.eia.gov</a:t>
            </a:r>
          </a:p>
        </p:txBody>
      </p:sp>
      <p:cxnSp>
        <p:nvCxnSpPr>
          <p:cNvPr id="5" name="Straight Connector 12"/>
          <p:cNvCxnSpPr>
            <a:cxnSpLocks noChangeShapeType="1"/>
          </p:cNvCxnSpPr>
          <p:nvPr/>
        </p:nvCxnSpPr>
        <p:spPr bwMode="auto">
          <a:xfrm rot="5400000">
            <a:off x="7757914" y="4904385"/>
            <a:ext cx="136922" cy="0"/>
          </a:xfrm>
          <a:prstGeom prst="line">
            <a:avLst/>
          </a:prstGeom>
          <a:noFill/>
          <a:ln w="9525">
            <a:solidFill>
              <a:schemeClr val="bg1">
                <a:alpha val="39999"/>
              </a:schemeClr>
            </a:solidFill>
            <a:round/>
            <a:headEnd/>
            <a:tailEnd/>
          </a:ln>
        </p:spPr>
      </p:cxnSp>
      <p:cxnSp>
        <p:nvCxnSpPr>
          <p:cNvPr id="6" name="Straight Connector 10"/>
          <p:cNvCxnSpPr>
            <a:cxnSpLocks noChangeShapeType="1"/>
          </p:cNvCxnSpPr>
          <p:nvPr/>
        </p:nvCxnSpPr>
        <p:spPr bwMode="auto">
          <a:xfrm rot="10800000" flipH="1">
            <a:off x="608013" y="2384546"/>
            <a:ext cx="8050212" cy="0"/>
          </a:xfrm>
          <a:prstGeom prst="line">
            <a:avLst/>
          </a:prstGeom>
          <a:noFill/>
          <a:ln w="28575" algn="ctr">
            <a:solidFill>
              <a:schemeClr val="accent1"/>
            </a:solidFill>
            <a:round/>
            <a:headEnd/>
            <a:tailEnd/>
          </a:ln>
        </p:spPr>
      </p:cxnSp>
      <p:pic>
        <p:nvPicPr>
          <p:cNvPr id="7" name="Picture 11" descr="icon_row-01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41399" y="1873863"/>
            <a:ext cx="7164449" cy="3633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2" descr="C:\Documents and Settings\MVO\Desktop\eia_logo_white-02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81513" y="4772025"/>
            <a:ext cx="391148" cy="270213"/>
          </a:xfrm>
          <a:prstGeom prst="rect">
            <a:avLst/>
          </a:prstGeom>
          <a:noFill/>
          <a:ln>
            <a:noFill/>
          </a:ln>
        </p:spPr>
      </p:pic>
      <p:sp>
        <p:nvSpPr>
          <p:cNvPr id="9" name="TextBox 12"/>
          <p:cNvSpPr txBox="1">
            <a:spLocks noChangeArrowheads="1"/>
          </p:cNvSpPr>
          <p:nvPr/>
        </p:nvSpPr>
        <p:spPr bwMode="auto">
          <a:xfrm>
            <a:off x="776288" y="4789379"/>
            <a:ext cx="4030662" cy="323165"/>
          </a:xfrm>
          <a:prstGeom prst="rect">
            <a:avLst/>
          </a:prstGeom>
          <a:noFill/>
          <a:ln>
            <a:noFill/>
          </a:ln>
          <a:extLst/>
        </p:spPr>
        <p:txBody>
          <a:bodyPr lIns="0" tIns="0" rIns="0" anchor="b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defRPr/>
            </a:pPr>
            <a:r>
              <a:rPr lang="en-US" altLang="en-US" dirty="0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U.S. Energy Information Administration</a:t>
            </a:r>
          </a:p>
        </p:txBody>
      </p:sp>
      <p:cxnSp>
        <p:nvCxnSpPr>
          <p:cNvPr id="10" name="Straight Connector 12"/>
          <p:cNvCxnSpPr>
            <a:cxnSpLocks noChangeShapeType="1"/>
          </p:cNvCxnSpPr>
          <p:nvPr/>
        </p:nvCxnSpPr>
        <p:spPr bwMode="auto">
          <a:xfrm rot="5400000">
            <a:off x="573882" y="4962525"/>
            <a:ext cx="214313" cy="0"/>
          </a:xfrm>
          <a:prstGeom prst="line">
            <a:avLst/>
          </a:prstGeom>
          <a:noFill/>
          <a:ln w="9525">
            <a:solidFill>
              <a:schemeClr val="bg1">
                <a:alpha val="39999"/>
              </a:schemeClr>
            </a:solidFill>
            <a:round/>
            <a:headEnd/>
            <a:tailEnd/>
          </a:ln>
        </p:spPr>
      </p:cxnSp>
      <p:sp>
        <p:nvSpPr>
          <p:cNvPr id="11" name="TextBox 14"/>
          <p:cNvSpPr txBox="1">
            <a:spLocks noChangeArrowheads="1"/>
          </p:cNvSpPr>
          <p:nvPr/>
        </p:nvSpPr>
        <p:spPr bwMode="auto">
          <a:xfrm>
            <a:off x="5672138" y="4828781"/>
            <a:ext cx="2082800" cy="230832"/>
          </a:xfrm>
          <a:prstGeom prst="rect">
            <a:avLst/>
          </a:prstGeom>
          <a:noFill/>
          <a:ln>
            <a:noFill/>
          </a:ln>
          <a:extLst/>
        </p:spPr>
        <p:txBody>
          <a:bodyPr lIns="0" tIns="0" r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defRPr/>
            </a:pPr>
            <a:r>
              <a:rPr lang="en-US" altLang="en-US" sz="1200" i="1" dirty="0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Independent Statistics &amp; Analysis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914400" y="387963"/>
            <a:ext cx="7772400" cy="1028700"/>
          </a:xfrm>
          <a:prstGeom prst="rect">
            <a:avLst/>
          </a:prstGeom>
        </p:spPr>
        <p:txBody>
          <a:bodyPr anchor="b" anchorCtr="0"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800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Title – Click to edit</a:t>
            </a:r>
            <a:endParaRPr lang="en-US" dirty="0"/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0" hasCustomPrompt="1"/>
          </p:nvPr>
        </p:nvSpPr>
        <p:spPr>
          <a:xfrm>
            <a:off x="914400" y="2507085"/>
            <a:ext cx="7388352" cy="1062990"/>
          </a:xfrm>
          <a:prstGeom prst="rect">
            <a:avLst/>
          </a:prstGeom>
        </p:spPr>
        <p:txBody>
          <a:bodyPr/>
          <a:lstStyle>
            <a:lvl1pPr marL="347472" marR="0" indent="-5143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600" i="1">
                <a:latin typeface="+mj-lt"/>
              </a:defRPr>
            </a:lvl1pPr>
          </a:lstStyle>
          <a:p>
            <a:pPr lvl="0"/>
            <a:r>
              <a:rPr lang="en-US" dirty="0" smtClean="0"/>
              <a:t>Audience</a:t>
            </a:r>
          </a:p>
          <a:p>
            <a:pPr lvl="0"/>
            <a:r>
              <a:rPr lang="en-US" dirty="0" smtClean="0"/>
              <a:t>Presenter, Title</a:t>
            </a:r>
          </a:p>
          <a:p>
            <a:pPr lvl="0"/>
            <a:r>
              <a:rPr lang="en-US" dirty="0" smtClean="0"/>
              <a:t>Month DD, YYYY  |  City, State</a:t>
            </a:r>
          </a:p>
        </p:txBody>
      </p:sp>
    </p:spTree>
    <p:extLst>
      <p:ext uri="{BB962C8B-B14F-4D97-AF65-F5344CB8AC3E}">
        <p14:creationId xmlns:p14="http://schemas.microsoft.com/office/powerpoint/2010/main" val="227134548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*alternate presentation title slide (with subtitl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10"/>
          <p:cNvCxnSpPr>
            <a:cxnSpLocks noChangeShapeType="1"/>
          </p:cNvCxnSpPr>
          <p:nvPr/>
        </p:nvCxnSpPr>
        <p:spPr bwMode="auto">
          <a:xfrm rot="10800000" flipH="1">
            <a:off x="608013" y="2384546"/>
            <a:ext cx="8050212" cy="0"/>
          </a:xfrm>
          <a:prstGeom prst="line">
            <a:avLst/>
          </a:prstGeom>
          <a:noFill/>
          <a:ln w="28575" algn="ctr">
            <a:solidFill>
              <a:schemeClr val="accent1"/>
            </a:solidFill>
            <a:round/>
            <a:headEnd/>
            <a:tailEnd/>
          </a:ln>
        </p:spPr>
      </p:cxnSp>
      <p:sp>
        <p:nvSpPr>
          <p:cNvPr id="10" name="TextBox 12"/>
          <p:cNvSpPr txBox="1">
            <a:spLocks noChangeArrowheads="1"/>
          </p:cNvSpPr>
          <p:nvPr/>
        </p:nvSpPr>
        <p:spPr bwMode="auto">
          <a:xfrm>
            <a:off x="776288" y="4789379"/>
            <a:ext cx="4030662" cy="323165"/>
          </a:xfrm>
          <a:prstGeom prst="rect">
            <a:avLst/>
          </a:prstGeom>
          <a:noFill/>
          <a:ln>
            <a:noFill/>
          </a:ln>
          <a:extLst/>
        </p:spPr>
        <p:txBody>
          <a:bodyPr lIns="0" tIns="0" rIns="0" anchor="b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defRPr/>
            </a:pPr>
            <a:r>
              <a:rPr lang="en-US" altLang="en-US" dirty="0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U.S. Energy Information Administration</a:t>
            </a:r>
          </a:p>
        </p:txBody>
      </p:sp>
      <p:cxnSp>
        <p:nvCxnSpPr>
          <p:cNvPr id="11" name="Straight Connector 12"/>
          <p:cNvCxnSpPr>
            <a:cxnSpLocks noChangeShapeType="1"/>
          </p:cNvCxnSpPr>
          <p:nvPr/>
        </p:nvCxnSpPr>
        <p:spPr bwMode="auto">
          <a:xfrm rot="5400000">
            <a:off x="573882" y="4962525"/>
            <a:ext cx="214313" cy="0"/>
          </a:xfrm>
          <a:prstGeom prst="line">
            <a:avLst/>
          </a:prstGeom>
          <a:noFill/>
          <a:ln w="9525">
            <a:solidFill>
              <a:schemeClr val="bg1">
                <a:alpha val="39999"/>
              </a:schemeClr>
            </a:solidFill>
            <a:round/>
            <a:headEnd/>
            <a:tailEnd/>
          </a:ln>
        </p:spPr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387963"/>
            <a:ext cx="7772400" cy="548640"/>
          </a:xfrm>
          <a:prstGeom prst="rect">
            <a:avLst/>
          </a:prstGeom>
        </p:spPr>
        <p:txBody>
          <a:bodyPr anchor="b" anchorCtr="0"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8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0" hasCustomPrompt="1"/>
          </p:nvPr>
        </p:nvSpPr>
        <p:spPr>
          <a:xfrm>
            <a:off x="914400" y="2507085"/>
            <a:ext cx="7388352" cy="1062990"/>
          </a:xfrm>
          <a:prstGeom prst="rect">
            <a:avLst/>
          </a:prstGeom>
        </p:spPr>
        <p:txBody>
          <a:bodyPr/>
          <a:lstStyle>
            <a:lvl1pPr marL="347472" marR="0" indent="-5143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600" i="1">
                <a:latin typeface="+mj-lt"/>
              </a:defRPr>
            </a:lvl1pPr>
          </a:lstStyle>
          <a:p>
            <a:pPr lvl="0"/>
            <a:r>
              <a:rPr lang="en-US" dirty="0" smtClean="0"/>
              <a:t>Audience</a:t>
            </a:r>
          </a:p>
          <a:p>
            <a:pPr lvl="0"/>
            <a:r>
              <a:rPr lang="en-US" dirty="0" smtClean="0"/>
              <a:t>Presenter, Title</a:t>
            </a:r>
          </a:p>
          <a:p>
            <a:pPr lvl="0"/>
            <a:r>
              <a:rPr lang="en-US" dirty="0" smtClean="0"/>
              <a:t>Month DD, YYYY  |  City, State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11" hasCustomPrompt="1"/>
          </p:nvPr>
        </p:nvSpPr>
        <p:spPr>
          <a:xfrm>
            <a:off x="914400" y="991467"/>
            <a:ext cx="7388352" cy="630936"/>
          </a:xfrm>
          <a:prstGeom prst="rect">
            <a:avLst/>
          </a:prstGeom>
        </p:spPr>
        <p:txBody>
          <a:bodyPr/>
          <a:lstStyle>
            <a:lvl1pPr marL="342900" marR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2000" i="1">
                <a:latin typeface="+mj-lt"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en-US" dirty="0" smtClean="0"/>
              <a:t>Subhead – Click to edit</a:t>
            </a:r>
          </a:p>
        </p:txBody>
      </p:sp>
      <p:pic>
        <p:nvPicPr>
          <p:cNvPr id="13" name="Picture 2" descr="C:\Documents and Settings\MVO\Desktop\eia_logo_white-02.pn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1513" y="4772025"/>
            <a:ext cx="391148" cy="270213"/>
          </a:xfrm>
          <a:prstGeom prst="rect">
            <a:avLst/>
          </a:prstGeom>
          <a:noFill/>
          <a:ln>
            <a:noFill/>
          </a:ln>
        </p:spPr>
      </p:pic>
      <p:pic>
        <p:nvPicPr>
          <p:cNvPr id="16" name="Picture 11" descr="icon_row-01.png"/>
          <p:cNvPicPr>
            <a:picLocks noChangeAspect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41399" y="1873863"/>
            <a:ext cx="7164449" cy="3633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" name="TextBox 19"/>
          <p:cNvSpPr txBox="1">
            <a:spLocks noChangeArrowheads="1"/>
          </p:cNvSpPr>
          <p:nvPr userDrawn="1"/>
        </p:nvSpPr>
        <p:spPr bwMode="auto">
          <a:xfrm>
            <a:off x="7924801" y="4828781"/>
            <a:ext cx="811213" cy="230832"/>
          </a:xfrm>
          <a:prstGeom prst="rect">
            <a:avLst/>
          </a:prstGeom>
          <a:noFill/>
          <a:ln>
            <a:noFill/>
          </a:ln>
          <a:extLst/>
        </p:spPr>
        <p:txBody>
          <a:bodyPr lIns="0" tIns="0" r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defRPr/>
            </a:pPr>
            <a:r>
              <a:rPr lang="en-US" altLang="en-US" sz="1200" dirty="0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www.eia.gov</a:t>
            </a:r>
          </a:p>
        </p:txBody>
      </p:sp>
      <p:cxnSp>
        <p:nvCxnSpPr>
          <p:cNvPr id="21" name="Straight Connector 12"/>
          <p:cNvCxnSpPr>
            <a:cxnSpLocks noChangeShapeType="1"/>
          </p:cNvCxnSpPr>
          <p:nvPr userDrawn="1"/>
        </p:nvCxnSpPr>
        <p:spPr bwMode="auto">
          <a:xfrm rot="5400000">
            <a:off x="7757914" y="4904385"/>
            <a:ext cx="136922" cy="0"/>
          </a:xfrm>
          <a:prstGeom prst="line">
            <a:avLst/>
          </a:prstGeom>
          <a:noFill/>
          <a:ln w="9525">
            <a:solidFill>
              <a:schemeClr val="bg1">
                <a:alpha val="39999"/>
              </a:schemeClr>
            </a:solidFill>
            <a:round/>
            <a:headEnd/>
            <a:tailEnd/>
          </a:ln>
        </p:spPr>
      </p:cxnSp>
      <p:sp>
        <p:nvSpPr>
          <p:cNvPr id="22" name="TextBox 14"/>
          <p:cNvSpPr txBox="1">
            <a:spLocks noChangeArrowheads="1"/>
          </p:cNvSpPr>
          <p:nvPr userDrawn="1"/>
        </p:nvSpPr>
        <p:spPr bwMode="auto">
          <a:xfrm>
            <a:off x="5672138" y="4828781"/>
            <a:ext cx="2082800" cy="230832"/>
          </a:xfrm>
          <a:prstGeom prst="rect">
            <a:avLst/>
          </a:prstGeom>
          <a:noFill/>
          <a:ln>
            <a:noFill/>
          </a:ln>
          <a:extLst/>
        </p:spPr>
        <p:txBody>
          <a:bodyPr lIns="0" tIns="0" r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defRPr/>
            </a:pPr>
            <a:r>
              <a:rPr lang="en-US" altLang="en-US" sz="1200" i="1" dirty="0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Independent Statistics &amp; Analysis</a:t>
            </a:r>
          </a:p>
        </p:txBody>
      </p:sp>
    </p:spTree>
    <p:extLst>
      <p:ext uri="{BB962C8B-B14F-4D97-AF65-F5344CB8AC3E}">
        <p14:creationId xmlns:p14="http://schemas.microsoft.com/office/powerpoint/2010/main" val="82987748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*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12"/>
          <p:cNvCxnSpPr>
            <a:cxnSpLocks noChangeShapeType="1"/>
          </p:cNvCxnSpPr>
          <p:nvPr/>
        </p:nvCxnSpPr>
        <p:spPr bwMode="auto">
          <a:xfrm rot="5400000">
            <a:off x="506413" y="4909344"/>
            <a:ext cx="328613" cy="1588"/>
          </a:xfrm>
          <a:prstGeom prst="line">
            <a:avLst/>
          </a:prstGeom>
          <a:noFill/>
          <a:ln w="9525">
            <a:solidFill>
              <a:schemeClr val="bg1">
                <a:alpha val="39999"/>
              </a:schemeClr>
            </a:solidFill>
            <a:round/>
            <a:headEnd/>
            <a:tailEnd/>
          </a:ln>
        </p:spPr>
      </p:cxn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85800" y="68579"/>
            <a:ext cx="8001000" cy="761415"/>
          </a:xfrm>
          <a:prstGeom prst="rect">
            <a:avLst/>
          </a:prstGeom>
        </p:spPr>
        <p:txBody>
          <a:bodyPr lIns="0" tIns="0" rIns="0" bIns="0" anchor="b" anchorCtr="0"/>
          <a:lstStyle>
            <a:lvl1pPr algn="l">
              <a:defRPr sz="2600" baseline="0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Click to edit Master title style. You can have up to two lines of text</a:t>
            </a:r>
            <a:endParaRPr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2"/>
          </p:nvPr>
        </p:nvSpPr>
        <p:spPr>
          <a:xfrm>
            <a:off x="685800" y="891540"/>
            <a:ext cx="8001000" cy="3634740"/>
          </a:xfrm>
          <a:prstGeom prst="rect">
            <a:avLst/>
          </a:prstGeom>
        </p:spPr>
        <p:txBody>
          <a:bodyPr lIns="0" tIns="0" rIns="0" bIns="0"/>
          <a:lstStyle>
            <a:lvl1pPr marL="237744" indent="-237744">
              <a:spcBef>
                <a:spcPts val="1600"/>
              </a:spcBef>
              <a:spcAft>
                <a:spcPts val="600"/>
              </a:spcAft>
              <a:defRPr sz="1800"/>
            </a:lvl1pPr>
            <a:lvl2pPr marL="694944" indent="-237744">
              <a:spcAft>
                <a:spcPts val="400"/>
              </a:spcAft>
              <a:defRPr sz="1400"/>
            </a:lvl2pPr>
            <a:lvl3pPr marL="1088136" indent="-173736">
              <a:spcAft>
                <a:spcPts val="400"/>
              </a:spcAft>
              <a:defRPr sz="1400"/>
            </a:lvl3pPr>
            <a:lvl4pPr marL="1609344" indent="-237744">
              <a:spcAft>
                <a:spcPts val="400"/>
              </a:spcAft>
              <a:defRPr sz="1400"/>
            </a:lvl4pPr>
            <a:lvl5pPr marL="2002536" indent="-173736">
              <a:spcAft>
                <a:spcPts val="400"/>
              </a:spcAft>
              <a:buFont typeface="Arial" pitchFamily="34" charset="0"/>
              <a:buChar char="•"/>
              <a:defRPr sz="14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pic>
        <p:nvPicPr>
          <p:cNvPr id="10" name="Picture 2" descr="C:\Documents and Settings\MVO\Desktop\eia_logo_white-02.pn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1513" y="4772025"/>
            <a:ext cx="391148" cy="270213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Footer Placeholder 2"/>
          <p:cNvSpPr>
            <a:spLocks noGrp="1"/>
          </p:cNvSpPr>
          <p:nvPr>
            <p:ph type="ftr" sz="quarter" idx="13"/>
          </p:nvPr>
        </p:nvSpPr>
        <p:spPr>
          <a:xfrm>
            <a:off x="666750" y="4793456"/>
            <a:ext cx="2808288" cy="295275"/>
          </a:xfrm>
        </p:spPr>
        <p:txBody>
          <a:bodyPr/>
          <a:lstStyle>
            <a:lvl1pPr>
              <a:defRPr sz="1000"/>
            </a:lvl1pPr>
          </a:lstStyle>
          <a:p>
            <a:pPr>
              <a:defRPr/>
            </a:pP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2" name="Oval 13"/>
          <p:cNvSpPr>
            <a:spLocks/>
          </p:cNvSpPr>
          <p:nvPr userDrawn="1"/>
        </p:nvSpPr>
        <p:spPr bwMode="auto">
          <a:xfrm>
            <a:off x="8732839" y="4842273"/>
            <a:ext cx="210312" cy="210312"/>
          </a:xfrm>
          <a:prstGeom prst="ellipse">
            <a:avLst/>
          </a:prstGeom>
          <a:solidFill>
            <a:srgbClr val="FFFFFF"/>
          </a:solidFill>
          <a:ln>
            <a:noFill/>
          </a:ln>
          <a:extLst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defRPr/>
            </a:pPr>
            <a:endParaRPr lang="en-US" altLang="en-US" dirty="0" smtClean="0">
              <a:solidFill>
                <a:srgbClr val="000000"/>
              </a:solidFill>
            </a:endParaRPr>
          </a:p>
        </p:txBody>
      </p:sp>
      <p:sp>
        <p:nvSpPr>
          <p:cNvPr id="14" name="Text Placeholder 15"/>
          <p:cNvSpPr>
            <a:spLocks noGrp="1"/>
          </p:cNvSpPr>
          <p:nvPr>
            <p:ph type="body" sz="quarter" idx="16"/>
          </p:nvPr>
        </p:nvSpPr>
        <p:spPr>
          <a:xfrm>
            <a:off x="685800" y="4457700"/>
            <a:ext cx="8001000" cy="205740"/>
          </a:xfrm>
          <a:prstGeom prst="rect">
            <a:avLst/>
          </a:prstGeom>
        </p:spPr>
        <p:txBody>
          <a:bodyPr lIns="0" rIns="0" bIns="0" anchor="b" anchorCtr="0"/>
          <a:lstStyle>
            <a:lvl1pPr marL="0" indent="0">
              <a:buFont typeface="Arial" panose="020B0604020202020204" pitchFamily="34" charset="0"/>
              <a:buNone/>
              <a:defRPr sz="1000" i="1"/>
            </a:lvl1pPr>
            <a:lvl2pPr>
              <a:buNone/>
              <a:defRPr sz="1200" i="1"/>
            </a:lvl2pPr>
            <a:lvl3pPr>
              <a:buNone/>
              <a:defRPr sz="1200" i="1"/>
            </a:lvl3pPr>
            <a:lvl4pPr>
              <a:buNone/>
              <a:defRPr sz="1200" i="1"/>
            </a:lvl4pPr>
            <a:lvl5pPr>
              <a:buNone/>
              <a:defRPr sz="1200" i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63051" y="4814888"/>
            <a:ext cx="384175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/>
                </a:solidFill>
                <a:latin typeface="+mj-lt"/>
                <a:cs typeface="+mn-cs"/>
              </a:defRPr>
            </a:lvl1pPr>
          </a:lstStyle>
          <a:p>
            <a:pPr>
              <a:defRPr/>
            </a:pPr>
            <a:fld id="{84948DD1-5963-4816-BE5A-05BCCCAC15E0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637694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*long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13"/>
          <p:cNvSpPr>
            <a:spLocks/>
          </p:cNvSpPr>
          <p:nvPr userDrawn="1"/>
        </p:nvSpPr>
        <p:spPr bwMode="auto">
          <a:xfrm>
            <a:off x="8732839" y="4842273"/>
            <a:ext cx="210312" cy="210312"/>
          </a:xfrm>
          <a:prstGeom prst="ellipse">
            <a:avLst/>
          </a:prstGeom>
          <a:solidFill>
            <a:srgbClr val="FFFFFF"/>
          </a:solidFill>
          <a:ln>
            <a:noFill/>
          </a:ln>
          <a:extLst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defRPr/>
            </a:pPr>
            <a:endParaRPr lang="en-US" altLang="en-US" dirty="0" smtClean="0">
              <a:solidFill>
                <a:srgbClr val="000000"/>
              </a:solidFill>
            </a:endParaRPr>
          </a:p>
        </p:txBody>
      </p:sp>
      <p:cxnSp>
        <p:nvCxnSpPr>
          <p:cNvPr id="5" name="Straight Connector 12"/>
          <p:cNvCxnSpPr>
            <a:cxnSpLocks noChangeShapeType="1"/>
          </p:cNvCxnSpPr>
          <p:nvPr/>
        </p:nvCxnSpPr>
        <p:spPr bwMode="auto">
          <a:xfrm rot="5400000">
            <a:off x="506413" y="4909344"/>
            <a:ext cx="328613" cy="1588"/>
          </a:xfrm>
          <a:prstGeom prst="line">
            <a:avLst/>
          </a:prstGeom>
          <a:noFill/>
          <a:ln w="9525">
            <a:solidFill>
              <a:schemeClr val="bg1">
                <a:alpha val="39999"/>
              </a:schemeClr>
            </a:solidFill>
            <a:round/>
            <a:headEnd/>
            <a:tailEnd/>
          </a:ln>
        </p:spPr>
      </p:cxn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85800" y="69574"/>
            <a:ext cx="8001000" cy="765314"/>
          </a:xfrm>
          <a:prstGeom prst="rect">
            <a:avLst/>
          </a:prstGeom>
        </p:spPr>
        <p:txBody>
          <a:bodyPr lIns="0" tIns="0" rIns="0" bIns="0" anchor="b" anchorCtr="0"/>
          <a:lstStyle>
            <a:lvl1pPr algn="l">
              <a:defRPr sz="2200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Click to edit Master title style. You can have up to two lines of text</a:t>
            </a:r>
            <a:endParaRPr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2"/>
          </p:nvPr>
        </p:nvSpPr>
        <p:spPr>
          <a:xfrm>
            <a:off x="685800" y="891540"/>
            <a:ext cx="8001000" cy="3634740"/>
          </a:xfrm>
          <a:prstGeom prst="rect">
            <a:avLst/>
          </a:prstGeom>
        </p:spPr>
        <p:txBody>
          <a:bodyPr lIns="0" tIns="0" rIns="0" bIns="0"/>
          <a:lstStyle>
            <a:lvl1pPr marL="237744" indent="-237744">
              <a:spcBef>
                <a:spcPts val="1600"/>
              </a:spcBef>
              <a:spcAft>
                <a:spcPts val="600"/>
              </a:spcAft>
              <a:defRPr sz="1800"/>
            </a:lvl1pPr>
            <a:lvl2pPr marL="694944" indent="-237744">
              <a:spcAft>
                <a:spcPts val="400"/>
              </a:spcAft>
              <a:defRPr sz="1400"/>
            </a:lvl2pPr>
            <a:lvl3pPr marL="1088136" indent="-173736">
              <a:spcAft>
                <a:spcPts val="400"/>
              </a:spcAft>
              <a:defRPr sz="1400"/>
            </a:lvl3pPr>
            <a:lvl4pPr marL="1609344" indent="-237744">
              <a:spcAft>
                <a:spcPts val="400"/>
              </a:spcAft>
              <a:defRPr sz="1400"/>
            </a:lvl4pPr>
            <a:lvl5pPr marL="2002536" indent="-173736">
              <a:spcAft>
                <a:spcPts val="400"/>
              </a:spcAft>
              <a:buFont typeface="Arial" pitchFamily="34" charset="0"/>
              <a:buChar char="•"/>
              <a:defRPr sz="14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Footer Placeholder 2"/>
          <p:cNvSpPr>
            <a:spLocks noGrp="1"/>
          </p:cNvSpPr>
          <p:nvPr>
            <p:ph type="ftr" sz="quarter" idx="13"/>
          </p:nvPr>
        </p:nvSpPr>
        <p:spPr/>
        <p:txBody>
          <a:bodyPr/>
          <a:lstStyle>
            <a:lvl1pPr>
              <a:defRPr sz="1000"/>
            </a:lvl1pPr>
          </a:lstStyle>
          <a:p>
            <a:pPr>
              <a:defRPr/>
            </a:pPr>
            <a:endParaRPr lang="en-US" dirty="0">
              <a:solidFill>
                <a:srgbClr val="FFFFFF"/>
              </a:solidFill>
            </a:endParaRPr>
          </a:p>
        </p:txBody>
      </p:sp>
      <p:pic>
        <p:nvPicPr>
          <p:cNvPr id="10" name="Picture 2" descr="C:\Documents and Settings\MVO\Desktop\eia_logo_white-02.pn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1513" y="4772025"/>
            <a:ext cx="391148" cy="270213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Text Placeholder 15"/>
          <p:cNvSpPr>
            <a:spLocks noGrp="1"/>
          </p:cNvSpPr>
          <p:nvPr>
            <p:ph type="body" sz="quarter" idx="16"/>
          </p:nvPr>
        </p:nvSpPr>
        <p:spPr>
          <a:xfrm>
            <a:off x="685800" y="4457700"/>
            <a:ext cx="8001000" cy="205740"/>
          </a:xfrm>
          <a:prstGeom prst="rect">
            <a:avLst/>
          </a:prstGeom>
        </p:spPr>
        <p:txBody>
          <a:bodyPr lIns="0" rIns="0" bIns="0" anchor="b" anchorCtr="0"/>
          <a:lstStyle>
            <a:lvl1pPr marL="0" indent="0">
              <a:buFont typeface="Arial" panose="020B0604020202020204" pitchFamily="34" charset="0"/>
              <a:buNone/>
              <a:defRPr sz="1000" i="1"/>
            </a:lvl1pPr>
            <a:lvl2pPr>
              <a:buNone/>
              <a:defRPr sz="1200" i="1"/>
            </a:lvl2pPr>
            <a:lvl3pPr>
              <a:buNone/>
              <a:defRPr sz="1200" i="1"/>
            </a:lvl3pPr>
            <a:lvl4pPr>
              <a:buNone/>
              <a:defRPr sz="1200" i="1"/>
            </a:lvl4pPr>
            <a:lvl5pPr>
              <a:buNone/>
              <a:defRPr sz="1200" i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63051" y="4814888"/>
            <a:ext cx="384175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/>
                </a:solidFill>
                <a:latin typeface="+mj-lt"/>
                <a:cs typeface="+mn-cs"/>
              </a:defRPr>
            </a:lvl1pPr>
          </a:lstStyle>
          <a:p>
            <a:pPr>
              <a:defRPr/>
            </a:pPr>
            <a:fld id="{84948DD1-5963-4816-BE5A-05BCCCAC15E0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170801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*long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 Placeholder 8"/>
          <p:cNvSpPr>
            <a:spLocks noGrp="1"/>
          </p:cNvSpPr>
          <p:nvPr>
            <p:ph type="body" sz="quarter" idx="12"/>
          </p:nvPr>
        </p:nvSpPr>
        <p:spPr>
          <a:xfrm>
            <a:off x="685800" y="891540"/>
            <a:ext cx="8001000" cy="3566160"/>
          </a:xfrm>
          <a:prstGeom prst="rect">
            <a:avLst/>
          </a:prstGeom>
        </p:spPr>
        <p:txBody>
          <a:bodyPr lIns="0" tIns="0" rIns="0" bIns="0"/>
          <a:lstStyle>
            <a:lvl1pPr marL="237744" indent="-237744">
              <a:spcBef>
                <a:spcPts val="1600"/>
              </a:spcBef>
              <a:spcAft>
                <a:spcPts val="600"/>
              </a:spcAft>
              <a:defRPr sz="1800"/>
            </a:lvl1pPr>
            <a:lvl2pPr marL="694944" indent="-237744">
              <a:spcAft>
                <a:spcPts val="400"/>
              </a:spcAft>
              <a:defRPr sz="1400"/>
            </a:lvl2pPr>
            <a:lvl3pPr marL="1088136" indent="-173736">
              <a:spcAft>
                <a:spcPts val="400"/>
              </a:spcAft>
              <a:defRPr sz="1400"/>
            </a:lvl3pPr>
            <a:lvl4pPr marL="1609344" indent="-237744">
              <a:spcAft>
                <a:spcPts val="400"/>
              </a:spcAft>
              <a:defRPr sz="1400"/>
            </a:lvl4pPr>
            <a:lvl5pPr marL="2002536" indent="-173736">
              <a:spcAft>
                <a:spcPts val="400"/>
              </a:spcAft>
              <a:buFont typeface="Arial" pitchFamily="34" charset="0"/>
              <a:buChar char="•"/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5" name="Text Placeholder 15"/>
          <p:cNvSpPr>
            <a:spLocks noGrp="1"/>
          </p:cNvSpPr>
          <p:nvPr>
            <p:ph type="body" sz="quarter" idx="16"/>
          </p:nvPr>
        </p:nvSpPr>
        <p:spPr>
          <a:xfrm>
            <a:off x="685800" y="4457700"/>
            <a:ext cx="8001000" cy="205740"/>
          </a:xfrm>
          <a:prstGeom prst="rect">
            <a:avLst/>
          </a:prstGeom>
        </p:spPr>
        <p:txBody>
          <a:bodyPr lIns="0" rIns="0" bIns="0" anchor="b" anchorCtr="0"/>
          <a:lstStyle>
            <a:lvl1pPr marL="0" indent="0">
              <a:buFont typeface="Arial" panose="020B0604020202020204" pitchFamily="34" charset="0"/>
              <a:buNone/>
              <a:defRPr sz="1000" i="0"/>
            </a:lvl1pPr>
            <a:lvl2pPr>
              <a:buNone/>
              <a:defRPr sz="1200" i="1"/>
            </a:lvl2pPr>
            <a:lvl3pPr>
              <a:buNone/>
              <a:defRPr sz="1200" i="1"/>
            </a:lvl3pPr>
            <a:lvl4pPr>
              <a:buNone/>
              <a:defRPr sz="1200" i="1"/>
            </a:lvl4pPr>
            <a:lvl5pPr>
              <a:buNone/>
              <a:defRPr sz="1200" i="1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 hasCustomPrompt="1"/>
          </p:nvPr>
        </p:nvSpPr>
        <p:spPr>
          <a:xfrm>
            <a:off x="685800" y="68579"/>
            <a:ext cx="8001000" cy="761415"/>
          </a:xfrm>
          <a:prstGeom prst="rect">
            <a:avLst/>
          </a:prstGeom>
        </p:spPr>
        <p:txBody>
          <a:bodyPr lIns="0" tIns="0" rIns="0" bIns="0" anchor="b" anchorCtr="0"/>
          <a:lstStyle>
            <a:lvl1pPr algn="l">
              <a:defRPr sz="2400" baseline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style. You can have up to two lines of text</a:t>
            </a:r>
          </a:p>
        </p:txBody>
      </p:sp>
      <p:sp>
        <p:nvSpPr>
          <p:cNvPr id="1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41080" y="4826238"/>
            <a:ext cx="384175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/>
                </a:solidFill>
                <a:latin typeface="+mj-lt"/>
                <a:cs typeface="+mn-cs"/>
              </a:defRPr>
            </a:lvl1pPr>
          </a:lstStyle>
          <a:p>
            <a:pPr>
              <a:defRPr/>
            </a:pPr>
            <a:fld id="{84948DD1-5963-4816-BE5A-05BCCCAC15E0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494521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*title and 2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12"/>
          <p:cNvCxnSpPr>
            <a:cxnSpLocks noChangeShapeType="1"/>
          </p:cNvCxnSpPr>
          <p:nvPr/>
        </p:nvCxnSpPr>
        <p:spPr bwMode="auto">
          <a:xfrm rot="5400000">
            <a:off x="506413" y="4909344"/>
            <a:ext cx="328613" cy="1588"/>
          </a:xfrm>
          <a:prstGeom prst="line">
            <a:avLst/>
          </a:prstGeom>
          <a:noFill/>
          <a:ln w="9525">
            <a:solidFill>
              <a:schemeClr val="bg1">
                <a:alpha val="39999"/>
              </a:schemeClr>
            </a:solidFill>
            <a:round/>
            <a:headEnd/>
            <a:tailEnd/>
          </a:ln>
        </p:spPr>
      </p:cxnSp>
      <p:sp>
        <p:nvSpPr>
          <p:cNvPr id="11" name="Content Placeholder 10"/>
          <p:cNvSpPr>
            <a:spLocks noGrp="1"/>
          </p:cNvSpPr>
          <p:nvPr>
            <p:ph sz="quarter" idx="12"/>
          </p:nvPr>
        </p:nvSpPr>
        <p:spPr>
          <a:xfrm>
            <a:off x="685800" y="891540"/>
            <a:ext cx="3931920" cy="3497580"/>
          </a:xfrm>
          <a:prstGeom prst="rect">
            <a:avLst/>
          </a:prstGeom>
        </p:spPr>
        <p:txBody>
          <a:bodyPr lIns="0" tIns="0" rIns="0"/>
          <a:lstStyle>
            <a:lvl1pPr marL="237744" indent="-237744">
              <a:spcBef>
                <a:spcPts val="1600"/>
              </a:spcBef>
              <a:spcAft>
                <a:spcPts val="600"/>
              </a:spcAft>
              <a:defRPr sz="1800"/>
            </a:lvl1pPr>
            <a:lvl2pPr>
              <a:spcAft>
                <a:spcPts val="400"/>
              </a:spcAft>
              <a:defRPr sz="1400"/>
            </a:lvl2pPr>
            <a:lvl3pPr>
              <a:spcAft>
                <a:spcPts val="400"/>
              </a:spcAft>
              <a:defRPr sz="1400"/>
            </a:lvl3pPr>
            <a:lvl4pPr>
              <a:spcAft>
                <a:spcPts val="400"/>
              </a:spcAft>
              <a:defRPr sz="1400"/>
            </a:lvl4pPr>
            <a:lvl5pPr>
              <a:spcAft>
                <a:spcPts val="400"/>
              </a:spcAft>
              <a:buFont typeface="Arial" pitchFamily="34" charset="0"/>
              <a:buChar char="•"/>
              <a:defRPr sz="14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3"/>
          </p:nvPr>
        </p:nvSpPr>
        <p:spPr>
          <a:xfrm>
            <a:off x="4663440" y="891540"/>
            <a:ext cx="4023360" cy="3497580"/>
          </a:xfrm>
          <a:prstGeom prst="rect">
            <a:avLst/>
          </a:prstGeom>
        </p:spPr>
        <p:txBody>
          <a:bodyPr tIns="0"/>
          <a:lstStyle>
            <a:lvl1pPr marL="237744" indent="-237744">
              <a:spcBef>
                <a:spcPts val="1600"/>
              </a:spcBef>
              <a:spcAft>
                <a:spcPts val="600"/>
              </a:spcAft>
              <a:defRPr sz="1800"/>
            </a:lvl1pPr>
            <a:lvl2pPr>
              <a:spcAft>
                <a:spcPts val="400"/>
              </a:spcAft>
              <a:defRPr sz="1400"/>
            </a:lvl2pPr>
            <a:lvl3pPr>
              <a:spcAft>
                <a:spcPts val="400"/>
              </a:spcAft>
              <a:defRPr sz="1400"/>
            </a:lvl3pPr>
            <a:lvl4pPr>
              <a:spcAft>
                <a:spcPts val="400"/>
              </a:spcAft>
              <a:defRPr sz="1400"/>
            </a:lvl4pPr>
            <a:lvl5pPr>
              <a:spcAft>
                <a:spcPts val="400"/>
              </a:spcAft>
              <a:buFont typeface="Arial" pitchFamily="34" charset="0"/>
              <a:buChar char="•"/>
              <a:defRPr sz="14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0" name="Text Placeholder 15"/>
          <p:cNvSpPr>
            <a:spLocks noGrp="1"/>
          </p:cNvSpPr>
          <p:nvPr>
            <p:ph type="body" sz="quarter" idx="16"/>
          </p:nvPr>
        </p:nvSpPr>
        <p:spPr>
          <a:xfrm>
            <a:off x="685800" y="4457700"/>
            <a:ext cx="8001000" cy="205740"/>
          </a:xfrm>
          <a:prstGeom prst="rect">
            <a:avLst/>
          </a:prstGeom>
        </p:spPr>
        <p:txBody>
          <a:bodyPr lIns="0" rIns="0" bIns="0" anchor="b" anchorCtr="0"/>
          <a:lstStyle>
            <a:lvl1pPr marL="0" indent="0">
              <a:buFont typeface="Arial" panose="020B0604020202020204" pitchFamily="34" charset="0"/>
              <a:buNone/>
              <a:defRPr sz="1000" i="1"/>
            </a:lvl1pPr>
            <a:lvl2pPr>
              <a:buNone/>
              <a:defRPr sz="1200" i="1"/>
            </a:lvl2pPr>
            <a:lvl3pPr>
              <a:buNone/>
              <a:defRPr sz="1200" i="1"/>
            </a:lvl3pPr>
            <a:lvl4pPr>
              <a:buNone/>
              <a:defRPr sz="1200" i="1"/>
            </a:lvl4pPr>
            <a:lvl5pPr>
              <a:buNone/>
              <a:defRPr sz="1200" i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itle 1"/>
          <p:cNvSpPr>
            <a:spLocks noGrp="1"/>
          </p:cNvSpPr>
          <p:nvPr>
            <p:ph type="title" hasCustomPrompt="1"/>
          </p:nvPr>
        </p:nvSpPr>
        <p:spPr>
          <a:xfrm>
            <a:off x="685800" y="79513"/>
            <a:ext cx="8001000" cy="755374"/>
          </a:xfrm>
          <a:prstGeom prst="rect">
            <a:avLst/>
          </a:prstGeom>
        </p:spPr>
        <p:txBody>
          <a:bodyPr lIns="0" tIns="0" rIns="0" bIns="0" anchor="b" anchorCtr="0"/>
          <a:lstStyle>
            <a:lvl1pPr algn="l">
              <a:defRPr sz="2600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Click to edit Master title style. You can have up to two lines of text.</a:t>
            </a:r>
            <a:endParaRPr lang="en-US" dirty="0"/>
          </a:p>
        </p:txBody>
      </p:sp>
      <p:pic>
        <p:nvPicPr>
          <p:cNvPr id="12" name="Picture 2" descr="C:\Documents and Settings\MVO\Desktop\eia_logo_white-02.pn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1513" y="4772025"/>
            <a:ext cx="391148" cy="270213"/>
          </a:xfrm>
          <a:prstGeom prst="rect">
            <a:avLst/>
          </a:prstGeom>
          <a:noFill/>
          <a:ln>
            <a:noFill/>
          </a:ln>
        </p:spPr>
      </p:pic>
      <p:sp>
        <p:nvSpPr>
          <p:cNvPr id="15" name="Oval 13"/>
          <p:cNvSpPr>
            <a:spLocks/>
          </p:cNvSpPr>
          <p:nvPr userDrawn="1"/>
        </p:nvSpPr>
        <p:spPr bwMode="auto">
          <a:xfrm>
            <a:off x="8732839" y="4842273"/>
            <a:ext cx="210312" cy="210312"/>
          </a:xfrm>
          <a:prstGeom prst="ellipse">
            <a:avLst/>
          </a:prstGeom>
          <a:solidFill>
            <a:srgbClr val="FFFFFF"/>
          </a:solidFill>
          <a:ln>
            <a:noFill/>
          </a:ln>
          <a:extLst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defRPr/>
            </a:pPr>
            <a:endParaRPr lang="en-US" altLang="en-US" dirty="0" smtClean="0">
              <a:solidFill>
                <a:srgbClr val="000000"/>
              </a:solidFill>
            </a:endParaRPr>
          </a:p>
        </p:txBody>
      </p:sp>
      <p:sp>
        <p:nvSpPr>
          <p:cNvPr id="17" name="Footer Placeholder 2"/>
          <p:cNvSpPr>
            <a:spLocks noGrp="1"/>
          </p:cNvSpPr>
          <p:nvPr>
            <p:ph type="ftr" sz="quarter" idx="17"/>
          </p:nvPr>
        </p:nvSpPr>
        <p:spPr>
          <a:xfrm>
            <a:off x="666750" y="4793456"/>
            <a:ext cx="2808288" cy="295275"/>
          </a:xfrm>
        </p:spPr>
        <p:txBody>
          <a:bodyPr/>
          <a:lstStyle>
            <a:lvl1pPr>
              <a:defRPr sz="1000"/>
            </a:lvl1pPr>
          </a:lstStyle>
          <a:p>
            <a:pPr>
              <a:defRPr/>
            </a:pP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63051" y="4814888"/>
            <a:ext cx="384175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/>
                </a:solidFill>
                <a:latin typeface="+mj-lt"/>
                <a:cs typeface="+mn-cs"/>
              </a:defRPr>
            </a:lvl1pPr>
          </a:lstStyle>
          <a:p>
            <a:pPr>
              <a:defRPr/>
            </a:pPr>
            <a:fld id="{84948DD1-5963-4816-BE5A-05BCCCAC15E0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560494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*long title and 2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12"/>
          <p:cNvCxnSpPr>
            <a:cxnSpLocks noChangeShapeType="1"/>
          </p:cNvCxnSpPr>
          <p:nvPr/>
        </p:nvCxnSpPr>
        <p:spPr bwMode="auto">
          <a:xfrm rot="5400000">
            <a:off x="506413" y="4909344"/>
            <a:ext cx="328613" cy="1588"/>
          </a:xfrm>
          <a:prstGeom prst="line">
            <a:avLst/>
          </a:prstGeom>
          <a:noFill/>
          <a:ln w="9525">
            <a:solidFill>
              <a:schemeClr val="bg1">
                <a:alpha val="39999"/>
              </a:schemeClr>
            </a:solidFill>
            <a:round/>
            <a:headEnd/>
            <a:tailEnd/>
          </a:ln>
        </p:spPr>
      </p:cxnSp>
      <p:sp>
        <p:nvSpPr>
          <p:cNvPr id="12" name="Content Placeholder 10"/>
          <p:cNvSpPr>
            <a:spLocks noGrp="1"/>
          </p:cNvSpPr>
          <p:nvPr>
            <p:ph sz="quarter" idx="12"/>
          </p:nvPr>
        </p:nvSpPr>
        <p:spPr>
          <a:xfrm>
            <a:off x="685800" y="891540"/>
            <a:ext cx="3931920" cy="3497580"/>
          </a:xfrm>
          <a:prstGeom prst="rect">
            <a:avLst/>
          </a:prstGeom>
        </p:spPr>
        <p:txBody>
          <a:bodyPr lIns="0" tIns="0" rIns="0"/>
          <a:lstStyle>
            <a:lvl1pPr marL="237744" indent="-237744">
              <a:spcBef>
                <a:spcPts val="1600"/>
              </a:spcBef>
              <a:spcAft>
                <a:spcPts val="600"/>
              </a:spcAft>
              <a:defRPr sz="1800"/>
            </a:lvl1pPr>
            <a:lvl2pPr>
              <a:spcAft>
                <a:spcPts val="400"/>
              </a:spcAft>
              <a:defRPr sz="1400"/>
            </a:lvl2pPr>
            <a:lvl3pPr>
              <a:spcAft>
                <a:spcPts val="400"/>
              </a:spcAft>
              <a:defRPr sz="1400"/>
            </a:lvl3pPr>
            <a:lvl4pPr>
              <a:spcAft>
                <a:spcPts val="400"/>
              </a:spcAft>
              <a:defRPr sz="1400"/>
            </a:lvl4pPr>
            <a:lvl5pPr>
              <a:spcAft>
                <a:spcPts val="400"/>
              </a:spcAft>
              <a:buFont typeface="Arial" pitchFamily="34" charset="0"/>
              <a:buChar char="•"/>
              <a:defRPr sz="14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5" name="Content Placeholder 12"/>
          <p:cNvSpPr>
            <a:spLocks noGrp="1"/>
          </p:cNvSpPr>
          <p:nvPr>
            <p:ph sz="quarter" idx="13"/>
          </p:nvPr>
        </p:nvSpPr>
        <p:spPr>
          <a:xfrm>
            <a:off x="4663440" y="891540"/>
            <a:ext cx="4023360" cy="3497580"/>
          </a:xfrm>
          <a:prstGeom prst="rect">
            <a:avLst/>
          </a:prstGeom>
        </p:spPr>
        <p:txBody>
          <a:bodyPr tIns="0"/>
          <a:lstStyle>
            <a:lvl1pPr marL="237744" indent="-237744">
              <a:spcBef>
                <a:spcPts val="1600"/>
              </a:spcBef>
              <a:spcAft>
                <a:spcPts val="600"/>
              </a:spcAft>
              <a:defRPr sz="1800"/>
            </a:lvl1pPr>
            <a:lvl2pPr>
              <a:spcAft>
                <a:spcPts val="400"/>
              </a:spcAft>
              <a:defRPr sz="1400"/>
            </a:lvl2pPr>
            <a:lvl3pPr>
              <a:spcAft>
                <a:spcPts val="400"/>
              </a:spcAft>
              <a:defRPr sz="1400"/>
            </a:lvl3pPr>
            <a:lvl4pPr>
              <a:spcAft>
                <a:spcPts val="400"/>
              </a:spcAft>
              <a:defRPr sz="1400"/>
            </a:lvl4pPr>
            <a:lvl5pPr>
              <a:spcAft>
                <a:spcPts val="400"/>
              </a:spcAft>
              <a:buFont typeface="Arial" pitchFamily="34" charset="0"/>
              <a:buChar char="•"/>
              <a:defRPr sz="14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pic>
        <p:nvPicPr>
          <p:cNvPr id="11" name="Picture 2" descr="C:\Documents and Settings\MVO\Desktop\eia_logo_white-02.pn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1513" y="4772025"/>
            <a:ext cx="391148" cy="270213"/>
          </a:xfrm>
          <a:prstGeom prst="rect">
            <a:avLst/>
          </a:prstGeom>
          <a:noFill/>
          <a:ln>
            <a:noFill/>
          </a:ln>
        </p:spPr>
      </p:pic>
      <p:sp>
        <p:nvSpPr>
          <p:cNvPr id="13" name="Oval 13"/>
          <p:cNvSpPr>
            <a:spLocks/>
          </p:cNvSpPr>
          <p:nvPr userDrawn="1"/>
        </p:nvSpPr>
        <p:spPr bwMode="auto">
          <a:xfrm>
            <a:off x="8732839" y="4842273"/>
            <a:ext cx="210312" cy="210312"/>
          </a:xfrm>
          <a:prstGeom prst="ellipse">
            <a:avLst/>
          </a:prstGeom>
          <a:solidFill>
            <a:srgbClr val="FFFFFF"/>
          </a:solidFill>
          <a:ln>
            <a:noFill/>
          </a:ln>
          <a:extLst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defRPr/>
            </a:pPr>
            <a:endParaRPr lang="en-US" altLang="en-US" dirty="0" smtClean="0">
              <a:solidFill>
                <a:srgbClr val="000000"/>
              </a:solidFill>
            </a:endParaRPr>
          </a:p>
        </p:txBody>
      </p:sp>
      <p:sp>
        <p:nvSpPr>
          <p:cNvPr id="17" name="Footer Placeholder 2"/>
          <p:cNvSpPr>
            <a:spLocks noGrp="1"/>
          </p:cNvSpPr>
          <p:nvPr>
            <p:ph type="ftr" sz="quarter" idx="17"/>
          </p:nvPr>
        </p:nvSpPr>
        <p:spPr>
          <a:xfrm>
            <a:off x="666750" y="4793456"/>
            <a:ext cx="2808288" cy="295275"/>
          </a:xfrm>
        </p:spPr>
        <p:txBody>
          <a:bodyPr/>
          <a:lstStyle>
            <a:lvl1pPr>
              <a:defRPr sz="1000"/>
            </a:lvl1pPr>
          </a:lstStyle>
          <a:p>
            <a:pPr>
              <a:defRPr/>
            </a:pP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4" name="Text Placeholder 15"/>
          <p:cNvSpPr>
            <a:spLocks noGrp="1"/>
          </p:cNvSpPr>
          <p:nvPr>
            <p:ph type="body" sz="quarter" idx="16"/>
          </p:nvPr>
        </p:nvSpPr>
        <p:spPr>
          <a:xfrm>
            <a:off x="685800" y="4457700"/>
            <a:ext cx="8001000" cy="205740"/>
          </a:xfrm>
          <a:prstGeom prst="rect">
            <a:avLst/>
          </a:prstGeom>
        </p:spPr>
        <p:txBody>
          <a:bodyPr lIns="0" rIns="0" bIns="0" anchor="b" anchorCtr="0"/>
          <a:lstStyle>
            <a:lvl1pPr marL="0" indent="0">
              <a:buFont typeface="Arial" panose="020B0604020202020204" pitchFamily="34" charset="0"/>
              <a:buNone/>
              <a:defRPr sz="1000" i="1"/>
            </a:lvl1pPr>
            <a:lvl2pPr>
              <a:buNone/>
              <a:defRPr sz="1200" i="1"/>
            </a:lvl2pPr>
            <a:lvl3pPr>
              <a:buNone/>
              <a:defRPr sz="1200" i="1"/>
            </a:lvl3pPr>
            <a:lvl4pPr>
              <a:buNone/>
              <a:defRPr sz="1200" i="1"/>
            </a:lvl4pPr>
            <a:lvl5pPr>
              <a:buNone/>
              <a:defRPr sz="1200" i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 hasCustomPrompt="1"/>
          </p:nvPr>
        </p:nvSpPr>
        <p:spPr>
          <a:xfrm>
            <a:off x="685800" y="69574"/>
            <a:ext cx="8001000" cy="765314"/>
          </a:xfrm>
          <a:prstGeom prst="rect">
            <a:avLst/>
          </a:prstGeom>
        </p:spPr>
        <p:txBody>
          <a:bodyPr lIns="0" tIns="0" rIns="0" bIns="0" anchor="b" anchorCtr="0"/>
          <a:lstStyle>
            <a:lvl1pPr algn="l">
              <a:defRPr sz="2200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Click to edit Master title style. You can have up to two lines of text.</a:t>
            </a:r>
            <a:endParaRPr lang="en-US" dirty="0"/>
          </a:p>
        </p:txBody>
      </p:sp>
      <p:sp>
        <p:nvSpPr>
          <p:cNvPr id="1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63051" y="4814888"/>
            <a:ext cx="384175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/>
                </a:solidFill>
                <a:latin typeface="+mj-lt"/>
                <a:cs typeface="+mn-cs"/>
              </a:defRPr>
            </a:lvl1pPr>
          </a:lstStyle>
          <a:p>
            <a:pPr>
              <a:defRPr/>
            </a:pPr>
            <a:fld id="{84948DD1-5963-4816-BE5A-05BCCCAC15E0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6504335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*long title and 2 labeled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12"/>
          <p:cNvCxnSpPr>
            <a:cxnSpLocks noChangeShapeType="1"/>
          </p:cNvCxnSpPr>
          <p:nvPr/>
        </p:nvCxnSpPr>
        <p:spPr bwMode="auto">
          <a:xfrm rot="5400000">
            <a:off x="506413" y="4909344"/>
            <a:ext cx="328613" cy="1588"/>
          </a:xfrm>
          <a:prstGeom prst="line">
            <a:avLst/>
          </a:prstGeom>
          <a:noFill/>
          <a:ln w="9525">
            <a:solidFill>
              <a:schemeClr val="bg1">
                <a:alpha val="39999"/>
              </a:schemeClr>
            </a:solidFill>
            <a:round/>
            <a:headEnd/>
            <a:tailEnd/>
          </a:ln>
        </p:spPr>
      </p:cxnSp>
      <p:sp>
        <p:nvSpPr>
          <p:cNvPr id="11" name="Content Placeholder 10"/>
          <p:cNvSpPr>
            <a:spLocks noGrp="1"/>
          </p:cNvSpPr>
          <p:nvPr>
            <p:ph sz="quarter" idx="12"/>
          </p:nvPr>
        </p:nvSpPr>
        <p:spPr>
          <a:xfrm>
            <a:off x="685800" y="1292087"/>
            <a:ext cx="3931920" cy="3097033"/>
          </a:xfrm>
          <a:prstGeom prst="rect">
            <a:avLst/>
          </a:prstGeom>
        </p:spPr>
        <p:txBody>
          <a:bodyPr lIns="0" rIns="0"/>
          <a:lstStyle>
            <a:lvl1pPr marL="237744" indent="-237744">
              <a:spcBef>
                <a:spcPts val="1600"/>
              </a:spcBef>
              <a:spcAft>
                <a:spcPts val="600"/>
              </a:spcAft>
              <a:defRPr sz="1800"/>
            </a:lvl1pPr>
            <a:lvl2pPr>
              <a:spcAft>
                <a:spcPts val="400"/>
              </a:spcAft>
              <a:defRPr sz="1400"/>
            </a:lvl2pPr>
            <a:lvl3pPr>
              <a:spcAft>
                <a:spcPts val="400"/>
              </a:spcAft>
              <a:defRPr sz="1400"/>
            </a:lvl3pPr>
            <a:lvl4pPr>
              <a:spcAft>
                <a:spcPts val="400"/>
              </a:spcAft>
              <a:defRPr sz="1400"/>
            </a:lvl4pPr>
            <a:lvl5pPr>
              <a:spcAft>
                <a:spcPts val="400"/>
              </a:spcAft>
              <a:buFont typeface="Arial" pitchFamily="34" charset="0"/>
              <a:buChar char="•"/>
              <a:defRPr sz="14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3"/>
          </p:nvPr>
        </p:nvSpPr>
        <p:spPr>
          <a:xfrm>
            <a:off x="4663440" y="1292087"/>
            <a:ext cx="4023360" cy="3097033"/>
          </a:xfrm>
          <a:prstGeom prst="rect">
            <a:avLst/>
          </a:prstGeom>
        </p:spPr>
        <p:txBody>
          <a:bodyPr/>
          <a:lstStyle>
            <a:lvl1pPr marL="237744" indent="-237744">
              <a:spcBef>
                <a:spcPts val="1600"/>
              </a:spcBef>
              <a:spcAft>
                <a:spcPts val="600"/>
              </a:spcAft>
              <a:defRPr sz="1800"/>
            </a:lvl1pPr>
            <a:lvl2pPr>
              <a:spcAft>
                <a:spcPts val="400"/>
              </a:spcAft>
              <a:defRPr sz="1400"/>
            </a:lvl2pPr>
            <a:lvl3pPr>
              <a:spcAft>
                <a:spcPts val="400"/>
              </a:spcAft>
              <a:defRPr sz="1400"/>
            </a:lvl3pPr>
            <a:lvl4pPr>
              <a:spcAft>
                <a:spcPts val="400"/>
              </a:spcAft>
              <a:defRPr sz="1400"/>
            </a:lvl4pPr>
            <a:lvl5pPr>
              <a:spcAft>
                <a:spcPts val="400"/>
              </a:spcAft>
              <a:buFont typeface="Arial" pitchFamily="34" charset="0"/>
              <a:buChar char="•"/>
              <a:defRPr sz="14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5" name="Text Placeholder 11"/>
          <p:cNvSpPr>
            <a:spLocks noGrp="1"/>
          </p:cNvSpPr>
          <p:nvPr>
            <p:ph type="body" sz="quarter" idx="17"/>
          </p:nvPr>
        </p:nvSpPr>
        <p:spPr>
          <a:xfrm>
            <a:off x="685800" y="894520"/>
            <a:ext cx="3931920" cy="350851"/>
          </a:xfrm>
          <a:prstGeom prst="rect">
            <a:avLst/>
          </a:prstGeom>
        </p:spPr>
        <p:txBody>
          <a:bodyPr lIns="0" tIns="0" bIns="0" anchor="b" anchorCtr="0"/>
          <a:lstStyle>
            <a:lvl1pPr marL="342900" marR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200"/>
            </a:lvl1pPr>
            <a:lvl2pPr>
              <a:defRPr sz="12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sp>
        <p:nvSpPr>
          <p:cNvPr id="16" name="Text Placeholder 13"/>
          <p:cNvSpPr>
            <a:spLocks noGrp="1"/>
          </p:cNvSpPr>
          <p:nvPr>
            <p:ph type="body" sz="quarter" idx="18"/>
          </p:nvPr>
        </p:nvSpPr>
        <p:spPr>
          <a:xfrm>
            <a:off x="4663440" y="894520"/>
            <a:ext cx="4023360" cy="350851"/>
          </a:xfrm>
          <a:prstGeom prst="rect">
            <a:avLst/>
          </a:prstGeom>
        </p:spPr>
        <p:txBody>
          <a:bodyPr tIns="0" rIns="0" bIns="0" anchor="b" anchorCtr="0"/>
          <a:lstStyle>
            <a:lvl1pPr marL="342900" marR="0" indent="-342900" algn="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200"/>
            </a:lvl1pPr>
            <a:lvl2pPr algn="r">
              <a:defRPr sz="12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pic>
        <p:nvPicPr>
          <p:cNvPr id="17" name="Picture 2" descr="C:\Documents and Settings\MVO\Desktop\eia_logo_white-02.pn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1513" y="4772025"/>
            <a:ext cx="391148" cy="270213"/>
          </a:xfrm>
          <a:prstGeom prst="rect">
            <a:avLst/>
          </a:prstGeom>
          <a:noFill/>
          <a:ln>
            <a:noFill/>
          </a:ln>
        </p:spPr>
      </p:pic>
      <p:sp>
        <p:nvSpPr>
          <p:cNvPr id="18" name="Oval 13"/>
          <p:cNvSpPr>
            <a:spLocks/>
          </p:cNvSpPr>
          <p:nvPr userDrawn="1"/>
        </p:nvSpPr>
        <p:spPr bwMode="auto">
          <a:xfrm>
            <a:off x="8732839" y="4842273"/>
            <a:ext cx="210312" cy="210312"/>
          </a:xfrm>
          <a:prstGeom prst="ellipse">
            <a:avLst/>
          </a:prstGeom>
          <a:solidFill>
            <a:srgbClr val="FFFFFF"/>
          </a:solidFill>
          <a:ln>
            <a:noFill/>
          </a:ln>
          <a:extLst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defRPr/>
            </a:pPr>
            <a:endParaRPr lang="en-US" altLang="en-US" dirty="0" smtClean="0">
              <a:solidFill>
                <a:srgbClr val="000000"/>
              </a:solidFill>
            </a:endParaRPr>
          </a:p>
        </p:txBody>
      </p:sp>
      <p:sp>
        <p:nvSpPr>
          <p:cNvPr id="20" name="Footer Placeholder 2"/>
          <p:cNvSpPr>
            <a:spLocks noGrp="1"/>
          </p:cNvSpPr>
          <p:nvPr>
            <p:ph type="ftr" sz="quarter" idx="19"/>
          </p:nvPr>
        </p:nvSpPr>
        <p:spPr>
          <a:xfrm>
            <a:off x="666750" y="4793456"/>
            <a:ext cx="2808288" cy="295275"/>
          </a:xfrm>
        </p:spPr>
        <p:txBody>
          <a:bodyPr/>
          <a:lstStyle>
            <a:lvl1pPr>
              <a:defRPr sz="1000"/>
            </a:lvl1pPr>
          </a:lstStyle>
          <a:p>
            <a:pPr>
              <a:defRPr/>
            </a:pP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21" name="Title 1"/>
          <p:cNvSpPr>
            <a:spLocks noGrp="1"/>
          </p:cNvSpPr>
          <p:nvPr>
            <p:ph type="title"/>
          </p:nvPr>
        </p:nvSpPr>
        <p:spPr>
          <a:xfrm>
            <a:off x="685800" y="91440"/>
            <a:ext cx="8001000" cy="743448"/>
          </a:xfrm>
          <a:prstGeom prst="rect">
            <a:avLst/>
          </a:prstGeom>
        </p:spPr>
        <p:txBody>
          <a:bodyPr lIns="0" tIns="0" rIns="0" bIns="0" anchor="b" anchorCtr="0"/>
          <a:lstStyle>
            <a:lvl1pPr algn="l">
              <a:defRPr sz="22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Text Placeholder 15"/>
          <p:cNvSpPr>
            <a:spLocks noGrp="1"/>
          </p:cNvSpPr>
          <p:nvPr>
            <p:ph type="body" sz="quarter" idx="16"/>
          </p:nvPr>
        </p:nvSpPr>
        <p:spPr>
          <a:xfrm>
            <a:off x="685800" y="4457700"/>
            <a:ext cx="8001000" cy="205740"/>
          </a:xfrm>
          <a:prstGeom prst="rect">
            <a:avLst/>
          </a:prstGeom>
        </p:spPr>
        <p:txBody>
          <a:bodyPr lIns="0" rIns="0" bIns="0" anchor="b" anchorCtr="0"/>
          <a:lstStyle>
            <a:lvl1pPr marL="0" indent="0">
              <a:buFont typeface="Arial" panose="020B0604020202020204" pitchFamily="34" charset="0"/>
              <a:buNone/>
              <a:defRPr sz="1000" i="1"/>
            </a:lvl1pPr>
            <a:lvl2pPr>
              <a:buNone/>
              <a:defRPr sz="1200" i="1"/>
            </a:lvl2pPr>
            <a:lvl3pPr>
              <a:buNone/>
              <a:defRPr sz="1200" i="1"/>
            </a:lvl3pPr>
            <a:lvl4pPr>
              <a:buNone/>
              <a:defRPr sz="1200" i="1"/>
            </a:lvl4pPr>
            <a:lvl5pPr>
              <a:buNone/>
              <a:defRPr sz="1200" i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63051" y="4814888"/>
            <a:ext cx="384175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/>
                </a:solidFill>
                <a:latin typeface="+mj-lt"/>
                <a:cs typeface="+mn-cs"/>
              </a:defRPr>
            </a:lvl1pPr>
          </a:lstStyle>
          <a:p>
            <a:pPr>
              <a:defRPr/>
            </a:pPr>
            <a:fld id="{84948DD1-5963-4816-BE5A-05BCCCAC15E0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7317366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*section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12"/>
          <p:cNvCxnSpPr>
            <a:cxnSpLocks noChangeShapeType="1"/>
          </p:cNvCxnSpPr>
          <p:nvPr/>
        </p:nvCxnSpPr>
        <p:spPr bwMode="auto">
          <a:xfrm rot="5400000">
            <a:off x="506413" y="4909344"/>
            <a:ext cx="328613" cy="1588"/>
          </a:xfrm>
          <a:prstGeom prst="line">
            <a:avLst/>
          </a:prstGeom>
          <a:noFill/>
          <a:ln w="9525">
            <a:solidFill>
              <a:schemeClr val="bg1">
                <a:alpha val="39999"/>
              </a:schemeClr>
            </a:solidFill>
            <a:round/>
            <a:headEnd/>
            <a:tailEnd/>
          </a:ln>
        </p:spPr>
      </p:cxn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1659636"/>
            <a:ext cx="8229600" cy="1117854"/>
          </a:xfrm>
          <a:prstGeom prst="rect">
            <a:avLst/>
          </a:prstGeom>
        </p:spPr>
        <p:txBody>
          <a:bodyPr anchor="b" anchorCtr="0"/>
          <a:lstStyle>
            <a:lvl1pPr algn="ctr"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Section Title — click to edit</a:t>
            </a:r>
            <a:endParaRPr lang="en-US" dirty="0"/>
          </a:p>
        </p:txBody>
      </p:sp>
      <p:pic>
        <p:nvPicPr>
          <p:cNvPr id="8" name="Picture 2" descr="C:\Documents and Settings\MVO\Desktop\eia_logo_white-02.pn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1513" y="4772025"/>
            <a:ext cx="391148" cy="270213"/>
          </a:xfrm>
          <a:prstGeom prst="rect">
            <a:avLst/>
          </a:prstGeom>
          <a:noFill/>
          <a:ln>
            <a:noFill/>
          </a:ln>
        </p:spPr>
      </p:pic>
      <p:sp>
        <p:nvSpPr>
          <p:cNvPr id="9" name="Oval 13"/>
          <p:cNvSpPr>
            <a:spLocks/>
          </p:cNvSpPr>
          <p:nvPr userDrawn="1"/>
        </p:nvSpPr>
        <p:spPr bwMode="auto">
          <a:xfrm>
            <a:off x="8732839" y="4842273"/>
            <a:ext cx="210312" cy="210312"/>
          </a:xfrm>
          <a:prstGeom prst="ellipse">
            <a:avLst/>
          </a:prstGeom>
          <a:solidFill>
            <a:srgbClr val="FFFFFF"/>
          </a:solidFill>
          <a:ln>
            <a:noFill/>
          </a:ln>
          <a:extLst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defRPr/>
            </a:pPr>
            <a:endParaRPr lang="en-US" altLang="en-US" dirty="0" smtClean="0">
              <a:solidFill>
                <a:srgbClr val="000000"/>
              </a:solidFill>
            </a:endParaRPr>
          </a:p>
        </p:txBody>
      </p:sp>
      <p:sp>
        <p:nvSpPr>
          <p:cNvPr id="11" name="Footer Placeholder 2"/>
          <p:cNvSpPr>
            <a:spLocks noGrp="1"/>
          </p:cNvSpPr>
          <p:nvPr>
            <p:ph type="ftr" sz="quarter" idx="13"/>
          </p:nvPr>
        </p:nvSpPr>
        <p:spPr>
          <a:xfrm>
            <a:off x="666750" y="4793456"/>
            <a:ext cx="2808288" cy="295275"/>
          </a:xfrm>
        </p:spPr>
        <p:txBody>
          <a:bodyPr/>
          <a:lstStyle>
            <a:lvl1pPr>
              <a:defRPr sz="1000"/>
            </a:lvl1pPr>
          </a:lstStyle>
          <a:p>
            <a:pPr>
              <a:defRPr/>
            </a:pP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63051" y="4814888"/>
            <a:ext cx="384175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/>
                </a:solidFill>
                <a:latin typeface="+mj-lt"/>
                <a:cs typeface="+mn-cs"/>
              </a:defRPr>
            </a:lvl1pPr>
          </a:lstStyle>
          <a:p>
            <a:pPr>
              <a:defRPr/>
            </a:pPr>
            <a:fld id="{84948DD1-5963-4816-BE5A-05BCCCAC15E0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021254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*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12"/>
          <p:cNvCxnSpPr>
            <a:cxnSpLocks noChangeShapeType="1"/>
          </p:cNvCxnSpPr>
          <p:nvPr/>
        </p:nvCxnSpPr>
        <p:spPr bwMode="auto">
          <a:xfrm rot="5400000">
            <a:off x="506413" y="4909344"/>
            <a:ext cx="328613" cy="1588"/>
          </a:xfrm>
          <a:prstGeom prst="line">
            <a:avLst/>
          </a:prstGeom>
          <a:noFill/>
          <a:ln w="9525">
            <a:solidFill>
              <a:schemeClr val="bg1">
                <a:alpha val="39999"/>
              </a:schemeClr>
            </a:solidFill>
            <a:round/>
            <a:headEnd/>
            <a:tailEnd/>
          </a:ln>
        </p:spPr>
      </p:cxnSp>
      <p:sp>
        <p:nvSpPr>
          <p:cNvPr id="8" name="Title 1"/>
          <p:cNvSpPr>
            <a:spLocks noGrp="1"/>
          </p:cNvSpPr>
          <p:nvPr>
            <p:ph type="title" hasCustomPrompt="1"/>
          </p:nvPr>
        </p:nvSpPr>
        <p:spPr>
          <a:xfrm>
            <a:off x="685800" y="68580"/>
            <a:ext cx="8001000" cy="766307"/>
          </a:xfrm>
          <a:prstGeom prst="rect">
            <a:avLst/>
          </a:prstGeom>
        </p:spPr>
        <p:txBody>
          <a:bodyPr lIns="0" tIns="0" rIns="0" bIns="0" anchor="b" anchorCtr="0"/>
          <a:lstStyle>
            <a:lvl1pPr algn="l">
              <a:defRPr sz="2600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Click to edit Master title style. You can have up to two lines of text.</a:t>
            </a:r>
            <a:endParaRPr lang="en-US" dirty="0"/>
          </a:p>
        </p:txBody>
      </p:sp>
      <p:pic>
        <p:nvPicPr>
          <p:cNvPr id="10" name="Picture 2" descr="C:\Documents and Settings\MVO\Desktop\eia_logo_white-02.pn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1513" y="4772025"/>
            <a:ext cx="391148" cy="270213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Oval 13"/>
          <p:cNvSpPr>
            <a:spLocks/>
          </p:cNvSpPr>
          <p:nvPr userDrawn="1"/>
        </p:nvSpPr>
        <p:spPr bwMode="auto">
          <a:xfrm>
            <a:off x="8732839" y="4842273"/>
            <a:ext cx="210312" cy="210312"/>
          </a:xfrm>
          <a:prstGeom prst="ellipse">
            <a:avLst/>
          </a:prstGeom>
          <a:solidFill>
            <a:srgbClr val="FFFFFF"/>
          </a:solidFill>
          <a:ln>
            <a:noFill/>
          </a:ln>
          <a:extLst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defRPr/>
            </a:pPr>
            <a:endParaRPr lang="en-US" altLang="en-US" dirty="0" smtClean="0">
              <a:solidFill>
                <a:srgbClr val="000000"/>
              </a:solidFill>
            </a:endParaRPr>
          </a:p>
        </p:txBody>
      </p:sp>
      <p:sp>
        <p:nvSpPr>
          <p:cNvPr id="13" name="Footer Placeholder 2"/>
          <p:cNvSpPr>
            <a:spLocks noGrp="1"/>
          </p:cNvSpPr>
          <p:nvPr>
            <p:ph type="ftr" sz="quarter" idx="13"/>
          </p:nvPr>
        </p:nvSpPr>
        <p:spPr>
          <a:xfrm>
            <a:off x="666750" y="4793456"/>
            <a:ext cx="2808288" cy="295275"/>
          </a:xfrm>
        </p:spPr>
        <p:txBody>
          <a:bodyPr/>
          <a:lstStyle>
            <a:lvl1pPr>
              <a:defRPr sz="1000"/>
            </a:lvl1pPr>
          </a:lstStyle>
          <a:p>
            <a:pPr>
              <a:defRPr/>
            </a:pP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9" name="Text Placeholder 15"/>
          <p:cNvSpPr>
            <a:spLocks noGrp="1"/>
          </p:cNvSpPr>
          <p:nvPr>
            <p:ph type="body" sz="quarter" idx="16"/>
          </p:nvPr>
        </p:nvSpPr>
        <p:spPr>
          <a:xfrm>
            <a:off x="685800" y="4457700"/>
            <a:ext cx="8001000" cy="205740"/>
          </a:xfrm>
          <a:prstGeom prst="rect">
            <a:avLst/>
          </a:prstGeom>
        </p:spPr>
        <p:txBody>
          <a:bodyPr lIns="0" rIns="0" bIns="0" anchor="b" anchorCtr="0"/>
          <a:lstStyle>
            <a:lvl1pPr marL="0" indent="0">
              <a:buFont typeface="Arial" panose="020B0604020202020204" pitchFamily="34" charset="0"/>
              <a:buNone/>
              <a:defRPr sz="1000" i="1"/>
            </a:lvl1pPr>
            <a:lvl2pPr>
              <a:buNone/>
              <a:defRPr sz="1200" i="1"/>
            </a:lvl2pPr>
            <a:lvl3pPr>
              <a:buNone/>
              <a:defRPr sz="1200" i="1"/>
            </a:lvl3pPr>
            <a:lvl4pPr>
              <a:buNone/>
              <a:defRPr sz="1200" i="1"/>
            </a:lvl4pPr>
            <a:lvl5pPr>
              <a:buNone/>
              <a:defRPr sz="1200" i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63051" y="4814888"/>
            <a:ext cx="384175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/>
                </a:solidFill>
                <a:latin typeface="+mj-lt"/>
                <a:cs typeface="+mn-cs"/>
              </a:defRPr>
            </a:lvl1pPr>
          </a:lstStyle>
          <a:p>
            <a:pPr>
              <a:defRPr/>
            </a:pPr>
            <a:fld id="{84948DD1-5963-4816-BE5A-05BCCCAC15E0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051335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*long 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12"/>
          <p:cNvCxnSpPr>
            <a:cxnSpLocks noChangeShapeType="1"/>
          </p:cNvCxnSpPr>
          <p:nvPr/>
        </p:nvCxnSpPr>
        <p:spPr bwMode="auto">
          <a:xfrm rot="5400000">
            <a:off x="506413" y="4909344"/>
            <a:ext cx="328613" cy="1588"/>
          </a:xfrm>
          <a:prstGeom prst="line">
            <a:avLst/>
          </a:prstGeom>
          <a:noFill/>
          <a:ln w="9525">
            <a:solidFill>
              <a:schemeClr val="bg1">
                <a:alpha val="39999"/>
              </a:schemeClr>
            </a:solidFill>
            <a:round/>
            <a:headEnd/>
            <a:tailEnd/>
          </a:ln>
        </p:spPr>
      </p:cxnSp>
      <p:pic>
        <p:nvPicPr>
          <p:cNvPr id="8" name="Picture 2" descr="C:\Documents and Settings\MVO\Desktop\eia_logo_white-02.pn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1513" y="4772025"/>
            <a:ext cx="391148" cy="270213"/>
          </a:xfrm>
          <a:prstGeom prst="rect">
            <a:avLst/>
          </a:prstGeom>
          <a:noFill/>
          <a:ln>
            <a:noFill/>
          </a:ln>
        </p:spPr>
      </p:pic>
      <p:sp>
        <p:nvSpPr>
          <p:cNvPr id="10" name="Oval 13"/>
          <p:cNvSpPr>
            <a:spLocks/>
          </p:cNvSpPr>
          <p:nvPr userDrawn="1"/>
        </p:nvSpPr>
        <p:spPr bwMode="auto">
          <a:xfrm>
            <a:off x="8732839" y="4842273"/>
            <a:ext cx="210312" cy="210312"/>
          </a:xfrm>
          <a:prstGeom prst="ellipse">
            <a:avLst/>
          </a:prstGeom>
          <a:solidFill>
            <a:srgbClr val="FFFFFF"/>
          </a:solidFill>
          <a:ln>
            <a:noFill/>
          </a:ln>
          <a:extLst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defRPr/>
            </a:pPr>
            <a:endParaRPr lang="en-US" altLang="en-US" dirty="0" smtClean="0">
              <a:solidFill>
                <a:srgbClr val="000000"/>
              </a:solidFill>
            </a:endParaRPr>
          </a:p>
        </p:txBody>
      </p:sp>
      <p:sp>
        <p:nvSpPr>
          <p:cNvPr id="12" name="Footer Placeholder 2"/>
          <p:cNvSpPr>
            <a:spLocks noGrp="1"/>
          </p:cNvSpPr>
          <p:nvPr>
            <p:ph type="ftr" sz="quarter" idx="13"/>
          </p:nvPr>
        </p:nvSpPr>
        <p:spPr>
          <a:xfrm>
            <a:off x="666750" y="4793456"/>
            <a:ext cx="2808288" cy="295275"/>
          </a:xfrm>
        </p:spPr>
        <p:txBody>
          <a:bodyPr/>
          <a:lstStyle>
            <a:lvl1pPr>
              <a:defRPr sz="1000"/>
            </a:lvl1pPr>
          </a:lstStyle>
          <a:p>
            <a:pPr>
              <a:defRPr/>
            </a:pP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3" name="Title 1"/>
          <p:cNvSpPr>
            <a:spLocks noGrp="1"/>
          </p:cNvSpPr>
          <p:nvPr>
            <p:ph type="title" hasCustomPrompt="1"/>
          </p:nvPr>
        </p:nvSpPr>
        <p:spPr>
          <a:xfrm>
            <a:off x="685800" y="68579"/>
            <a:ext cx="8001000" cy="776247"/>
          </a:xfrm>
          <a:prstGeom prst="rect">
            <a:avLst/>
          </a:prstGeom>
        </p:spPr>
        <p:txBody>
          <a:bodyPr lIns="0" tIns="0" rIns="0" bIns="0" anchor="b" anchorCtr="0"/>
          <a:lstStyle>
            <a:lvl1pPr algn="l">
              <a:defRPr sz="2200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Click to edit Master title style. You can have up to two lines of </a:t>
            </a:r>
            <a:br>
              <a:rPr lang="en-US" dirty="0" smtClean="0"/>
            </a:br>
            <a:r>
              <a:rPr lang="en-US" dirty="0" smtClean="0"/>
              <a:t>text.</a:t>
            </a:r>
            <a:endParaRPr lang="en-US" dirty="0"/>
          </a:p>
        </p:txBody>
      </p:sp>
      <p:sp>
        <p:nvSpPr>
          <p:cNvPr id="9" name="Text Placeholder 15"/>
          <p:cNvSpPr>
            <a:spLocks noGrp="1"/>
          </p:cNvSpPr>
          <p:nvPr>
            <p:ph type="body" sz="quarter" idx="16"/>
          </p:nvPr>
        </p:nvSpPr>
        <p:spPr>
          <a:xfrm>
            <a:off x="685800" y="4457700"/>
            <a:ext cx="8001000" cy="205740"/>
          </a:xfrm>
          <a:prstGeom prst="rect">
            <a:avLst/>
          </a:prstGeom>
        </p:spPr>
        <p:txBody>
          <a:bodyPr lIns="0" rIns="0" bIns="0" anchor="b" anchorCtr="0"/>
          <a:lstStyle>
            <a:lvl1pPr marL="0" indent="0">
              <a:buFont typeface="Arial" panose="020B0604020202020204" pitchFamily="34" charset="0"/>
              <a:buNone/>
              <a:defRPr sz="1000" i="1"/>
            </a:lvl1pPr>
            <a:lvl2pPr>
              <a:buNone/>
              <a:defRPr sz="1200" i="1"/>
            </a:lvl2pPr>
            <a:lvl3pPr>
              <a:buNone/>
              <a:defRPr sz="1200" i="1"/>
            </a:lvl3pPr>
            <a:lvl4pPr>
              <a:buNone/>
              <a:defRPr sz="1200" i="1"/>
            </a:lvl4pPr>
            <a:lvl5pPr>
              <a:buNone/>
              <a:defRPr sz="1200" i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63051" y="4814888"/>
            <a:ext cx="384175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/>
                </a:solidFill>
                <a:latin typeface="+mj-lt"/>
                <a:cs typeface="+mn-cs"/>
              </a:defRPr>
            </a:lvl1pPr>
          </a:lstStyle>
          <a:p>
            <a:pPr>
              <a:defRPr/>
            </a:pPr>
            <a:fld id="{84948DD1-5963-4816-BE5A-05BCCCAC15E0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43235935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*line or bar grap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12"/>
          <p:cNvCxnSpPr>
            <a:cxnSpLocks noChangeShapeType="1"/>
          </p:cNvCxnSpPr>
          <p:nvPr/>
        </p:nvCxnSpPr>
        <p:spPr bwMode="auto">
          <a:xfrm rot="5400000">
            <a:off x="506413" y="4909344"/>
            <a:ext cx="328613" cy="1588"/>
          </a:xfrm>
          <a:prstGeom prst="line">
            <a:avLst/>
          </a:prstGeom>
          <a:noFill/>
          <a:ln w="9525">
            <a:solidFill>
              <a:schemeClr val="bg1">
                <a:alpha val="39999"/>
              </a:schemeClr>
            </a:solidFill>
            <a:round/>
            <a:headEnd/>
            <a:tailEnd/>
          </a:ln>
        </p:spPr>
      </p:cxnSp>
      <p:sp>
        <p:nvSpPr>
          <p:cNvPr id="9" name="Chart Placeholder 8"/>
          <p:cNvSpPr>
            <a:spLocks noGrp="1"/>
          </p:cNvSpPr>
          <p:nvPr>
            <p:ph type="chart" sz="quarter" idx="12"/>
          </p:nvPr>
        </p:nvSpPr>
        <p:spPr>
          <a:xfrm>
            <a:off x="685800" y="1311965"/>
            <a:ext cx="8001000" cy="3077154"/>
          </a:xfrm>
          <a:prstGeom prst="rect">
            <a:avLst/>
          </a:prstGeom>
        </p:spPr>
        <p:txBody>
          <a:bodyPr lIns="0" tIns="0" rIns="0" bIns="0"/>
          <a:lstStyle>
            <a:lvl1pPr marL="342900" marR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sz="1200"/>
            </a:lvl1pPr>
          </a:lstStyle>
          <a:p>
            <a:pPr lvl="0"/>
            <a:r>
              <a:rPr lang="en-US" noProof="0" dirty="0" smtClean="0"/>
              <a:t>Click icon to add chart</a:t>
            </a:r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3"/>
          </p:nvPr>
        </p:nvSpPr>
        <p:spPr>
          <a:xfrm>
            <a:off x="685800" y="840140"/>
            <a:ext cx="4005072" cy="411480"/>
          </a:xfrm>
          <a:prstGeom prst="rect">
            <a:avLst/>
          </a:prstGeom>
        </p:spPr>
        <p:txBody>
          <a:bodyPr lIns="0" tIns="0" bIns="0" anchor="b" anchorCtr="0"/>
          <a:lstStyle>
            <a:lvl1pPr marL="342900" marR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200"/>
            </a:lvl1pPr>
            <a:lvl2pPr>
              <a:defRPr sz="12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4"/>
          </p:nvPr>
        </p:nvSpPr>
        <p:spPr>
          <a:xfrm>
            <a:off x="4800600" y="840140"/>
            <a:ext cx="3895344" cy="411480"/>
          </a:xfrm>
          <a:prstGeom prst="rect">
            <a:avLst/>
          </a:prstGeom>
        </p:spPr>
        <p:txBody>
          <a:bodyPr tIns="0" rIns="0" bIns="0" anchor="b" anchorCtr="0"/>
          <a:lstStyle>
            <a:lvl1pPr marL="342900" marR="0" indent="-342900" algn="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200"/>
            </a:lvl1pPr>
            <a:lvl2pPr>
              <a:defRPr sz="12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pic>
        <p:nvPicPr>
          <p:cNvPr id="15" name="Picture 2" descr="C:\Documents and Settings\MVO\Desktop\eia_logo_white-02.pn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1513" y="4772025"/>
            <a:ext cx="391148" cy="270213"/>
          </a:xfrm>
          <a:prstGeom prst="rect">
            <a:avLst/>
          </a:prstGeom>
          <a:noFill/>
          <a:ln>
            <a:noFill/>
          </a:ln>
        </p:spPr>
      </p:pic>
      <p:sp>
        <p:nvSpPr>
          <p:cNvPr id="18" name="Oval 13"/>
          <p:cNvSpPr>
            <a:spLocks/>
          </p:cNvSpPr>
          <p:nvPr userDrawn="1"/>
        </p:nvSpPr>
        <p:spPr bwMode="auto">
          <a:xfrm>
            <a:off x="8732839" y="4842273"/>
            <a:ext cx="210312" cy="210312"/>
          </a:xfrm>
          <a:prstGeom prst="ellipse">
            <a:avLst/>
          </a:prstGeom>
          <a:solidFill>
            <a:srgbClr val="FFFFFF"/>
          </a:solidFill>
          <a:ln>
            <a:noFill/>
          </a:ln>
          <a:extLst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defRPr/>
            </a:pPr>
            <a:endParaRPr lang="en-US" altLang="en-US" dirty="0" smtClean="0">
              <a:solidFill>
                <a:srgbClr val="000000"/>
              </a:solidFill>
            </a:endParaRPr>
          </a:p>
        </p:txBody>
      </p:sp>
      <p:sp>
        <p:nvSpPr>
          <p:cNvPr id="20" name="Footer Placeholder 2"/>
          <p:cNvSpPr>
            <a:spLocks noGrp="1"/>
          </p:cNvSpPr>
          <p:nvPr>
            <p:ph type="ftr" sz="quarter" idx="17"/>
          </p:nvPr>
        </p:nvSpPr>
        <p:spPr>
          <a:xfrm>
            <a:off x="666750" y="4793456"/>
            <a:ext cx="2808288" cy="295275"/>
          </a:xfrm>
        </p:spPr>
        <p:txBody>
          <a:bodyPr/>
          <a:lstStyle>
            <a:lvl1pPr>
              <a:defRPr sz="1000"/>
            </a:lvl1pPr>
          </a:lstStyle>
          <a:p>
            <a:pPr>
              <a:defRPr/>
            </a:pP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21" name="Title 1"/>
          <p:cNvSpPr>
            <a:spLocks noGrp="1"/>
          </p:cNvSpPr>
          <p:nvPr>
            <p:ph type="title" hasCustomPrompt="1"/>
          </p:nvPr>
        </p:nvSpPr>
        <p:spPr>
          <a:xfrm>
            <a:off x="685800" y="68579"/>
            <a:ext cx="8001000" cy="766308"/>
          </a:xfrm>
          <a:prstGeom prst="rect">
            <a:avLst/>
          </a:prstGeom>
        </p:spPr>
        <p:txBody>
          <a:bodyPr lIns="0" tIns="0" rIns="0" bIns="0" anchor="b" anchorCtr="0"/>
          <a:lstStyle>
            <a:lvl1pPr algn="l">
              <a:defRPr sz="2200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br>
              <a:rPr lang="en-US" dirty="0" smtClean="0"/>
            </a:br>
            <a:r>
              <a:rPr lang="en-US" dirty="0" smtClean="0"/>
              <a:t>This can span two lines</a:t>
            </a:r>
            <a:endParaRPr lang="en-US" dirty="0"/>
          </a:p>
        </p:txBody>
      </p:sp>
      <p:sp>
        <p:nvSpPr>
          <p:cNvPr id="13" name="Text Placeholder 15"/>
          <p:cNvSpPr>
            <a:spLocks noGrp="1"/>
          </p:cNvSpPr>
          <p:nvPr>
            <p:ph type="body" sz="quarter" idx="18"/>
          </p:nvPr>
        </p:nvSpPr>
        <p:spPr>
          <a:xfrm>
            <a:off x="685800" y="4457700"/>
            <a:ext cx="8001000" cy="205740"/>
          </a:xfrm>
          <a:prstGeom prst="rect">
            <a:avLst/>
          </a:prstGeom>
        </p:spPr>
        <p:txBody>
          <a:bodyPr lIns="0" rIns="0" bIns="0" anchor="b" anchorCtr="0"/>
          <a:lstStyle>
            <a:lvl1pPr marL="0" indent="0">
              <a:buFont typeface="Arial" panose="020B0604020202020204" pitchFamily="34" charset="0"/>
              <a:buNone/>
              <a:defRPr sz="1000" i="1"/>
            </a:lvl1pPr>
            <a:lvl2pPr>
              <a:buNone/>
              <a:defRPr sz="1200" i="1"/>
            </a:lvl2pPr>
            <a:lvl3pPr>
              <a:buNone/>
              <a:defRPr sz="1200" i="1"/>
            </a:lvl3pPr>
            <a:lvl4pPr>
              <a:buNone/>
              <a:defRPr sz="1200" i="1"/>
            </a:lvl4pPr>
            <a:lvl5pPr>
              <a:buNone/>
              <a:defRPr sz="1200" i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63051" y="4814888"/>
            <a:ext cx="384175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/>
                </a:solidFill>
                <a:latin typeface="+mj-lt"/>
                <a:cs typeface="+mn-cs"/>
              </a:defRPr>
            </a:lvl1pPr>
          </a:lstStyle>
          <a:p>
            <a:pPr>
              <a:defRPr/>
            </a:pPr>
            <a:fld id="{84948DD1-5963-4816-BE5A-05BCCCAC15E0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3867492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*pie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12"/>
          <p:cNvCxnSpPr>
            <a:cxnSpLocks noChangeShapeType="1"/>
          </p:cNvCxnSpPr>
          <p:nvPr/>
        </p:nvCxnSpPr>
        <p:spPr bwMode="auto">
          <a:xfrm rot="5400000">
            <a:off x="506413" y="4909344"/>
            <a:ext cx="328613" cy="1588"/>
          </a:xfrm>
          <a:prstGeom prst="line">
            <a:avLst/>
          </a:prstGeom>
          <a:noFill/>
          <a:ln w="9525">
            <a:solidFill>
              <a:schemeClr val="bg1">
                <a:alpha val="39999"/>
              </a:schemeClr>
            </a:solidFill>
            <a:round/>
            <a:headEnd/>
            <a:tailEnd/>
          </a:ln>
        </p:spPr>
      </p:cxnSp>
      <p:sp>
        <p:nvSpPr>
          <p:cNvPr id="9" name="Chart Placeholder 8"/>
          <p:cNvSpPr>
            <a:spLocks noGrp="1"/>
          </p:cNvSpPr>
          <p:nvPr>
            <p:ph type="chart" sz="quarter" idx="12"/>
          </p:nvPr>
        </p:nvSpPr>
        <p:spPr>
          <a:xfrm>
            <a:off x="685800" y="1262271"/>
            <a:ext cx="8001000" cy="3126850"/>
          </a:xfrm>
          <a:prstGeom prst="rect">
            <a:avLst/>
          </a:prstGeom>
        </p:spPr>
        <p:txBody>
          <a:bodyPr/>
          <a:lstStyle>
            <a:lvl1pPr marL="342900" marR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sz="1200"/>
            </a:lvl1pPr>
          </a:lstStyle>
          <a:p>
            <a:pPr lvl="0"/>
            <a:r>
              <a:rPr lang="en-US" noProof="0" dirty="0" smtClean="0"/>
              <a:t>Click icon to add chart</a:t>
            </a:r>
          </a:p>
        </p:txBody>
      </p:sp>
      <p:pic>
        <p:nvPicPr>
          <p:cNvPr id="12" name="Picture 2" descr="C:\Documents and Settings\MVO\Desktop\eia_logo_white-02.pn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1513" y="4772025"/>
            <a:ext cx="391148" cy="270213"/>
          </a:xfrm>
          <a:prstGeom prst="rect">
            <a:avLst/>
          </a:prstGeom>
          <a:noFill/>
          <a:ln>
            <a:noFill/>
          </a:ln>
        </p:spPr>
      </p:pic>
      <p:sp>
        <p:nvSpPr>
          <p:cNvPr id="16" name="Oval 13"/>
          <p:cNvSpPr>
            <a:spLocks/>
          </p:cNvSpPr>
          <p:nvPr userDrawn="1"/>
        </p:nvSpPr>
        <p:spPr bwMode="auto">
          <a:xfrm>
            <a:off x="8732839" y="4842273"/>
            <a:ext cx="210312" cy="210312"/>
          </a:xfrm>
          <a:prstGeom prst="ellipse">
            <a:avLst/>
          </a:prstGeom>
          <a:solidFill>
            <a:srgbClr val="FFFFFF"/>
          </a:solidFill>
          <a:ln>
            <a:noFill/>
          </a:ln>
          <a:extLst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defRPr/>
            </a:pPr>
            <a:endParaRPr lang="en-US" altLang="en-US" dirty="0" smtClean="0">
              <a:solidFill>
                <a:srgbClr val="000000"/>
              </a:solidFill>
            </a:endParaRPr>
          </a:p>
        </p:txBody>
      </p:sp>
      <p:sp>
        <p:nvSpPr>
          <p:cNvPr id="18" name="Footer Placeholder 2"/>
          <p:cNvSpPr>
            <a:spLocks noGrp="1"/>
          </p:cNvSpPr>
          <p:nvPr>
            <p:ph type="ftr" sz="quarter" idx="13"/>
          </p:nvPr>
        </p:nvSpPr>
        <p:spPr>
          <a:xfrm>
            <a:off x="666750" y="4793456"/>
            <a:ext cx="2808288" cy="295275"/>
          </a:xfrm>
        </p:spPr>
        <p:txBody>
          <a:bodyPr/>
          <a:lstStyle>
            <a:lvl1pPr>
              <a:defRPr sz="1000"/>
            </a:lvl1pPr>
          </a:lstStyle>
          <a:p>
            <a:pPr>
              <a:defRPr/>
            </a:pP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9" name="Title 1"/>
          <p:cNvSpPr>
            <a:spLocks noGrp="1"/>
          </p:cNvSpPr>
          <p:nvPr>
            <p:ph type="title"/>
          </p:nvPr>
        </p:nvSpPr>
        <p:spPr>
          <a:xfrm>
            <a:off x="685800" y="68579"/>
            <a:ext cx="8001000" cy="776247"/>
          </a:xfrm>
          <a:prstGeom prst="rect">
            <a:avLst/>
          </a:prstGeom>
        </p:spPr>
        <p:txBody>
          <a:bodyPr lIns="0" tIns="0" rIns="0" bIns="0" anchor="b" anchorCtr="0"/>
          <a:lstStyle>
            <a:lvl1pPr algn="l">
              <a:defRPr sz="2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Text Placeholder 15"/>
          <p:cNvSpPr>
            <a:spLocks noGrp="1"/>
          </p:cNvSpPr>
          <p:nvPr>
            <p:ph type="body" sz="quarter" idx="16"/>
          </p:nvPr>
        </p:nvSpPr>
        <p:spPr>
          <a:xfrm>
            <a:off x="685800" y="4457700"/>
            <a:ext cx="8001000" cy="205740"/>
          </a:xfrm>
          <a:prstGeom prst="rect">
            <a:avLst/>
          </a:prstGeom>
        </p:spPr>
        <p:txBody>
          <a:bodyPr lIns="0" rIns="0" bIns="0" anchor="b" anchorCtr="0"/>
          <a:lstStyle>
            <a:lvl1pPr marL="0" indent="0">
              <a:buFont typeface="Arial" panose="020B0604020202020204" pitchFamily="34" charset="0"/>
              <a:buNone/>
              <a:defRPr sz="1000" i="1"/>
            </a:lvl1pPr>
            <a:lvl2pPr>
              <a:buNone/>
              <a:defRPr sz="1200" i="1"/>
            </a:lvl2pPr>
            <a:lvl3pPr>
              <a:buNone/>
              <a:defRPr sz="1200" i="1"/>
            </a:lvl3pPr>
            <a:lvl4pPr>
              <a:buNone/>
              <a:defRPr sz="1200" i="1"/>
            </a:lvl4pPr>
            <a:lvl5pPr>
              <a:buNone/>
              <a:defRPr sz="1200" i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5" name="Text Placeholder 11"/>
          <p:cNvSpPr>
            <a:spLocks noGrp="1"/>
          </p:cNvSpPr>
          <p:nvPr>
            <p:ph type="body" sz="quarter" idx="17"/>
          </p:nvPr>
        </p:nvSpPr>
        <p:spPr>
          <a:xfrm>
            <a:off x="685800" y="840140"/>
            <a:ext cx="4005072" cy="411480"/>
          </a:xfrm>
          <a:prstGeom prst="rect">
            <a:avLst/>
          </a:prstGeom>
        </p:spPr>
        <p:txBody>
          <a:bodyPr lIns="0" tIns="0" bIns="0" anchor="b" anchorCtr="0"/>
          <a:lstStyle>
            <a:lvl1pPr marL="342900" marR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200"/>
            </a:lvl1pPr>
            <a:lvl2pPr>
              <a:defRPr sz="12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sp>
        <p:nvSpPr>
          <p:cNvPr id="14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63051" y="4814888"/>
            <a:ext cx="384175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/>
                </a:solidFill>
                <a:latin typeface="+mj-lt"/>
                <a:cs typeface="+mn-cs"/>
              </a:defRPr>
            </a:lvl1pPr>
          </a:lstStyle>
          <a:p>
            <a:pPr>
              <a:defRPr/>
            </a:pPr>
            <a:fld id="{84948DD1-5963-4816-BE5A-05BCCCAC15E0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86452538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*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12"/>
          <p:cNvCxnSpPr>
            <a:cxnSpLocks noChangeShapeType="1"/>
          </p:cNvCxnSpPr>
          <p:nvPr/>
        </p:nvCxnSpPr>
        <p:spPr bwMode="auto">
          <a:xfrm rot="5400000">
            <a:off x="506413" y="4909344"/>
            <a:ext cx="328613" cy="1588"/>
          </a:xfrm>
          <a:prstGeom prst="line">
            <a:avLst/>
          </a:prstGeom>
          <a:noFill/>
          <a:ln w="9525">
            <a:solidFill>
              <a:schemeClr val="bg1">
                <a:alpha val="39999"/>
              </a:schemeClr>
            </a:solidFill>
            <a:round/>
            <a:headEnd/>
            <a:tailEnd/>
          </a:ln>
        </p:spPr>
      </p:cxnSp>
      <p:sp>
        <p:nvSpPr>
          <p:cNvPr id="13" name="Picture Placeholder 12"/>
          <p:cNvSpPr>
            <a:spLocks noGrp="1"/>
          </p:cNvSpPr>
          <p:nvPr>
            <p:ph type="pic" sz="quarter" idx="16"/>
          </p:nvPr>
        </p:nvSpPr>
        <p:spPr>
          <a:xfrm>
            <a:off x="685800" y="834888"/>
            <a:ext cx="8001000" cy="3554232"/>
          </a:xfrm>
          <a:prstGeom prst="rect">
            <a:avLst/>
          </a:prstGeom>
        </p:spPr>
        <p:txBody>
          <a:bodyPr/>
          <a:lstStyle>
            <a:lvl1pPr marL="342900" marR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sz="1200"/>
            </a:lvl1pPr>
          </a:lstStyle>
          <a:p>
            <a:pPr lvl="0"/>
            <a:r>
              <a:rPr lang="en-US" noProof="0" dirty="0" smtClean="0"/>
              <a:t>Click icon to add picture</a:t>
            </a:r>
          </a:p>
        </p:txBody>
      </p:sp>
      <p:pic>
        <p:nvPicPr>
          <p:cNvPr id="14" name="Picture 2" descr="C:\Documents and Settings\MVO\Desktop\eia_logo_white-02.pn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1513" y="4772025"/>
            <a:ext cx="391148" cy="270213"/>
          </a:xfrm>
          <a:prstGeom prst="rect">
            <a:avLst/>
          </a:prstGeom>
          <a:noFill/>
          <a:ln>
            <a:noFill/>
          </a:ln>
        </p:spPr>
      </p:pic>
      <p:sp>
        <p:nvSpPr>
          <p:cNvPr id="15" name="Oval 13"/>
          <p:cNvSpPr>
            <a:spLocks/>
          </p:cNvSpPr>
          <p:nvPr userDrawn="1"/>
        </p:nvSpPr>
        <p:spPr bwMode="auto">
          <a:xfrm>
            <a:off x="8732839" y="4842273"/>
            <a:ext cx="210312" cy="210312"/>
          </a:xfrm>
          <a:prstGeom prst="ellipse">
            <a:avLst/>
          </a:prstGeom>
          <a:solidFill>
            <a:srgbClr val="FFFFFF"/>
          </a:solidFill>
          <a:ln>
            <a:noFill/>
          </a:ln>
          <a:extLst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defRPr/>
            </a:pPr>
            <a:endParaRPr lang="en-US" altLang="en-US" dirty="0" smtClean="0">
              <a:solidFill>
                <a:srgbClr val="000000"/>
              </a:solidFill>
            </a:endParaRPr>
          </a:p>
        </p:txBody>
      </p:sp>
      <p:sp>
        <p:nvSpPr>
          <p:cNvPr id="17" name="Footer Placeholder 2"/>
          <p:cNvSpPr>
            <a:spLocks noGrp="1"/>
          </p:cNvSpPr>
          <p:nvPr>
            <p:ph type="ftr" sz="quarter" idx="13"/>
          </p:nvPr>
        </p:nvSpPr>
        <p:spPr>
          <a:xfrm>
            <a:off x="666750" y="4793456"/>
            <a:ext cx="2808288" cy="295275"/>
          </a:xfrm>
        </p:spPr>
        <p:txBody>
          <a:bodyPr/>
          <a:lstStyle>
            <a:lvl1pPr>
              <a:defRPr sz="1000"/>
            </a:lvl1pPr>
          </a:lstStyle>
          <a:p>
            <a:pPr>
              <a:defRPr/>
            </a:pP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8" name="Title 1"/>
          <p:cNvSpPr>
            <a:spLocks noGrp="1"/>
          </p:cNvSpPr>
          <p:nvPr>
            <p:ph type="title" hasCustomPrompt="1"/>
          </p:nvPr>
        </p:nvSpPr>
        <p:spPr>
          <a:xfrm>
            <a:off x="685800" y="68579"/>
            <a:ext cx="8001000" cy="766308"/>
          </a:xfrm>
          <a:prstGeom prst="rect">
            <a:avLst/>
          </a:prstGeom>
        </p:spPr>
        <p:txBody>
          <a:bodyPr lIns="0" tIns="0" rIns="0" bIns="0" anchor="b" anchorCtr="0"/>
          <a:lstStyle>
            <a:lvl1pPr algn="l">
              <a:defRPr sz="2400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br>
              <a:rPr lang="en-US" dirty="0" smtClean="0"/>
            </a:br>
            <a:r>
              <a:rPr lang="en-US" dirty="0" smtClean="0"/>
              <a:t>This can span two lines</a:t>
            </a:r>
            <a:endParaRPr lang="en-US" dirty="0"/>
          </a:p>
        </p:txBody>
      </p:sp>
      <p:sp>
        <p:nvSpPr>
          <p:cNvPr id="10" name="Text Placeholder 15"/>
          <p:cNvSpPr>
            <a:spLocks noGrp="1"/>
          </p:cNvSpPr>
          <p:nvPr>
            <p:ph type="body" sz="quarter" idx="17"/>
          </p:nvPr>
        </p:nvSpPr>
        <p:spPr>
          <a:xfrm>
            <a:off x="685800" y="4457700"/>
            <a:ext cx="8001000" cy="205740"/>
          </a:xfrm>
          <a:prstGeom prst="rect">
            <a:avLst/>
          </a:prstGeom>
        </p:spPr>
        <p:txBody>
          <a:bodyPr lIns="0" rIns="0" bIns="0" anchor="b" anchorCtr="0"/>
          <a:lstStyle>
            <a:lvl1pPr marL="0" indent="0">
              <a:buFont typeface="Arial" panose="020B0604020202020204" pitchFamily="34" charset="0"/>
              <a:buNone/>
              <a:defRPr sz="1000" i="1"/>
            </a:lvl1pPr>
            <a:lvl2pPr>
              <a:buNone/>
              <a:defRPr sz="1200" i="1"/>
            </a:lvl2pPr>
            <a:lvl3pPr>
              <a:buNone/>
              <a:defRPr sz="1200" i="1"/>
            </a:lvl3pPr>
            <a:lvl4pPr>
              <a:buNone/>
              <a:defRPr sz="1200" i="1"/>
            </a:lvl4pPr>
            <a:lvl5pPr>
              <a:buNone/>
              <a:defRPr sz="1200" i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63051" y="4814888"/>
            <a:ext cx="384175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/>
                </a:solidFill>
                <a:latin typeface="+mj-lt"/>
                <a:cs typeface="+mn-cs"/>
              </a:defRPr>
            </a:lvl1pPr>
          </a:lstStyle>
          <a:p>
            <a:pPr>
              <a:defRPr/>
            </a:pPr>
            <a:fld id="{84948DD1-5963-4816-BE5A-05BCCCAC15E0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6503802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*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Straight Connector 12"/>
          <p:cNvCxnSpPr>
            <a:cxnSpLocks noChangeShapeType="1"/>
          </p:cNvCxnSpPr>
          <p:nvPr/>
        </p:nvCxnSpPr>
        <p:spPr bwMode="auto">
          <a:xfrm rot="5400000">
            <a:off x="506413" y="4909344"/>
            <a:ext cx="328613" cy="1588"/>
          </a:xfrm>
          <a:prstGeom prst="line">
            <a:avLst/>
          </a:prstGeom>
          <a:noFill/>
          <a:ln w="9525">
            <a:solidFill>
              <a:schemeClr val="bg1">
                <a:alpha val="39999"/>
              </a:schemeClr>
            </a:solidFill>
            <a:round/>
            <a:headEnd/>
            <a:tailEnd/>
          </a:ln>
        </p:spPr>
      </p:cxnSp>
      <p:pic>
        <p:nvPicPr>
          <p:cNvPr id="7" name="Picture 2" descr="C:\Documents and Settings\MVO\Desktop\eia_logo_white-02.pn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1513" y="4772025"/>
            <a:ext cx="391148" cy="270213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Oval 13"/>
          <p:cNvSpPr>
            <a:spLocks/>
          </p:cNvSpPr>
          <p:nvPr userDrawn="1"/>
        </p:nvSpPr>
        <p:spPr bwMode="auto">
          <a:xfrm>
            <a:off x="8732839" y="4842273"/>
            <a:ext cx="210312" cy="210312"/>
          </a:xfrm>
          <a:prstGeom prst="ellipse">
            <a:avLst/>
          </a:prstGeom>
          <a:solidFill>
            <a:srgbClr val="FFFFFF"/>
          </a:solidFill>
          <a:ln>
            <a:noFill/>
          </a:ln>
          <a:extLst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defRPr/>
            </a:pPr>
            <a:endParaRPr lang="en-US" altLang="en-US" dirty="0" smtClean="0">
              <a:solidFill>
                <a:srgbClr val="000000"/>
              </a:solidFill>
            </a:endParaRPr>
          </a:p>
        </p:txBody>
      </p:sp>
      <p:sp>
        <p:nvSpPr>
          <p:cNvPr id="10" name="Footer Placeholder 2"/>
          <p:cNvSpPr>
            <a:spLocks noGrp="1"/>
          </p:cNvSpPr>
          <p:nvPr>
            <p:ph type="ftr" sz="quarter" idx="13"/>
          </p:nvPr>
        </p:nvSpPr>
        <p:spPr>
          <a:xfrm>
            <a:off x="666750" y="4793456"/>
            <a:ext cx="2808288" cy="295275"/>
          </a:xfrm>
        </p:spPr>
        <p:txBody>
          <a:bodyPr/>
          <a:lstStyle>
            <a:lvl1pPr>
              <a:defRPr sz="1000"/>
            </a:lvl1pPr>
          </a:lstStyle>
          <a:p>
            <a:pPr>
              <a:defRPr/>
            </a:pP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63051" y="4814888"/>
            <a:ext cx="384175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/>
                </a:solidFill>
                <a:latin typeface="+mj-lt"/>
                <a:cs typeface="+mn-cs"/>
              </a:defRPr>
            </a:lvl1pPr>
          </a:lstStyle>
          <a:p>
            <a:pPr>
              <a:defRPr/>
            </a:pPr>
            <a:fld id="{84948DD1-5963-4816-BE5A-05BCCCAC15E0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08019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*title and 2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10"/>
          <p:cNvSpPr>
            <a:spLocks noGrp="1"/>
          </p:cNvSpPr>
          <p:nvPr>
            <p:ph sz="quarter" idx="12"/>
          </p:nvPr>
        </p:nvSpPr>
        <p:spPr>
          <a:xfrm>
            <a:off x="685800" y="891540"/>
            <a:ext cx="3931920" cy="3497580"/>
          </a:xfrm>
          <a:prstGeom prst="rect">
            <a:avLst/>
          </a:prstGeom>
        </p:spPr>
        <p:txBody>
          <a:bodyPr lIns="0" tIns="0" rIns="0"/>
          <a:lstStyle>
            <a:lvl1pPr marL="237744" indent="-237744">
              <a:spcBef>
                <a:spcPts val="1600"/>
              </a:spcBef>
              <a:spcAft>
                <a:spcPts val="600"/>
              </a:spcAft>
              <a:defRPr sz="1800"/>
            </a:lvl1pPr>
            <a:lvl2pPr>
              <a:spcAft>
                <a:spcPts val="400"/>
              </a:spcAft>
              <a:defRPr sz="1400"/>
            </a:lvl2pPr>
            <a:lvl3pPr>
              <a:spcAft>
                <a:spcPts val="400"/>
              </a:spcAft>
              <a:defRPr sz="1400"/>
            </a:lvl3pPr>
            <a:lvl4pPr>
              <a:spcAft>
                <a:spcPts val="400"/>
              </a:spcAft>
              <a:defRPr sz="1400"/>
            </a:lvl4pPr>
            <a:lvl5pPr>
              <a:spcAft>
                <a:spcPts val="400"/>
              </a:spcAft>
              <a:buFont typeface="Arial" pitchFamily="34" charset="0"/>
              <a:buChar char="•"/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2" name="Content Placeholder 12"/>
          <p:cNvSpPr>
            <a:spLocks noGrp="1"/>
          </p:cNvSpPr>
          <p:nvPr>
            <p:ph sz="quarter" idx="13"/>
          </p:nvPr>
        </p:nvSpPr>
        <p:spPr>
          <a:xfrm>
            <a:off x="4663440" y="891540"/>
            <a:ext cx="4023360" cy="3497580"/>
          </a:xfrm>
          <a:prstGeom prst="rect">
            <a:avLst/>
          </a:prstGeom>
        </p:spPr>
        <p:txBody>
          <a:bodyPr tIns="0"/>
          <a:lstStyle>
            <a:lvl1pPr marL="237744" indent="-237744">
              <a:spcBef>
                <a:spcPts val="1600"/>
              </a:spcBef>
              <a:spcAft>
                <a:spcPts val="600"/>
              </a:spcAft>
              <a:defRPr sz="1800"/>
            </a:lvl1pPr>
            <a:lvl2pPr>
              <a:spcAft>
                <a:spcPts val="400"/>
              </a:spcAft>
              <a:defRPr sz="1400"/>
            </a:lvl2pPr>
            <a:lvl3pPr>
              <a:spcAft>
                <a:spcPts val="400"/>
              </a:spcAft>
              <a:defRPr sz="1400"/>
            </a:lvl3pPr>
            <a:lvl4pPr>
              <a:spcAft>
                <a:spcPts val="400"/>
              </a:spcAft>
              <a:defRPr sz="1400"/>
            </a:lvl4pPr>
            <a:lvl5pPr>
              <a:spcAft>
                <a:spcPts val="400"/>
              </a:spcAft>
              <a:buFont typeface="Arial" pitchFamily="34" charset="0"/>
              <a:buChar char="•"/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6"/>
          </p:nvPr>
        </p:nvSpPr>
        <p:spPr>
          <a:xfrm>
            <a:off x="685800" y="4457700"/>
            <a:ext cx="8001000" cy="205740"/>
          </a:xfrm>
          <a:prstGeom prst="rect">
            <a:avLst/>
          </a:prstGeom>
        </p:spPr>
        <p:txBody>
          <a:bodyPr lIns="0" rIns="0" bIns="0" anchor="b" anchorCtr="0"/>
          <a:lstStyle>
            <a:lvl1pPr marL="0" indent="0">
              <a:buFont typeface="Arial" panose="020B0604020202020204" pitchFamily="34" charset="0"/>
              <a:buNone/>
              <a:defRPr sz="1000" i="0"/>
            </a:lvl1pPr>
            <a:lvl2pPr>
              <a:buNone/>
              <a:defRPr sz="1200" i="1"/>
            </a:lvl2pPr>
            <a:lvl3pPr>
              <a:buNone/>
              <a:defRPr sz="1200" i="1"/>
            </a:lvl3pPr>
            <a:lvl4pPr>
              <a:buNone/>
              <a:defRPr sz="1200" i="1"/>
            </a:lvl4pPr>
            <a:lvl5pPr>
              <a:buNone/>
              <a:defRPr sz="1200" i="1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7" name="Title 1"/>
          <p:cNvSpPr>
            <a:spLocks noGrp="1"/>
          </p:cNvSpPr>
          <p:nvPr>
            <p:ph type="title" hasCustomPrompt="1"/>
          </p:nvPr>
        </p:nvSpPr>
        <p:spPr>
          <a:xfrm>
            <a:off x="685800" y="68579"/>
            <a:ext cx="8001000" cy="761415"/>
          </a:xfrm>
          <a:prstGeom prst="rect">
            <a:avLst/>
          </a:prstGeom>
        </p:spPr>
        <p:txBody>
          <a:bodyPr lIns="0" tIns="0" rIns="0" bIns="0" anchor="b" anchorCtr="0"/>
          <a:lstStyle>
            <a:lvl1pPr algn="l">
              <a:defRPr sz="2400" baseline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style. You can have up to two lines of text</a:t>
            </a:r>
          </a:p>
        </p:txBody>
      </p:sp>
      <p:sp>
        <p:nvSpPr>
          <p:cNvPr id="1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41080" y="4826238"/>
            <a:ext cx="384175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/>
                </a:solidFill>
                <a:latin typeface="+mj-lt"/>
                <a:cs typeface="+mn-cs"/>
              </a:defRPr>
            </a:lvl1pPr>
          </a:lstStyle>
          <a:p>
            <a:pPr>
              <a:defRPr/>
            </a:pPr>
            <a:fld id="{84948DD1-5963-4816-BE5A-05BCCCAC15E0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*full-screen image/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41495150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*credi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12"/>
          <p:cNvCxnSpPr>
            <a:cxnSpLocks noChangeShapeType="1"/>
          </p:cNvCxnSpPr>
          <p:nvPr/>
        </p:nvCxnSpPr>
        <p:spPr bwMode="auto">
          <a:xfrm rot="5400000">
            <a:off x="506413" y="4909344"/>
            <a:ext cx="328613" cy="1588"/>
          </a:xfrm>
          <a:prstGeom prst="line">
            <a:avLst/>
          </a:prstGeom>
          <a:noFill/>
          <a:ln w="9525">
            <a:solidFill>
              <a:schemeClr val="bg1">
                <a:alpha val="39999"/>
              </a:schemeClr>
            </a:solidFill>
            <a:round/>
            <a:headEnd/>
            <a:tailEnd/>
          </a:ln>
        </p:spPr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8579"/>
            <a:ext cx="8001000" cy="766307"/>
          </a:xfrm>
          <a:prstGeom prst="rect">
            <a:avLst/>
          </a:prstGeom>
        </p:spPr>
        <p:txBody>
          <a:bodyPr lIns="0" tIns="0" rIns="0" bIns="0" anchor="b" anchorCtr="0"/>
          <a:lstStyle>
            <a:lvl1pPr algn="l">
              <a:defRPr sz="2400" baseline="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2"/>
          </p:nvPr>
        </p:nvSpPr>
        <p:spPr>
          <a:xfrm>
            <a:off x="685800" y="834887"/>
            <a:ext cx="8001000" cy="3417072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lnSpc>
                <a:spcPts val="1500"/>
              </a:lnSpc>
              <a:spcBef>
                <a:spcPts val="0"/>
              </a:spcBef>
              <a:spcAft>
                <a:spcPts val="0"/>
              </a:spcAft>
              <a:buNone/>
              <a:defRPr sz="1400" i="1">
                <a:latin typeface="+mj-lt"/>
              </a:defRPr>
            </a:lvl1pPr>
            <a:lvl2pPr marL="457200" indent="0">
              <a:spcAft>
                <a:spcPts val="400"/>
              </a:spcAft>
              <a:buNone/>
              <a:defRPr sz="1600"/>
            </a:lvl2pPr>
            <a:lvl3pPr marL="914400" indent="0">
              <a:spcAft>
                <a:spcPts val="400"/>
              </a:spcAft>
              <a:buNone/>
              <a:defRPr sz="1600"/>
            </a:lvl3pPr>
            <a:lvl4pPr marL="1371600" indent="0">
              <a:spcAft>
                <a:spcPts val="400"/>
              </a:spcAft>
              <a:buNone/>
              <a:defRPr sz="1600"/>
            </a:lvl4pPr>
            <a:lvl5pPr marL="1828800" indent="0">
              <a:spcAft>
                <a:spcPts val="400"/>
              </a:spcAft>
              <a:buFont typeface="Arial" pitchFamily="34" charset="0"/>
              <a:buNone/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pic>
        <p:nvPicPr>
          <p:cNvPr id="10" name="Picture 2" descr="C:\Documents and Settings\MVO\Desktop\eia_logo_white-02.pn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1513" y="4772025"/>
            <a:ext cx="391148" cy="270213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Oval 13"/>
          <p:cNvSpPr>
            <a:spLocks/>
          </p:cNvSpPr>
          <p:nvPr userDrawn="1"/>
        </p:nvSpPr>
        <p:spPr bwMode="auto">
          <a:xfrm>
            <a:off x="8732839" y="4842273"/>
            <a:ext cx="210312" cy="210312"/>
          </a:xfrm>
          <a:prstGeom prst="ellipse">
            <a:avLst/>
          </a:prstGeom>
          <a:solidFill>
            <a:srgbClr val="FFFFFF"/>
          </a:solidFill>
          <a:ln>
            <a:noFill/>
          </a:ln>
          <a:extLst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defRPr/>
            </a:pPr>
            <a:endParaRPr lang="en-US" altLang="en-US" dirty="0" smtClean="0">
              <a:solidFill>
                <a:srgbClr val="000000"/>
              </a:solidFill>
            </a:endParaRPr>
          </a:p>
        </p:txBody>
      </p:sp>
      <p:sp>
        <p:nvSpPr>
          <p:cNvPr id="13" name="Footer Placeholder 2"/>
          <p:cNvSpPr>
            <a:spLocks noGrp="1"/>
          </p:cNvSpPr>
          <p:nvPr>
            <p:ph type="ftr" sz="quarter" idx="13"/>
          </p:nvPr>
        </p:nvSpPr>
        <p:spPr>
          <a:xfrm>
            <a:off x="666750" y="4793456"/>
            <a:ext cx="2808288" cy="295275"/>
          </a:xfrm>
        </p:spPr>
        <p:txBody>
          <a:bodyPr/>
          <a:lstStyle>
            <a:lvl1pPr>
              <a:defRPr sz="1000"/>
            </a:lvl1pPr>
          </a:lstStyle>
          <a:p>
            <a:pPr>
              <a:defRPr/>
            </a:pP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4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63051" y="4814888"/>
            <a:ext cx="384175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/>
                </a:solidFill>
                <a:latin typeface="+mj-lt"/>
                <a:cs typeface="+mn-cs"/>
              </a:defRPr>
            </a:lvl1pPr>
          </a:lstStyle>
          <a:p>
            <a:pPr>
              <a:defRPr/>
            </a:pPr>
            <a:fld id="{84948DD1-5963-4816-BE5A-05BCCCAC15E0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7252009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section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Oval 13"/>
          <p:cNvSpPr>
            <a:spLocks noChangeAspect="1"/>
          </p:cNvSpPr>
          <p:nvPr/>
        </p:nvSpPr>
        <p:spPr bwMode="auto">
          <a:xfrm>
            <a:off x="8732839" y="4842406"/>
            <a:ext cx="276225" cy="205979"/>
          </a:xfrm>
          <a:prstGeom prst="ellipse">
            <a:avLst/>
          </a:pr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 dirty="0">
              <a:solidFill>
                <a:srgbClr val="000000"/>
              </a:solidFill>
            </a:endParaRPr>
          </a:p>
        </p:txBody>
      </p:sp>
      <p:cxnSp>
        <p:nvCxnSpPr>
          <p:cNvPr id="18" name="Straight Connector 12"/>
          <p:cNvCxnSpPr>
            <a:cxnSpLocks noChangeShapeType="1"/>
          </p:cNvCxnSpPr>
          <p:nvPr/>
        </p:nvCxnSpPr>
        <p:spPr bwMode="auto">
          <a:xfrm rot="5400000">
            <a:off x="506959" y="4909344"/>
            <a:ext cx="328613" cy="1588"/>
          </a:xfrm>
          <a:prstGeom prst="line">
            <a:avLst/>
          </a:prstGeom>
          <a:noFill/>
          <a:ln w="9525">
            <a:solidFill>
              <a:schemeClr val="bg1">
                <a:alpha val="39999"/>
              </a:schemeClr>
            </a:solidFill>
            <a:round/>
            <a:headEnd/>
            <a:tailEnd/>
          </a:ln>
        </p:spPr>
      </p:cxn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1657350"/>
            <a:ext cx="8229600" cy="1116106"/>
          </a:xfrm>
          <a:prstGeom prst="rect">
            <a:avLst/>
          </a:prstGeom>
        </p:spPr>
        <p:txBody>
          <a:bodyPr anchor="b"/>
          <a:lstStyle>
            <a:lvl1pPr algn="ctr">
              <a:defRPr sz="3000" kern="1200" baseline="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 smtClean="0"/>
              <a:t>Section Title — click to edit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4948DD1-5963-4816-BE5A-05BCCCAC15E0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>
              <a:solidFill>
                <a:srgbClr val="FFFFFF"/>
              </a:solidFill>
            </a:endParaRPr>
          </a:p>
        </p:txBody>
      </p:sp>
      <p:pic>
        <p:nvPicPr>
          <p:cNvPr id="19" name="Picture 2" descr="C:\Documents and Settings\MVO\Desktop\eia_logo_white-02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4140" y="4772025"/>
            <a:ext cx="516411" cy="267462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141954348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*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85800" y="68579"/>
            <a:ext cx="8001000" cy="761415"/>
          </a:xfrm>
          <a:prstGeom prst="rect">
            <a:avLst/>
          </a:prstGeom>
        </p:spPr>
        <p:txBody>
          <a:bodyPr lIns="0" tIns="0" rIns="0" bIns="0" anchor="b" anchorCtr="0"/>
          <a:lstStyle>
            <a:lvl1pPr algn="l">
              <a:defRPr sz="2600" baseline="0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Click to edit Master title style. You can have up to two lines of text</a:t>
            </a:r>
            <a:endParaRPr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2"/>
          </p:nvPr>
        </p:nvSpPr>
        <p:spPr>
          <a:xfrm>
            <a:off x="685800" y="891540"/>
            <a:ext cx="8001000" cy="3566160"/>
          </a:xfrm>
          <a:prstGeom prst="rect">
            <a:avLst/>
          </a:prstGeom>
        </p:spPr>
        <p:txBody>
          <a:bodyPr lIns="0" tIns="0" rIns="0" bIns="0"/>
          <a:lstStyle>
            <a:lvl1pPr marL="237744" indent="-237744">
              <a:spcBef>
                <a:spcPts val="1600"/>
              </a:spcBef>
              <a:spcAft>
                <a:spcPts val="600"/>
              </a:spcAft>
              <a:defRPr sz="1800"/>
            </a:lvl1pPr>
            <a:lvl2pPr marL="694944" indent="-237744">
              <a:spcAft>
                <a:spcPts val="400"/>
              </a:spcAft>
              <a:defRPr sz="1400"/>
            </a:lvl2pPr>
            <a:lvl3pPr marL="1088136" indent="-173736">
              <a:spcAft>
                <a:spcPts val="400"/>
              </a:spcAft>
              <a:defRPr sz="1400"/>
            </a:lvl3pPr>
            <a:lvl4pPr marL="1609344" indent="-237744">
              <a:spcAft>
                <a:spcPts val="400"/>
              </a:spcAft>
              <a:defRPr sz="1400"/>
            </a:lvl4pPr>
            <a:lvl5pPr marL="2002536" indent="-173736">
              <a:spcAft>
                <a:spcPts val="400"/>
              </a:spcAft>
              <a:buFont typeface="Arial" pitchFamily="34" charset="0"/>
              <a:buChar char="•"/>
              <a:defRPr sz="14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2" name="Oval 13"/>
          <p:cNvSpPr>
            <a:spLocks/>
          </p:cNvSpPr>
          <p:nvPr userDrawn="1"/>
        </p:nvSpPr>
        <p:spPr bwMode="auto">
          <a:xfrm>
            <a:off x="8732839" y="4842273"/>
            <a:ext cx="210312" cy="210312"/>
          </a:xfrm>
          <a:prstGeom prst="ellipse">
            <a:avLst/>
          </a:prstGeom>
          <a:solidFill>
            <a:srgbClr val="FFFFFF"/>
          </a:solidFill>
          <a:ln>
            <a:noFill/>
          </a:ln>
          <a:extLst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defRPr/>
            </a:pPr>
            <a:endParaRPr lang="en-US" altLang="en-US" dirty="0" smtClean="0">
              <a:solidFill>
                <a:srgbClr val="000000"/>
              </a:solidFill>
            </a:endParaRPr>
          </a:p>
        </p:txBody>
      </p:sp>
      <p:sp>
        <p:nvSpPr>
          <p:cNvPr id="14" name="Text Placeholder 15"/>
          <p:cNvSpPr>
            <a:spLocks noGrp="1"/>
          </p:cNvSpPr>
          <p:nvPr>
            <p:ph type="body" sz="quarter" idx="16"/>
          </p:nvPr>
        </p:nvSpPr>
        <p:spPr>
          <a:xfrm>
            <a:off x="685800" y="4457700"/>
            <a:ext cx="8001000" cy="205740"/>
          </a:xfrm>
          <a:prstGeom prst="rect">
            <a:avLst/>
          </a:prstGeom>
        </p:spPr>
        <p:txBody>
          <a:bodyPr lIns="0" rIns="0" bIns="0" anchor="b" anchorCtr="0"/>
          <a:lstStyle>
            <a:lvl1pPr marL="0" indent="0">
              <a:buFont typeface="Arial" panose="020B0604020202020204" pitchFamily="34" charset="0"/>
              <a:buNone/>
              <a:defRPr sz="1000" i="1"/>
            </a:lvl1pPr>
            <a:lvl2pPr>
              <a:buNone/>
              <a:defRPr sz="1200" i="1"/>
            </a:lvl2pPr>
            <a:lvl3pPr>
              <a:buNone/>
              <a:defRPr sz="1200" i="1"/>
            </a:lvl3pPr>
            <a:lvl4pPr>
              <a:buNone/>
              <a:defRPr sz="1200" i="1"/>
            </a:lvl4pPr>
            <a:lvl5pPr>
              <a:buNone/>
              <a:defRPr sz="1200" i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48303" y="4807514"/>
            <a:ext cx="384175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/>
                </a:solidFill>
                <a:latin typeface="+mj-lt"/>
                <a:cs typeface="+mn-cs"/>
              </a:defRPr>
            </a:lvl1pPr>
          </a:lstStyle>
          <a:p>
            <a:pPr>
              <a:defRPr/>
            </a:pPr>
            <a:fld id="{84948DD1-5963-4816-BE5A-05BCCCAC15E0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4897438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*long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13"/>
          <p:cNvSpPr>
            <a:spLocks/>
          </p:cNvSpPr>
          <p:nvPr userDrawn="1"/>
        </p:nvSpPr>
        <p:spPr bwMode="auto">
          <a:xfrm>
            <a:off x="8732839" y="4842273"/>
            <a:ext cx="210312" cy="210312"/>
          </a:xfrm>
          <a:prstGeom prst="ellipse">
            <a:avLst/>
          </a:prstGeom>
          <a:solidFill>
            <a:srgbClr val="FFFFFF"/>
          </a:solidFill>
          <a:ln>
            <a:noFill/>
          </a:ln>
          <a:extLst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defRPr/>
            </a:pPr>
            <a:endParaRPr lang="en-US" altLang="en-US" dirty="0" smtClean="0">
              <a:solidFill>
                <a:srgbClr val="000000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85800" y="69574"/>
            <a:ext cx="8001000" cy="765314"/>
          </a:xfrm>
          <a:prstGeom prst="rect">
            <a:avLst/>
          </a:prstGeom>
        </p:spPr>
        <p:txBody>
          <a:bodyPr lIns="0" tIns="0" rIns="0" bIns="0" anchor="b" anchorCtr="0"/>
          <a:lstStyle>
            <a:lvl1pPr algn="l">
              <a:defRPr sz="2200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Click to edit Master title style. You can have up to two lines of text</a:t>
            </a:r>
            <a:endParaRPr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2"/>
          </p:nvPr>
        </p:nvSpPr>
        <p:spPr>
          <a:xfrm>
            <a:off x="685800" y="891540"/>
            <a:ext cx="8001000" cy="3566160"/>
          </a:xfrm>
          <a:prstGeom prst="rect">
            <a:avLst/>
          </a:prstGeom>
        </p:spPr>
        <p:txBody>
          <a:bodyPr lIns="0" tIns="0" rIns="0" bIns="0"/>
          <a:lstStyle>
            <a:lvl1pPr marL="237744" indent="-237744">
              <a:spcBef>
                <a:spcPts val="1600"/>
              </a:spcBef>
              <a:spcAft>
                <a:spcPts val="600"/>
              </a:spcAft>
              <a:defRPr sz="1800"/>
            </a:lvl1pPr>
            <a:lvl2pPr marL="694944" indent="-237744">
              <a:spcAft>
                <a:spcPts val="400"/>
              </a:spcAft>
              <a:defRPr sz="1400"/>
            </a:lvl2pPr>
            <a:lvl3pPr marL="1088136" indent="-173736">
              <a:spcAft>
                <a:spcPts val="400"/>
              </a:spcAft>
              <a:defRPr sz="1400"/>
            </a:lvl3pPr>
            <a:lvl4pPr marL="1609344" indent="-237744">
              <a:spcAft>
                <a:spcPts val="400"/>
              </a:spcAft>
              <a:defRPr sz="1400"/>
            </a:lvl4pPr>
            <a:lvl5pPr marL="2002536" indent="-173736">
              <a:spcAft>
                <a:spcPts val="400"/>
              </a:spcAft>
              <a:buFont typeface="Arial" pitchFamily="34" charset="0"/>
              <a:buChar char="•"/>
              <a:defRPr sz="14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Text Placeholder 15"/>
          <p:cNvSpPr>
            <a:spLocks noGrp="1"/>
          </p:cNvSpPr>
          <p:nvPr>
            <p:ph type="body" sz="quarter" idx="16"/>
          </p:nvPr>
        </p:nvSpPr>
        <p:spPr>
          <a:xfrm>
            <a:off x="685800" y="4457700"/>
            <a:ext cx="8001000" cy="205740"/>
          </a:xfrm>
          <a:prstGeom prst="rect">
            <a:avLst/>
          </a:prstGeom>
        </p:spPr>
        <p:txBody>
          <a:bodyPr lIns="0" rIns="0" bIns="0" anchor="b" anchorCtr="0"/>
          <a:lstStyle>
            <a:lvl1pPr marL="0" indent="0">
              <a:buFont typeface="Arial" panose="020B0604020202020204" pitchFamily="34" charset="0"/>
              <a:buNone/>
              <a:defRPr sz="1000" i="1"/>
            </a:lvl1pPr>
            <a:lvl2pPr>
              <a:buNone/>
              <a:defRPr sz="1200" i="1"/>
            </a:lvl2pPr>
            <a:lvl3pPr>
              <a:buNone/>
              <a:defRPr sz="1200" i="1"/>
            </a:lvl3pPr>
            <a:lvl4pPr>
              <a:buNone/>
              <a:defRPr sz="1200" i="1"/>
            </a:lvl4pPr>
            <a:lvl5pPr>
              <a:buNone/>
              <a:defRPr sz="1200" i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48303" y="4807514"/>
            <a:ext cx="384175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/>
                </a:solidFill>
                <a:latin typeface="+mj-lt"/>
                <a:cs typeface="+mn-cs"/>
              </a:defRPr>
            </a:lvl1pPr>
          </a:lstStyle>
          <a:p>
            <a:pPr>
              <a:defRPr/>
            </a:pPr>
            <a:fld id="{84948DD1-5963-4816-BE5A-05BCCCAC15E0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3446896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*title and 2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0"/>
          <p:cNvSpPr>
            <a:spLocks noGrp="1"/>
          </p:cNvSpPr>
          <p:nvPr>
            <p:ph sz="quarter" idx="12"/>
          </p:nvPr>
        </p:nvSpPr>
        <p:spPr>
          <a:xfrm>
            <a:off x="685800" y="891540"/>
            <a:ext cx="3931920" cy="3497580"/>
          </a:xfrm>
          <a:prstGeom prst="rect">
            <a:avLst/>
          </a:prstGeom>
        </p:spPr>
        <p:txBody>
          <a:bodyPr lIns="0" tIns="0" rIns="0"/>
          <a:lstStyle>
            <a:lvl1pPr marL="237744" indent="-237744">
              <a:spcBef>
                <a:spcPts val="1600"/>
              </a:spcBef>
              <a:spcAft>
                <a:spcPts val="600"/>
              </a:spcAft>
              <a:defRPr sz="1800"/>
            </a:lvl1pPr>
            <a:lvl2pPr>
              <a:spcAft>
                <a:spcPts val="400"/>
              </a:spcAft>
              <a:defRPr sz="1400"/>
            </a:lvl2pPr>
            <a:lvl3pPr>
              <a:spcAft>
                <a:spcPts val="400"/>
              </a:spcAft>
              <a:defRPr sz="1400"/>
            </a:lvl3pPr>
            <a:lvl4pPr>
              <a:spcAft>
                <a:spcPts val="400"/>
              </a:spcAft>
              <a:defRPr sz="1400"/>
            </a:lvl4pPr>
            <a:lvl5pPr>
              <a:spcAft>
                <a:spcPts val="400"/>
              </a:spcAft>
              <a:buFont typeface="Arial" pitchFamily="34" charset="0"/>
              <a:buChar char="•"/>
              <a:defRPr sz="14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3"/>
          </p:nvPr>
        </p:nvSpPr>
        <p:spPr>
          <a:xfrm>
            <a:off x="4663440" y="891540"/>
            <a:ext cx="4023360" cy="3497580"/>
          </a:xfrm>
          <a:prstGeom prst="rect">
            <a:avLst/>
          </a:prstGeom>
        </p:spPr>
        <p:txBody>
          <a:bodyPr tIns="0"/>
          <a:lstStyle>
            <a:lvl1pPr marL="237744" indent="-237744">
              <a:spcBef>
                <a:spcPts val="1600"/>
              </a:spcBef>
              <a:spcAft>
                <a:spcPts val="600"/>
              </a:spcAft>
              <a:defRPr sz="1800"/>
            </a:lvl1pPr>
            <a:lvl2pPr>
              <a:spcAft>
                <a:spcPts val="400"/>
              </a:spcAft>
              <a:defRPr sz="1400"/>
            </a:lvl2pPr>
            <a:lvl3pPr>
              <a:spcAft>
                <a:spcPts val="400"/>
              </a:spcAft>
              <a:defRPr sz="1400"/>
            </a:lvl3pPr>
            <a:lvl4pPr>
              <a:spcAft>
                <a:spcPts val="400"/>
              </a:spcAft>
              <a:defRPr sz="1400"/>
            </a:lvl4pPr>
            <a:lvl5pPr>
              <a:spcAft>
                <a:spcPts val="400"/>
              </a:spcAft>
              <a:buFont typeface="Arial" pitchFamily="34" charset="0"/>
              <a:buChar char="•"/>
              <a:defRPr sz="14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0" name="Text Placeholder 15"/>
          <p:cNvSpPr>
            <a:spLocks noGrp="1"/>
          </p:cNvSpPr>
          <p:nvPr>
            <p:ph type="body" sz="quarter" idx="16"/>
          </p:nvPr>
        </p:nvSpPr>
        <p:spPr>
          <a:xfrm>
            <a:off x="685800" y="4457700"/>
            <a:ext cx="8001000" cy="205740"/>
          </a:xfrm>
          <a:prstGeom prst="rect">
            <a:avLst/>
          </a:prstGeom>
        </p:spPr>
        <p:txBody>
          <a:bodyPr lIns="0" rIns="0" bIns="0" anchor="b" anchorCtr="0"/>
          <a:lstStyle>
            <a:lvl1pPr marL="0" indent="0">
              <a:buFont typeface="Arial" panose="020B0604020202020204" pitchFamily="34" charset="0"/>
              <a:buNone/>
              <a:defRPr sz="1000" i="1"/>
            </a:lvl1pPr>
            <a:lvl2pPr>
              <a:buNone/>
              <a:defRPr sz="1200" i="1"/>
            </a:lvl2pPr>
            <a:lvl3pPr>
              <a:buNone/>
              <a:defRPr sz="1200" i="1"/>
            </a:lvl3pPr>
            <a:lvl4pPr>
              <a:buNone/>
              <a:defRPr sz="1200" i="1"/>
            </a:lvl4pPr>
            <a:lvl5pPr>
              <a:buNone/>
              <a:defRPr sz="1200" i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itle 1"/>
          <p:cNvSpPr>
            <a:spLocks noGrp="1"/>
          </p:cNvSpPr>
          <p:nvPr>
            <p:ph type="title" hasCustomPrompt="1"/>
          </p:nvPr>
        </p:nvSpPr>
        <p:spPr>
          <a:xfrm>
            <a:off x="685800" y="79513"/>
            <a:ext cx="8001000" cy="755374"/>
          </a:xfrm>
          <a:prstGeom prst="rect">
            <a:avLst/>
          </a:prstGeom>
        </p:spPr>
        <p:txBody>
          <a:bodyPr lIns="0" tIns="0" rIns="0" bIns="0" anchor="b" anchorCtr="0"/>
          <a:lstStyle>
            <a:lvl1pPr algn="l">
              <a:defRPr sz="2600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Click to edit Master title style. You can have up to two lines of text.</a:t>
            </a:r>
            <a:endParaRPr lang="en-US" dirty="0"/>
          </a:p>
        </p:txBody>
      </p:sp>
      <p:sp>
        <p:nvSpPr>
          <p:cNvPr id="15" name="Oval 13"/>
          <p:cNvSpPr>
            <a:spLocks/>
          </p:cNvSpPr>
          <p:nvPr userDrawn="1"/>
        </p:nvSpPr>
        <p:spPr bwMode="auto">
          <a:xfrm>
            <a:off x="8732839" y="4842273"/>
            <a:ext cx="210312" cy="210312"/>
          </a:xfrm>
          <a:prstGeom prst="ellipse">
            <a:avLst/>
          </a:prstGeom>
          <a:solidFill>
            <a:srgbClr val="FFFFFF"/>
          </a:solidFill>
          <a:ln>
            <a:noFill/>
          </a:ln>
          <a:extLst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defRPr/>
            </a:pPr>
            <a:endParaRPr lang="en-US" altLang="en-US" dirty="0" smtClean="0">
              <a:solidFill>
                <a:srgbClr val="000000"/>
              </a:solidFill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48303" y="4807514"/>
            <a:ext cx="384175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/>
                </a:solidFill>
                <a:latin typeface="+mj-lt"/>
                <a:cs typeface="+mn-cs"/>
              </a:defRPr>
            </a:lvl1pPr>
          </a:lstStyle>
          <a:p>
            <a:pPr>
              <a:defRPr/>
            </a:pPr>
            <a:fld id="{84948DD1-5963-4816-BE5A-05BCCCAC15E0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8956093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*long title and 2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ntent Placeholder 10"/>
          <p:cNvSpPr>
            <a:spLocks noGrp="1"/>
          </p:cNvSpPr>
          <p:nvPr>
            <p:ph sz="quarter" idx="12"/>
          </p:nvPr>
        </p:nvSpPr>
        <p:spPr>
          <a:xfrm>
            <a:off x="685800" y="891540"/>
            <a:ext cx="3931920" cy="3497580"/>
          </a:xfrm>
          <a:prstGeom prst="rect">
            <a:avLst/>
          </a:prstGeom>
        </p:spPr>
        <p:txBody>
          <a:bodyPr lIns="0" tIns="0" rIns="0"/>
          <a:lstStyle>
            <a:lvl1pPr marL="237744" indent="-237744">
              <a:spcBef>
                <a:spcPts val="1600"/>
              </a:spcBef>
              <a:spcAft>
                <a:spcPts val="600"/>
              </a:spcAft>
              <a:defRPr sz="1800"/>
            </a:lvl1pPr>
            <a:lvl2pPr>
              <a:spcAft>
                <a:spcPts val="400"/>
              </a:spcAft>
              <a:defRPr sz="1400"/>
            </a:lvl2pPr>
            <a:lvl3pPr>
              <a:spcAft>
                <a:spcPts val="400"/>
              </a:spcAft>
              <a:defRPr sz="1400"/>
            </a:lvl3pPr>
            <a:lvl4pPr>
              <a:spcAft>
                <a:spcPts val="400"/>
              </a:spcAft>
              <a:defRPr sz="1400"/>
            </a:lvl4pPr>
            <a:lvl5pPr>
              <a:spcAft>
                <a:spcPts val="400"/>
              </a:spcAft>
              <a:buFont typeface="Arial" pitchFamily="34" charset="0"/>
              <a:buChar char="•"/>
              <a:defRPr sz="14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5" name="Content Placeholder 12"/>
          <p:cNvSpPr>
            <a:spLocks noGrp="1"/>
          </p:cNvSpPr>
          <p:nvPr>
            <p:ph sz="quarter" idx="13"/>
          </p:nvPr>
        </p:nvSpPr>
        <p:spPr>
          <a:xfrm>
            <a:off x="4663440" y="891540"/>
            <a:ext cx="4023360" cy="3497580"/>
          </a:xfrm>
          <a:prstGeom prst="rect">
            <a:avLst/>
          </a:prstGeom>
        </p:spPr>
        <p:txBody>
          <a:bodyPr tIns="0"/>
          <a:lstStyle>
            <a:lvl1pPr marL="237744" indent="-237744">
              <a:spcBef>
                <a:spcPts val="1600"/>
              </a:spcBef>
              <a:spcAft>
                <a:spcPts val="600"/>
              </a:spcAft>
              <a:defRPr sz="1800"/>
            </a:lvl1pPr>
            <a:lvl2pPr>
              <a:spcAft>
                <a:spcPts val="400"/>
              </a:spcAft>
              <a:defRPr sz="1400"/>
            </a:lvl2pPr>
            <a:lvl3pPr>
              <a:spcAft>
                <a:spcPts val="400"/>
              </a:spcAft>
              <a:defRPr sz="1400"/>
            </a:lvl3pPr>
            <a:lvl4pPr>
              <a:spcAft>
                <a:spcPts val="400"/>
              </a:spcAft>
              <a:defRPr sz="1400"/>
            </a:lvl4pPr>
            <a:lvl5pPr>
              <a:spcAft>
                <a:spcPts val="400"/>
              </a:spcAft>
              <a:buFont typeface="Arial" pitchFamily="34" charset="0"/>
              <a:buChar char="•"/>
              <a:defRPr sz="14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Oval 13"/>
          <p:cNvSpPr>
            <a:spLocks/>
          </p:cNvSpPr>
          <p:nvPr userDrawn="1"/>
        </p:nvSpPr>
        <p:spPr bwMode="auto">
          <a:xfrm>
            <a:off x="8732839" y="4842273"/>
            <a:ext cx="210312" cy="210312"/>
          </a:xfrm>
          <a:prstGeom prst="ellipse">
            <a:avLst/>
          </a:prstGeom>
          <a:solidFill>
            <a:srgbClr val="FFFFFF"/>
          </a:solidFill>
          <a:ln>
            <a:noFill/>
          </a:ln>
          <a:extLst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defRPr/>
            </a:pPr>
            <a:endParaRPr lang="en-US" altLang="en-US" dirty="0" smtClean="0">
              <a:solidFill>
                <a:srgbClr val="000000"/>
              </a:solidFill>
            </a:endParaRPr>
          </a:p>
        </p:txBody>
      </p:sp>
      <p:sp>
        <p:nvSpPr>
          <p:cNvPr id="14" name="Text Placeholder 15"/>
          <p:cNvSpPr>
            <a:spLocks noGrp="1"/>
          </p:cNvSpPr>
          <p:nvPr>
            <p:ph type="body" sz="quarter" idx="16"/>
          </p:nvPr>
        </p:nvSpPr>
        <p:spPr>
          <a:xfrm>
            <a:off x="685800" y="4457700"/>
            <a:ext cx="8001000" cy="205740"/>
          </a:xfrm>
          <a:prstGeom prst="rect">
            <a:avLst/>
          </a:prstGeom>
        </p:spPr>
        <p:txBody>
          <a:bodyPr lIns="0" rIns="0" bIns="0" anchor="b" anchorCtr="0"/>
          <a:lstStyle>
            <a:lvl1pPr marL="0" indent="0">
              <a:buFont typeface="Arial" panose="020B0604020202020204" pitchFamily="34" charset="0"/>
              <a:buNone/>
              <a:defRPr sz="1000" i="1"/>
            </a:lvl1pPr>
            <a:lvl2pPr>
              <a:buNone/>
              <a:defRPr sz="1200" i="1"/>
            </a:lvl2pPr>
            <a:lvl3pPr>
              <a:buNone/>
              <a:defRPr sz="1200" i="1"/>
            </a:lvl3pPr>
            <a:lvl4pPr>
              <a:buNone/>
              <a:defRPr sz="1200" i="1"/>
            </a:lvl4pPr>
            <a:lvl5pPr>
              <a:buNone/>
              <a:defRPr sz="1200" i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 hasCustomPrompt="1"/>
          </p:nvPr>
        </p:nvSpPr>
        <p:spPr>
          <a:xfrm>
            <a:off x="685800" y="69574"/>
            <a:ext cx="8001000" cy="765314"/>
          </a:xfrm>
          <a:prstGeom prst="rect">
            <a:avLst/>
          </a:prstGeom>
        </p:spPr>
        <p:txBody>
          <a:bodyPr lIns="0" tIns="0" rIns="0" bIns="0" anchor="b" anchorCtr="0"/>
          <a:lstStyle>
            <a:lvl1pPr algn="l">
              <a:defRPr sz="2200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Click to edit Master title style. You can have up to two lines of text.</a:t>
            </a: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48303" y="4807514"/>
            <a:ext cx="384175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/>
                </a:solidFill>
                <a:latin typeface="+mj-lt"/>
                <a:cs typeface="+mn-cs"/>
              </a:defRPr>
            </a:lvl1pPr>
          </a:lstStyle>
          <a:p>
            <a:pPr>
              <a:defRPr/>
            </a:pPr>
            <a:fld id="{84948DD1-5963-4816-BE5A-05BCCCAC15E0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4341757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*long title and 2 labeled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0"/>
          <p:cNvSpPr>
            <a:spLocks noGrp="1"/>
          </p:cNvSpPr>
          <p:nvPr>
            <p:ph sz="quarter" idx="12"/>
          </p:nvPr>
        </p:nvSpPr>
        <p:spPr>
          <a:xfrm>
            <a:off x="685800" y="1292087"/>
            <a:ext cx="3931920" cy="3097033"/>
          </a:xfrm>
          <a:prstGeom prst="rect">
            <a:avLst/>
          </a:prstGeom>
        </p:spPr>
        <p:txBody>
          <a:bodyPr lIns="0" rIns="0"/>
          <a:lstStyle>
            <a:lvl1pPr marL="237744" indent="-237744">
              <a:spcBef>
                <a:spcPts val="1600"/>
              </a:spcBef>
              <a:spcAft>
                <a:spcPts val="600"/>
              </a:spcAft>
              <a:defRPr sz="1800"/>
            </a:lvl1pPr>
            <a:lvl2pPr>
              <a:spcAft>
                <a:spcPts val="400"/>
              </a:spcAft>
              <a:defRPr sz="1400"/>
            </a:lvl2pPr>
            <a:lvl3pPr>
              <a:spcAft>
                <a:spcPts val="400"/>
              </a:spcAft>
              <a:defRPr sz="1400"/>
            </a:lvl3pPr>
            <a:lvl4pPr>
              <a:spcAft>
                <a:spcPts val="400"/>
              </a:spcAft>
              <a:defRPr sz="1400"/>
            </a:lvl4pPr>
            <a:lvl5pPr>
              <a:spcAft>
                <a:spcPts val="400"/>
              </a:spcAft>
              <a:buFont typeface="Arial" pitchFamily="34" charset="0"/>
              <a:buChar char="•"/>
              <a:defRPr sz="14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3"/>
          </p:nvPr>
        </p:nvSpPr>
        <p:spPr>
          <a:xfrm>
            <a:off x="4663440" y="1292087"/>
            <a:ext cx="4023360" cy="3097033"/>
          </a:xfrm>
          <a:prstGeom prst="rect">
            <a:avLst/>
          </a:prstGeom>
        </p:spPr>
        <p:txBody>
          <a:bodyPr/>
          <a:lstStyle>
            <a:lvl1pPr marL="237744" indent="-237744">
              <a:spcBef>
                <a:spcPts val="1600"/>
              </a:spcBef>
              <a:spcAft>
                <a:spcPts val="600"/>
              </a:spcAft>
              <a:defRPr sz="1800"/>
            </a:lvl1pPr>
            <a:lvl2pPr>
              <a:spcAft>
                <a:spcPts val="400"/>
              </a:spcAft>
              <a:defRPr sz="1400"/>
            </a:lvl2pPr>
            <a:lvl3pPr>
              <a:spcAft>
                <a:spcPts val="400"/>
              </a:spcAft>
              <a:defRPr sz="1400"/>
            </a:lvl3pPr>
            <a:lvl4pPr>
              <a:spcAft>
                <a:spcPts val="400"/>
              </a:spcAft>
              <a:defRPr sz="1400"/>
            </a:lvl4pPr>
            <a:lvl5pPr>
              <a:spcAft>
                <a:spcPts val="400"/>
              </a:spcAft>
              <a:buFont typeface="Arial" pitchFamily="34" charset="0"/>
              <a:buChar char="•"/>
              <a:defRPr sz="14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5" name="Text Placeholder 11"/>
          <p:cNvSpPr>
            <a:spLocks noGrp="1"/>
          </p:cNvSpPr>
          <p:nvPr>
            <p:ph type="body" sz="quarter" idx="17"/>
          </p:nvPr>
        </p:nvSpPr>
        <p:spPr>
          <a:xfrm>
            <a:off x="685800" y="894520"/>
            <a:ext cx="3931920" cy="350851"/>
          </a:xfrm>
          <a:prstGeom prst="rect">
            <a:avLst/>
          </a:prstGeom>
        </p:spPr>
        <p:txBody>
          <a:bodyPr lIns="0" tIns="0" bIns="0" anchor="b" anchorCtr="0"/>
          <a:lstStyle>
            <a:lvl1pPr marL="342900" marR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200"/>
            </a:lvl1pPr>
            <a:lvl2pPr>
              <a:defRPr sz="12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sp>
        <p:nvSpPr>
          <p:cNvPr id="16" name="Text Placeholder 13"/>
          <p:cNvSpPr>
            <a:spLocks noGrp="1"/>
          </p:cNvSpPr>
          <p:nvPr>
            <p:ph type="body" sz="quarter" idx="18"/>
          </p:nvPr>
        </p:nvSpPr>
        <p:spPr>
          <a:xfrm>
            <a:off x="4663440" y="894520"/>
            <a:ext cx="4023360" cy="350851"/>
          </a:xfrm>
          <a:prstGeom prst="rect">
            <a:avLst/>
          </a:prstGeom>
        </p:spPr>
        <p:txBody>
          <a:bodyPr tIns="0" rIns="0" bIns="0" anchor="b" anchorCtr="0"/>
          <a:lstStyle>
            <a:lvl1pPr marL="342900" marR="0" indent="-342900" algn="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200"/>
            </a:lvl1pPr>
            <a:lvl2pPr algn="r">
              <a:defRPr sz="12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sp>
        <p:nvSpPr>
          <p:cNvPr id="18" name="Oval 13"/>
          <p:cNvSpPr>
            <a:spLocks/>
          </p:cNvSpPr>
          <p:nvPr userDrawn="1"/>
        </p:nvSpPr>
        <p:spPr bwMode="auto">
          <a:xfrm>
            <a:off x="8732839" y="4842273"/>
            <a:ext cx="210312" cy="210312"/>
          </a:xfrm>
          <a:prstGeom prst="ellipse">
            <a:avLst/>
          </a:prstGeom>
          <a:solidFill>
            <a:srgbClr val="FFFFFF"/>
          </a:solidFill>
          <a:ln>
            <a:noFill/>
          </a:ln>
          <a:extLst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defRPr/>
            </a:pPr>
            <a:endParaRPr lang="en-US" altLang="en-US" dirty="0" smtClean="0">
              <a:solidFill>
                <a:srgbClr val="000000"/>
              </a:solidFill>
            </a:endParaRPr>
          </a:p>
        </p:txBody>
      </p:sp>
      <p:sp>
        <p:nvSpPr>
          <p:cNvPr id="21" name="Title 1"/>
          <p:cNvSpPr>
            <a:spLocks noGrp="1"/>
          </p:cNvSpPr>
          <p:nvPr>
            <p:ph type="title"/>
          </p:nvPr>
        </p:nvSpPr>
        <p:spPr>
          <a:xfrm>
            <a:off x="685800" y="91440"/>
            <a:ext cx="8001000" cy="743448"/>
          </a:xfrm>
          <a:prstGeom prst="rect">
            <a:avLst/>
          </a:prstGeom>
        </p:spPr>
        <p:txBody>
          <a:bodyPr lIns="0" tIns="0" rIns="0" bIns="0" anchor="b" anchorCtr="0"/>
          <a:lstStyle>
            <a:lvl1pPr algn="l">
              <a:defRPr sz="22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Text Placeholder 15"/>
          <p:cNvSpPr>
            <a:spLocks noGrp="1"/>
          </p:cNvSpPr>
          <p:nvPr>
            <p:ph type="body" sz="quarter" idx="16"/>
          </p:nvPr>
        </p:nvSpPr>
        <p:spPr>
          <a:xfrm>
            <a:off x="685800" y="4457700"/>
            <a:ext cx="8001000" cy="205740"/>
          </a:xfrm>
          <a:prstGeom prst="rect">
            <a:avLst/>
          </a:prstGeom>
        </p:spPr>
        <p:txBody>
          <a:bodyPr lIns="0" rIns="0" bIns="0" anchor="b" anchorCtr="0"/>
          <a:lstStyle>
            <a:lvl1pPr marL="0" indent="0">
              <a:buFont typeface="Arial" panose="020B0604020202020204" pitchFamily="34" charset="0"/>
              <a:buNone/>
              <a:defRPr sz="1000" i="1"/>
            </a:lvl1pPr>
            <a:lvl2pPr>
              <a:buNone/>
              <a:defRPr sz="1200" i="1"/>
            </a:lvl2pPr>
            <a:lvl3pPr>
              <a:buNone/>
              <a:defRPr sz="1200" i="1"/>
            </a:lvl3pPr>
            <a:lvl4pPr>
              <a:buNone/>
              <a:defRPr sz="1200" i="1"/>
            </a:lvl4pPr>
            <a:lvl5pPr>
              <a:buNone/>
              <a:defRPr sz="1200" i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48303" y="4807514"/>
            <a:ext cx="384175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/>
                </a:solidFill>
                <a:latin typeface="+mj-lt"/>
                <a:cs typeface="+mn-cs"/>
              </a:defRPr>
            </a:lvl1pPr>
          </a:lstStyle>
          <a:p>
            <a:pPr>
              <a:defRPr/>
            </a:pPr>
            <a:fld id="{84948DD1-5963-4816-BE5A-05BCCCAC15E0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9669500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*long title and 2 labeled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0"/>
          <p:cNvSpPr>
            <a:spLocks noGrp="1"/>
          </p:cNvSpPr>
          <p:nvPr>
            <p:ph sz="quarter" idx="12"/>
          </p:nvPr>
        </p:nvSpPr>
        <p:spPr>
          <a:xfrm>
            <a:off x="685799" y="1292087"/>
            <a:ext cx="2599267" cy="3097033"/>
          </a:xfrm>
          <a:prstGeom prst="rect">
            <a:avLst/>
          </a:prstGeom>
        </p:spPr>
        <p:txBody>
          <a:bodyPr lIns="0" rIns="0"/>
          <a:lstStyle>
            <a:lvl1pPr marL="237744" indent="-237744">
              <a:spcBef>
                <a:spcPts val="1600"/>
              </a:spcBef>
              <a:spcAft>
                <a:spcPts val="600"/>
              </a:spcAft>
              <a:defRPr sz="1800"/>
            </a:lvl1pPr>
            <a:lvl2pPr>
              <a:spcAft>
                <a:spcPts val="400"/>
              </a:spcAft>
              <a:defRPr sz="1400"/>
            </a:lvl2pPr>
            <a:lvl3pPr>
              <a:spcAft>
                <a:spcPts val="400"/>
              </a:spcAft>
              <a:defRPr sz="1400"/>
            </a:lvl3pPr>
            <a:lvl4pPr>
              <a:spcAft>
                <a:spcPts val="400"/>
              </a:spcAft>
              <a:defRPr sz="1400"/>
            </a:lvl4pPr>
            <a:lvl5pPr>
              <a:spcAft>
                <a:spcPts val="400"/>
              </a:spcAft>
              <a:buFont typeface="Arial" pitchFamily="34" charset="0"/>
              <a:buChar char="•"/>
              <a:defRPr sz="14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5" name="Text Placeholder 11"/>
          <p:cNvSpPr>
            <a:spLocks noGrp="1"/>
          </p:cNvSpPr>
          <p:nvPr>
            <p:ph type="body" sz="quarter" idx="17"/>
          </p:nvPr>
        </p:nvSpPr>
        <p:spPr>
          <a:xfrm>
            <a:off x="685800" y="894520"/>
            <a:ext cx="3931920" cy="350851"/>
          </a:xfrm>
          <a:prstGeom prst="rect">
            <a:avLst/>
          </a:prstGeom>
        </p:spPr>
        <p:txBody>
          <a:bodyPr lIns="0" tIns="0" bIns="0" anchor="b" anchorCtr="0"/>
          <a:lstStyle>
            <a:lvl1pPr marL="342900" marR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200"/>
            </a:lvl1pPr>
            <a:lvl2pPr>
              <a:defRPr sz="12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sp>
        <p:nvSpPr>
          <p:cNvPr id="16" name="Text Placeholder 13"/>
          <p:cNvSpPr>
            <a:spLocks noGrp="1"/>
          </p:cNvSpPr>
          <p:nvPr>
            <p:ph type="body" sz="quarter" idx="18"/>
          </p:nvPr>
        </p:nvSpPr>
        <p:spPr>
          <a:xfrm>
            <a:off x="4663440" y="894520"/>
            <a:ext cx="4023360" cy="350851"/>
          </a:xfrm>
          <a:prstGeom prst="rect">
            <a:avLst/>
          </a:prstGeom>
        </p:spPr>
        <p:txBody>
          <a:bodyPr tIns="0" rIns="0" bIns="0" anchor="b" anchorCtr="0"/>
          <a:lstStyle>
            <a:lvl1pPr marL="342900" marR="0" indent="-342900" algn="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200"/>
            </a:lvl1pPr>
            <a:lvl2pPr algn="r">
              <a:defRPr sz="12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sp>
        <p:nvSpPr>
          <p:cNvPr id="18" name="Oval 13"/>
          <p:cNvSpPr>
            <a:spLocks/>
          </p:cNvSpPr>
          <p:nvPr userDrawn="1"/>
        </p:nvSpPr>
        <p:spPr bwMode="auto">
          <a:xfrm>
            <a:off x="8732839" y="4842273"/>
            <a:ext cx="210312" cy="210312"/>
          </a:xfrm>
          <a:prstGeom prst="ellipse">
            <a:avLst/>
          </a:prstGeom>
          <a:solidFill>
            <a:srgbClr val="FFFFFF"/>
          </a:solidFill>
          <a:ln>
            <a:noFill/>
          </a:ln>
          <a:extLst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defRPr/>
            </a:pPr>
            <a:endParaRPr lang="en-US" altLang="en-US" dirty="0" smtClean="0">
              <a:solidFill>
                <a:srgbClr val="000000"/>
              </a:solidFill>
            </a:endParaRPr>
          </a:p>
        </p:txBody>
      </p:sp>
      <p:sp>
        <p:nvSpPr>
          <p:cNvPr id="21" name="Title 1"/>
          <p:cNvSpPr>
            <a:spLocks noGrp="1"/>
          </p:cNvSpPr>
          <p:nvPr>
            <p:ph type="title"/>
          </p:nvPr>
        </p:nvSpPr>
        <p:spPr>
          <a:xfrm>
            <a:off x="685800" y="91440"/>
            <a:ext cx="8001000" cy="743448"/>
          </a:xfrm>
          <a:prstGeom prst="rect">
            <a:avLst/>
          </a:prstGeom>
        </p:spPr>
        <p:txBody>
          <a:bodyPr lIns="0" tIns="0" rIns="0" bIns="0" anchor="b" anchorCtr="0"/>
          <a:lstStyle>
            <a:lvl1pPr algn="l">
              <a:defRPr sz="22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Text Placeholder 15"/>
          <p:cNvSpPr>
            <a:spLocks noGrp="1"/>
          </p:cNvSpPr>
          <p:nvPr>
            <p:ph type="body" sz="quarter" idx="16"/>
          </p:nvPr>
        </p:nvSpPr>
        <p:spPr>
          <a:xfrm>
            <a:off x="685800" y="4457700"/>
            <a:ext cx="8001000" cy="205740"/>
          </a:xfrm>
          <a:prstGeom prst="rect">
            <a:avLst/>
          </a:prstGeom>
        </p:spPr>
        <p:txBody>
          <a:bodyPr lIns="0" rIns="0" bIns="0" anchor="b" anchorCtr="0"/>
          <a:lstStyle>
            <a:lvl1pPr marL="0" indent="0">
              <a:buFont typeface="Arial" panose="020B0604020202020204" pitchFamily="34" charset="0"/>
              <a:buNone/>
              <a:defRPr sz="1000" i="1"/>
            </a:lvl1pPr>
            <a:lvl2pPr>
              <a:buNone/>
              <a:defRPr sz="1200" i="1"/>
            </a:lvl2pPr>
            <a:lvl3pPr>
              <a:buNone/>
              <a:defRPr sz="1200" i="1"/>
            </a:lvl3pPr>
            <a:lvl4pPr>
              <a:buNone/>
              <a:defRPr sz="1200" i="1"/>
            </a:lvl4pPr>
            <a:lvl5pPr>
              <a:buNone/>
              <a:defRPr sz="1200" i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48303" y="4807514"/>
            <a:ext cx="384175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/>
                </a:solidFill>
                <a:latin typeface="+mj-lt"/>
                <a:cs typeface="+mn-cs"/>
              </a:defRPr>
            </a:lvl1pPr>
          </a:lstStyle>
          <a:p>
            <a:pPr>
              <a:defRPr/>
            </a:pPr>
            <a:fld id="{84948DD1-5963-4816-BE5A-05BCCCAC15E0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9" name="Content Placeholder 10"/>
          <p:cNvSpPr>
            <a:spLocks noGrp="1"/>
          </p:cNvSpPr>
          <p:nvPr>
            <p:ph sz="quarter" idx="19"/>
          </p:nvPr>
        </p:nvSpPr>
        <p:spPr>
          <a:xfrm>
            <a:off x="3386666" y="1292087"/>
            <a:ext cx="2599267" cy="3097033"/>
          </a:xfrm>
          <a:prstGeom prst="rect">
            <a:avLst/>
          </a:prstGeom>
        </p:spPr>
        <p:txBody>
          <a:bodyPr lIns="0" rIns="0"/>
          <a:lstStyle>
            <a:lvl1pPr marL="237744" indent="-237744">
              <a:spcBef>
                <a:spcPts val="1600"/>
              </a:spcBef>
              <a:spcAft>
                <a:spcPts val="600"/>
              </a:spcAft>
              <a:defRPr sz="1800"/>
            </a:lvl1pPr>
            <a:lvl2pPr>
              <a:spcAft>
                <a:spcPts val="400"/>
              </a:spcAft>
              <a:defRPr sz="1400"/>
            </a:lvl2pPr>
            <a:lvl3pPr>
              <a:spcAft>
                <a:spcPts val="400"/>
              </a:spcAft>
              <a:defRPr sz="1400"/>
            </a:lvl3pPr>
            <a:lvl4pPr>
              <a:spcAft>
                <a:spcPts val="400"/>
              </a:spcAft>
              <a:defRPr sz="1400"/>
            </a:lvl4pPr>
            <a:lvl5pPr>
              <a:spcAft>
                <a:spcPts val="400"/>
              </a:spcAft>
              <a:buFont typeface="Arial" pitchFamily="34" charset="0"/>
              <a:buChar char="•"/>
              <a:defRPr sz="14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20" name="Content Placeholder 10"/>
          <p:cNvSpPr>
            <a:spLocks noGrp="1"/>
          </p:cNvSpPr>
          <p:nvPr>
            <p:ph sz="quarter" idx="20"/>
          </p:nvPr>
        </p:nvSpPr>
        <p:spPr>
          <a:xfrm>
            <a:off x="6087533" y="1292087"/>
            <a:ext cx="2599267" cy="3097033"/>
          </a:xfrm>
          <a:prstGeom prst="rect">
            <a:avLst/>
          </a:prstGeom>
        </p:spPr>
        <p:txBody>
          <a:bodyPr lIns="0" rIns="0"/>
          <a:lstStyle>
            <a:lvl1pPr marL="237744" indent="-237744">
              <a:spcBef>
                <a:spcPts val="1600"/>
              </a:spcBef>
              <a:spcAft>
                <a:spcPts val="600"/>
              </a:spcAft>
              <a:defRPr sz="1800"/>
            </a:lvl1pPr>
            <a:lvl2pPr>
              <a:spcAft>
                <a:spcPts val="400"/>
              </a:spcAft>
              <a:defRPr sz="1400"/>
            </a:lvl2pPr>
            <a:lvl3pPr>
              <a:spcAft>
                <a:spcPts val="400"/>
              </a:spcAft>
              <a:defRPr sz="1400"/>
            </a:lvl3pPr>
            <a:lvl4pPr>
              <a:spcAft>
                <a:spcPts val="400"/>
              </a:spcAft>
              <a:defRPr sz="1400"/>
            </a:lvl4pPr>
            <a:lvl5pPr>
              <a:spcAft>
                <a:spcPts val="400"/>
              </a:spcAft>
              <a:buFont typeface="Arial" pitchFamily="34" charset="0"/>
              <a:buChar char="•"/>
              <a:defRPr sz="14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5553704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*section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1659636"/>
            <a:ext cx="8229600" cy="1117854"/>
          </a:xfrm>
          <a:prstGeom prst="rect">
            <a:avLst/>
          </a:prstGeom>
        </p:spPr>
        <p:txBody>
          <a:bodyPr anchor="b" anchorCtr="0"/>
          <a:lstStyle>
            <a:lvl1pPr algn="ctr"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Section Title — click to edit</a:t>
            </a:r>
            <a:endParaRPr lang="en-US" dirty="0"/>
          </a:p>
        </p:txBody>
      </p:sp>
      <p:sp>
        <p:nvSpPr>
          <p:cNvPr id="9" name="Oval 13"/>
          <p:cNvSpPr>
            <a:spLocks/>
          </p:cNvSpPr>
          <p:nvPr userDrawn="1"/>
        </p:nvSpPr>
        <p:spPr bwMode="auto">
          <a:xfrm>
            <a:off x="8732839" y="4842273"/>
            <a:ext cx="210312" cy="210312"/>
          </a:xfrm>
          <a:prstGeom prst="ellipse">
            <a:avLst/>
          </a:prstGeom>
          <a:solidFill>
            <a:srgbClr val="FFFFFF"/>
          </a:solidFill>
          <a:ln>
            <a:noFill/>
          </a:ln>
          <a:extLst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defRPr/>
            </a:pPr>
            <a:endParaRPr lang="en-US" altLang="en-US" dirty="0" smtClean="0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48303" y="4807514"/>
            <a:ext cx="384175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/>
                </a:solidFill>
                <a:latin typeface="+mj-lt"/>
                <a:cs typeface="+mn-cs"/>
              </a:defRPr>
            </a:lvl1pPr>
          </a:lstStyle>
          <a:p>
            <a:pPr>
              <a:defRPr/>
            </a:pPr>
            <a:fld id="{84948DD1-5963-4816-BE5A-05BCCCAC15E0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684284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*long title and 2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10"/>
          <p:cNvSpPr>
            <a:spLocks noGrp="1"/>
          </p:cNvSpPr>
          <p:nvPr>
            <p:ph sz="quarter" idx="12"/>
          </p:nvPr>
        </p:nvSpPr>
        <p:spPr>
          <a:xfrm>
            <a:off x="685800" y="891540"/>
            <a:ext cx="3931920" cy="3497580"/>
          </a:xfrm>
          <a:prstGeom prst="rect">
            <a:avLst/>
          </a:prstGeom>
        </p:spPr>
        <p:txBody>
          <a:bodyPr lIns="0" tIns="0" rIns="0"/>
          <a:lstStyle>
            <a:lvl1pPr marL="237744" indent="-237744">
              <a:spcBef>
                <a:spcPts val="1600"/>
              </a:spcBef>
              <a:spcAft>
                <a:spcPts val="600"/>
              </a:spcAft>
              <a:defRPr sz="1800"/>
            </a:lvl1pPr>
            <a:lvl2pPr>
              <a:spcAft>
                <a:spcPts val="400"/>
              </a:spcAft>
              <a:defRPr sz="1400"/>
            </a:lvl2pPr>
            <a:lvl3pPr>
              <a:spcAft>
                <a:spcPts val="400"/>
              </a:spcAft>
              <a:defRPr sz="1400"/>
            </a:lvl3pPr>
            <a:lvl4pPr>
              <a:spcAft>
                <a:spcPts val="400"/>
              </a:spcAft>
              <a:defRPr sz="1400"/>
            </a:lvl4pPr>
            <a:lvl5pPr>
              <a:spcAft>
                <a:spcPts val="400"/>
              </a:spcAft>
              <a:buFont typeface="Arial" pitchFamily="34" charset="0"/>
              <a:buChar char="•"/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Content Placeholder 12"/>
          <p:cNvSpPr>
            <a:spLocks noGrp="1"/>
          </p:cNvSpPr>
          <p:nvPr>
            <p:ph sz="quarter" idx="13"/>
          </p:nvPr>
        </p:nvSpPr>
        <p:spPr>
          <a:xfrm>
            <a:off x="4663440" y="891540"/>
            <a:ext cx="4023360" cy="3497580"/>
          </a:xfrm>
          <a:prstGeom prst="rect">
            <a:avLst/>
          </a:prstGeom>
        </p:spPr>
        <p:txBody>
          <a:bodyPr tIns="0"/>
          <a:lstStyle>
            <a:lvl1pPr marL="237744" indent="-237744">
              <a:spcBef>
                <a:spcPts val="1600"/>
              </a:spcBef>
              <a:spcAft>
                <a:spcPts val="600"/>
              </a:spcAft>
              <a:defRPr sz="1800"/>
            </a:lvl1pPr>
            <a:lvl2pPr>
              <a:spcAft>
                <a:spcPts val="400"/>
              </a:spcAft>
              <a:defRPr sz="1400"/>
            </a:lvl2pPr>
            <a:lvl3pPr>
              <a:spcAft>
                <a:spcPts val="400"/>
              </a:spcAft>
              <a:defRPr sz="1400"/>
            </a:lvl3pPr>
            <a:lvl4pPr>
              <a:spcAft>
                <a:spcPts val="400"/>
              </a:spcAft>
              <a:defRPr sz="1400"/>
            </a:lvl4pPr>
            <a:lvl5pPr>
              <a:spcAft>
                <a:spcPts val="400"/>
              </a:spcAft>
              <a:buFont typeface="Arial" pitchFamily="34" charset="0"/>
              <a:buChar char="•"/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Text Placeholder 15"/>
          <p:cNvSpPr>
            <a:spLocks noGrp="1"/>
          </p:cNvSpPr>
          <p:nvPr>
            <p:ph type="body" sz="quarter" idx="16"/>
          </p:nvPr>
        </p:nvSpPr>
        <p:spPr>
          <a:xfrm>
            <a:off x="685800" y="4457700"/>
            <a:ext cx="8001000" cy="205740"/>
          </a:xfrm>
          <a:prstGeom prst="rect">
            <a:avLst/>
          </a:prstGeom>
        </p:spPr>
        <p:txBody>
          <a:bodyPr lIns="0" rIns="0" bIns="0" anchor="b" anchorCtr="0"/>
          <a:lstStyle>
            <a:lvl1pPr marL="0" indent="0">
              <a:buFont typeface="Arial" panose="020B0604020202020204" pitchFamily="34" charset="0"/>
              <a:buNone/>
              <a:defRPr sz="1000" i="0"/>
            </a:lvl1pPr>
            <a:lvl2pPr>
              <a:buNone/>
              <a:defRPr sz="1200" i="1"/>
            </a:lvl2pPr>
            <a:lvl3pPr>
              <a:buNone/>
              <a:defRPr sz="1200" i="1"/>
            </a:lvl3pPr>
            <a:lvl4pPr>
              <a:buNone/>
              <a:defRPr sz="1200" i="1"/>
            </a:lvl4pPr>
            <a:lvl5pPr>
              <a:buNone/>
              <a:defRPr sz="1200" i="1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7" name="Title 1"/>
          <p:cNvSpPr>
            <a:spLocks noGrp="1"/>
          </p:cNvSpPr>
          <p:nvPr>
            <p:ph type="title" hasCustomPrompt="1"/>
          </p:nvPr>
        </p:nvSpPr>
        <p:spPr>
          <a:xfrm>
            <a:off x="685800" y="68579"/>
            <a:ext cx="8001000" cy="761415"/>
          </a:xfrm>
          <a:prstGeom prst="rect">
            <a:avLst/>
          </a:prstGeom>
        </p:spPr>
        <p:txBody>
          <a:bodyPr lIns="0" tIns="0" rIns="0" bIns="0" anchor="b" anchorCtr="0"/>
          <a:lstStyle>
            <a:lvl1pPr algn="l">
              <a:defRPr sz="2400" baseline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style. You can have up to two lines of text</a:t>
            </a:r>
          </a:p>
        </p:txBody>
      </p:sp>
      <p:sp>
        <p:nvSpPr>
          <p:cNvPr id="1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41080" y="4826238"/>
            <a:ext cx="384175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/>
                </a:solidFill>
                <a:latin typeface="+mj-lt"/>
                <a:cs typeface="+mn-cs"/>
              </a:defRPr>
            </a:lvl1pPr>
          </a:lstStyle>
          <a:p>
            <a:pPr>
              <a:defRPr/>
            </a:pPr>
            <a:fld id="{84948DD1-5963-4816-BE5A-05BCCCAC15E0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*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 hasCustomPrompt="1"/>
          </p:nvPr>
        </p:nvSpPr>
        <p:spPr>
          <a:xfrm>
            <a:off x="685800" y="68580"/>
            <a:ext cx="8001000" cy="766307"/>
          </a:xfrm>
          <a:prstGeom prst="rect">
            <a:avLst/>
          </a:prstGeom>
        </p:spPr>
        <p:txBody>
          <a:bodyPr lIns="0" tIns="0" rIns="0" bIns="0" anchor="b" anchorCtr="0"/>
          <a:lstStyle>
            <a:lvl1pPr algn="l">
              <a:defRPr sz="2600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Click to edit Master title style. You can have up to two lines of text.</a:t>
            </a:r>
            <a:endParaRPr lang="en-US" dirty="0"/>
          </a:p>
        </p:txBody>
      </p:sp>
      <p:sp>
        <p:nvSpPr>
          <p:cNvPr id="11" name="Oval 13"/>
          <p:cNvSpPr>
            <a:spLocks/>
          </p:cNvSpPr>
          <p:nvPr userDrawn="1"/>
        </p:nvSpPr>
        <p:spPr bwMode="auto">
          <a:xfrm>
            <a:off x="8732839" y="4842273"/>
            <a:ext cx="210312" cy="210312"/>
          </a:xfrm>
          <a:prstGeom prst="ellipse">
            <a:avLst/>
          </a:prstGeom>
          <a:solidFill>
            <a:srgbClr val="FFFFFF"/>
          </a:solidFill>
          <a:ln>
            <a:noFill/>
          </a:ln>
          <a:extLst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defRPr/>
            </a:pPr>
            <a:endParaRPr lang="en-US" altLang="en-US" dirty="0" smtClean="0">
              <a:solidFill>
                <a:srgbClr val="000000"/>
              </a:solidFill>
            </a:endParaRPr>
          </a:p>
        </p:txBody>
      </p:sp>
      <p:sp>
        <p:nvSpPr>
          <p:cNvPr id="9" name="Text Placeholder 15"/>
          <p:cNvSpPr>
            <a:spLocks noGrp="1"/>
          </p:cNvSpPr>
          <p:nvPr>
            <p:ph type="body" sz="quarter" idx="16"/>
          </p:nvPr>
        </p:nvSpPr>
        <p:spPr>
          <a:xfrm>
            <a:off x="685800" y="4457700"/>
            <a:ext cx="8001000" cy="205740"/>
          </a:xfrm>
          <a:prstGeom prst="rect">
            <a:avLst/>
          </a:prstGeom>
        </p:spPr>
        <p:txBody>
          <a:bodyPr lIns="0" rIns="0" bIns="0" anchor="b" anchorCtr="0"/>
          <a:lstStyle>
            <a:lvl1pPr marL="0" indent="0">
              <a:buFont typeface="Arial" panose="020B0604020202020204" pitchFamily="34" charset="0"/>
              <a:buNone/>
              <a:defRPr sz="1000" i="1"/>
            </a:lvl1pPr>
            <a:lvl2pPr>
              <a:buNone/>
              <a:defRPr sz="1200" i="1"/>
            </a:lvl2pPr>
            <a:lvl3pPr>
              <a:buNone/>
              <a:defRPr sz="1200" i="1"/>
            </a:lvl3pPr>
            <a:lvl4pPr>
              <a:buNone/>
              <a:defRPr sz="1200" i="1"/>
            </a:lvl4pPr>
            <a:lvl5pPr>
              <a:buNone/>
              <a:defRPr sz="1200" i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48303" y="4807514"/>
            <a:ext cx="384175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/>
                </a:solidFill>
                <a:latin typeface="+mj-lt"/>
                <a:cs typeface="+mn-cs"/>
              </a:defRPr>
            </a:lvl1pPr>
          </a:lstStyle>
          <a:p>
            <a:pPr>
              <a:defRPr/>
            </a:pPr>
            <a:fld id="{84948DD1-5963-4816-BE5A-05BCCCAC15E0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5344691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*long 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val 13"/>
          <p:cNvSpPr>
            <a:spLocks/>
          </p:cNvSpPr>
          <p:nvPr userDrawn="1"/>
        </p:nvSpPr>
        <p:spPr bwMode="auto">
          <a:xfrm>
            <a:off x="8732839" y="4842273"/>
            <a:ext cx="210312" cy="210312"/>
          </a:xfrm>
          <a:prstGeom prst="ellipse">
            <a:avLst/>
          </a:prstGeom>
          <a:solidFill>
            <a:srgbClr val="FFFFFF"/>
          </a:solidFill>
          <a:ln>
            <a:noFill/>
          </a:ln>
          <a:extLst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defRPr/>
            </a:pPr>
            <a:endParaRPr lang="en-US" altLang="en-US" dirty="0" smtClean="0">
              <a:solidFill>
                <a:srgbClr val="000000"/>
              </a:solidFill>
            </a:endParaRPr>
          </a:p>
        </p:txBody>
      </p:sp>
      <p:sp>
        <p:nvSpPr>
          <p:cNvPr id="13" name="Title 1"/>
          <p:cNvSpPr>
            <a:spLocks noGrp="1"/>
          </p:cNvSpPr>
          <p:nvPr>
            <p:ph type="title" hasCustomPrompt="1"/>
          </p:nvPr>
        </p:nvSpPr>
        <p:spPr>
          <a:xfrm>
            <a:off x="685800" y="68579"/>
            <a:ext cx="8001000" cy="776247"/>
          </a:xfrm>
          <a:prstGeom prst="rect">
            <a:avLst/>
          </a:prstGeom>
        </p:spPr>
        <p:txBody>
          <a:bodyPr lIns="0" tIns="0" rIns="0" bIns="0" anchor="b" anchorCtr="0"/>
          <a:lstStyle>
            <a:lvl1pPr algn="l">
              <a:defRPr sz="2200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Click to edit Master title style. You can have up to two lines of </a:t>
            </a:r>
            <a:br>
              <a:rPr lang="en-US" dirty="0" smtClean="0"/>
            </a:br>
            <a:r>
              <a:rPr lang="en-US" dirty="0" smtClean="0"/>
              <a:t>text.</a:t>
            </a:r>
            <a:endParaRPr lang="en-US" dirty="0"/>
          </a:p>
        </p:txBody>
      </p:sp>
      <p:sp>
        <p:nvSpPr>
          <p:cNvPr id="9" name="Text Placeholder 15"/>
          <p:cNvSpPr>
            <a:spLocks noGrp="1"/>
          </p:cNvSpPr>
          <p:nvPr>
            <p:ph type="body" sz="quarter" idx="16"/>
          </p:nvPr>
        </p:nvSpPr>
        <p:spPr>
          <a:xfrm>
            <a:off x="685800" y="4457700"/>
            <a:ext cx="8001000" cy="205740"/>
          </a:xfrm>
          <a:prstGeom prst="rect">
            <a:avLst/>
          </a:prstGeom>
        </p:spPr>
        <p:txBody>
          <a:bodyPr lIns="0" rIns="0" bIns="0" anchor="b" anchorCtr="0"/>
          <a:lstStyle>
            <a:lvl1pPr marL="0" indent="0">
              <a:buFont typeface="Arial" panose="020B0604020202020204" pitchFamily="34" charset="0"/>
              <a:buNone/>
              <a:defRPr sz="1000" i="1"/>
            </a:lvl1pPr>
            <a:lvl2pPr>
              <a:buNone/>
              <a:defRPr sz="1200" i="1"/>
            </a:lvl2pPr>
            <a:lvl3pPr>
              <a:buNone/>
              <a:defRPr sz="1200" i="1"/>
            </a:lvl3pPr>
            <a:lvl4pPr>
              <a:buNone/>
              <a:defRPr sz="1200" i="1"/>
            </a:lvl4pPr>
            <a:lvl5pPr>
              <a:buNone/>
              <a:defRPr sz="1200" i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48303" y="4807514"/>
            <a:ext cx="384175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/>
                </a:solidFill>
                <a:latin typeface="+mj-lt"/>
                <a:cs typeface="+mn-cs"/>
              </a:defRPr>
            </a:lvl1pPr>
          </a:lstStyle>
          <a:p>
            <a:pPr>
              <a:defRPr/>
            </a:pPr>
            <a:fld id="{84948DD1-5963-4816-BE5A-05BCCCAC15E0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31116996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*line or bar grap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hart Placeholder 8"/>
          <p:cNvSpPr>
            <a:spLocks noGrp="1"/>
          </p:cNvSpPr>
          <p:nvPr>
            <p:ph type="chart" sz="quarter" idx="12"/>
          </p:nvPr>
        </p:nvSpPr>
        <p:spPr>
          <a:xfrm>
            <a:off x="685800" y="1311965"/>
            <a:ext cx="8001000" cy="3077154"/>
          </a:xfrm>
          <a:prstGeom prst="rect">
            <a:avLst/>
          </a:prstGeom>
        </p:spPr>
        <p:txBody>
          <a:bodyPr lIns="0" tIns="0" rIns="0" bIns="0"/>
          <a:lstStyle>
            <a:lvl1pPr marL="342900" marR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sz="1200"/>
            </a:lvl1pPr>
          </a:lstStyle>
          <a:p>
            <a:pPr lvl="0"/>
            <a:r>
              <a:rPr lang="en-US" noProof="0" smtClean="0"/>
              <a:t>Click icon to add chart</a:t>
            </a:r>
            <a:endParaRPr lang="en-US" noProof="0" dirty="0" smtClean="0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3"/>
          </p:nvPr>
        </p:nvSpPr>
        <p:spPr>
          <a:xfrm>
            <a:off x="685800" y="840140"/>
            <a:ext cx="4005072" cy="411480"/>
          </a:xfrm>
          <a:prstGeom prst="rect">
            <a:avLst/>
          </a:prstGeom>
        </p:spPr>
        <p:txBody>
          <a:bodyPr lIns="0" tIns="0" bIns="0" anchor="b" anchorCtr="0"/>
          <a:lstStyle>
            <a:lvl1pPr marL="342900" marR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200"/>
            </a:lvl1pPr>
            <a:lvl2pPr>
              <a:defRPr sz="12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4"/>
          </p:nvPr>
        </p:nvSpPr>
        <p:spPr>
          <a:xfrm>
            <a:off x="4800600" y="840140"/>
            <a:ext cx="3895344" cy="411480"/>
          </a:xfrm>
          <a:prstGeom prst="rect">
            <a:avLst/>
          </a:prstGeom>
        </p:spPr>
        <p:txBody>
          <a:bodyPr tIns="0" rIns="0" bIns="0" anchor="b" anchorCtr="0"/>
          <a:lstStyle>
            <a:lvl1pPr marL="342900" marR="0" indent="-342900" algn="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200"/>
            </a:lvl1pPr>
            <a:lvl2pPr>
              <a:defRPr sz="12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sp>
        <p:nvSpPr>
          <p:cNvPr id="18" name="Oval 13"/>
          <p:cNvSpPr>
            <a:spLocks/>
          </p:cNvSpPr>
          <p:nvPr userDrawn="1"/>
        </p:nvSpPr>
        <p:spPr bwMode="auto">
          <a:xfrm>
            <a:off x="8732839" y="4842273"/>
            <a:ext cx="210312" cy="210312"/>
          </a:xfrm>
          <a:prstGeom prst="ellipse">
            <a:avLst/>
          </a:prstGeom>
          <a:solidFill>
            <a:srgbClr val="FFFFFF"/>
          </a:solidFill>
          <a:ln>
            <a:noFill/>
          </a:ln>
          <a:extLst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defRPr/>
            </a:pPr>
            <a:endParaRPr lang="en-US" altLang="en-US" dirty="0" smtClean="0">
              <a:solidFill>
                <a:srgbClr val="000000"/>
              </a:solidFill>
            </a:endParaRPr>
          </a:p>
        </p:txBody>
      </p:sp>
      <p:sp>
        <p:nvSpPr>
          <p:cNvPr id="21" name="Title 1"/>
          <p:cNvSpPr>
            <a:spLocks noGrp="1"/>
          </p:cNvSpPr>
          <p:nvPr>
            <p:ph type="title" hasCustomPrompt="1"/>
          </p:nvPr>
        </p:nvSpPr>
        <p:spPr>
          <a:xfrm>
            <a:off x="685800" y="68579"/>
            <a:ext cx="8001000" cy="766308"/>
          </a:xfrm>
          <a:prstGeom prst="rect">
            <a:avLst/>
          </a:prstGeom>
        </p:spPr>
        <p:txBody>
          <a:bodyPr lIns="0" tIns="0" rIns="0" bIns="0" anchor="b" anchorCtr="0"/>
          <a:lstStyle>
            <a:lvl1pPr algn="l">
              <a:defRPr sz="2200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br>
              <a:rPr lang="en-US" dirty="0" smtClean="0"/>
            </a:br>
            <a:r>
              <a:rPr lang="en-US" dirty="0" smtClean="0"/>
              <a:t>This can span two lines</a:t>
            </a:r>
            <a:endParaRPr lang="en-US" dirty="0"/>
          </a:p>
        </p:txBody>
      </p:sp>
      <p:sp>
        <p:nvSpPr>
          <p:cNvPr id="13" name="Text Placeholder 15"/>
          <p:cNvSpPr>
            <a:spLocks noGrp="1"/>
          </p:cNvSpPr>
          <p:nvPr>
            <p:ph type="body" sz="quarter" idx="18"/>
          </p:nvPr>
        </p:nvSpPr>
        <p:spPr>
          <a:xfrm>
            <a:off x="685800" y="4457700"/>
            <a:ext cx="8001000" cy="205740"/>
          </a:xfrm>
          <a:prstGeom prst="rect">
            <a:avLst/>
          </a:prstGeom>
        </p:spPr>
        <p:txBody>
          <a:bodyPr lIns="0" rIns="0" bIns="0" anchor="b" anchorCtr="0"/>
          <a:lstStyle>
            <a:lvl1pPr marL="0" indent="0">
              <a:buFont typeface="Arial" panose="020B0604020202020204" pitchFamily="34" charset="0"/>
              <a:buNone/>
              <a:defRPr sz="1000" i="1"/>
            </a:lvl1pPr>
            <a:lvl2pPr>
              <a:buNone/>
              <a:defRPr sz="1200" i="1"/>
            </a:lvl2pPr>
            <a:lvl3pPr>
              <a:buNone/>
              <a:defRPr sz="1200" i="1"/>
            </a:lvl3pPr>
            <a:lvl4pPr>
              <a:buNone/>
              <a:defRPr sz="1200" i="1"/>
            </a:lvl4pPr>
            <a:lvl5pPr>
              <a:buNone/>
              <a:defRPr sz="1200" i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48303" y="4807514"/>
            <a:ext cx="384175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/>
                </a:solidFill>
                <a:latin typeface="+mj-lt"/>
                <a:cs typeface="+mn-cs"/>
              </a:defRPr>
            </a:lvl1pPr>
          </a:lstStyle>
          <a:p>
            <a:pPr>
              <a:defRPr/>
            </a:pPr>
            <a:fld id="{84948DD1-5963-4816-BE5A-05BCCCAC15E0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393225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*pie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hart Placeholder 8"/>
          <p:cNvSpPr>
            <a:spLocks noGrp="1"/>
          </p:cNvSpPr>
          <p:nvPr>
            <p:ph type="chart" sz="quarter" idx="12"/>
          </p:nvPr>
        </p:nvSpPr>
        <p:spPr>
          <a:xfrm>
            <a:off x="685800" y="1262271"/>
            <a:ext cx="8001000" cy="3126850"/>
          </a:xfrm>
          <a:prstGeom prst="rect">
            <a:avLst/>
          </a:prstGeom>
        </p:spPr>
        <p:txBody>
          <a:bodyPr/>
          <a:lstStyle>
            <a:lvl1pPr marL="342900" marR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sz="1200"/>
            </a:lvl1pPr>
          </a:lstStyle>
          <a:p>
            <a:pPr lvl="0"/>
            <a:r>
              <a:rPr lang="en-US" noProof="0" smtClean="0"/>
              <a:t>Click icon to add chart</a:t>
            </a:r>
            <a:endParaRPr lang="en-US" noProof="0" dirty="0" smtClean="0"/>
          </a:p>
        </p:txBody>
      </p:sp>
      <p:sp>
        <p:nvSpPr>
          <p:cNvPr id="16" name="Oval 13"/>
          <p:cNvSpPr>
            <a:spLocks/>
          </p:cNvSpPr>
          <p:nvPr userDrawn="1"/>
        </p:nvSpPr>
        <p:spPr bwMode="auto">
          <a:xfrm>
            <a:off x="8732839" y="4842273"/>
            <a:ext cx="210312" cy="210312"/>
          </a:xfrm>
          <a:prstGeom prst="ellipse">
            <a:avLst/>
          </a:prstGeom>
          <a:solidFill>
            <a:srgbClr val="FFFFFF"/>
          </a:solidFill>
          <a:ln>
            <a:noFill/>
          </a:ln>
          <a:extLst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defRPr/>
            </a:pPr>
            <a:endParaRPr lang="en-US" altLang="en-US" dirty="0" smtClean="0">
              <a:solidFill>
                <a:srgbClr val="000000"/>
              </a:solidFill>
            </a:endParaRPr>
          </a:p>
        </p:txBody>
      </p:sp>
      <p:sp>
        <p:nvSpPr>
          <p:cNvPr id="19" name="Title 1"/>
          <p:cNvSpPr>
            <a:spLocks noGrp="1"/>
          </p:cNvSpPr>
          <p:nvPr>
            <p:ph type="title"/>
          </p:nvPr>
        </p:nvSpPr>
        <p:spPr>
          <a:xfrm>
            <a:off x="685800" y="68579"/>
            <a:ext cx="8001000" cy="776247"/>
          </a:xfrm>
          <a:prstGeom prst="rect">
            <a:avLst/>
          </a:prstGeom>
        </p:spPr>
        <p:txBody>
          <a:bodyPr lIns="0" tIns="0" rIns="0" bIns="0" anchor="b" anchorCtr="0"/>
          <a:lstStyle>
            <a:lvl1pPr algn="l">
              <a:defRPr sz="2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Text Placeholder 15"/>
          <p:cNvSpPr>
            <a:spLocks noGrp="1"/>
          </p:cNvSpPr>
          <p:nvPr>
            <p:ph type="body" sz="quarter" idx="16"/>
          </p:nvPr>
        </p:nvSpPr>
        <p:spPr>
          <a:xfrm>
            <a:off x="685800" y="4457700"/>
            <a:ext cx="8001000" cy="205740"/>
          </a:xfrm>
          <a:prstGeom prst="rect">
            <a:avLst/>
          </a:prstGeom>
        </p:spPr>
        <p:txBody>
          <a:bodyPr lIns="0" rIns="0" bIns="0" anchor="b" anchorCtr="0"/>
          <a:lstStyle>
            <a:lvl1pPr marL="0" indent="0">
              <a:buFont typeface="Arial" panose="020B0604020202020204" pitchFamily="34" charset="0"/>
              <a:buNone/>
              <a:defRPr sz="1000" i="1"/>
            </a:lvl1pPr>
            <a:lvl2pPr>
              <a:buNone/>
              <a:defRPr sz="1200" i="1"/>
            </a:lvl2pPr>
            <a:lvl3pPr>
              <a:buNone/>
              <a:defRPr sz="1200" i="1"/>
            </a:lvl3pPr>
            <a:lvl4pPr>
              <a:buNone/>
              <a:defRPr sz="1200" i="1"/>
            </a:lvl4pPr>
            <a:lvl5pPr>
              <a:buNone/>
              <a:defRPr sz="1200" i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5" name="Text Placeholder 11"/>
          <p:cNvSpPr>
            <a:spLocks noGrp="1"/>
          </p:cNvSpPr>
          <p:nvPr>
            <p:ph type="body" sz="quarter" idx="17"/>
          </p:nvPr>
        </p:nvSpPr>
        <p:spPr>
          <a:xfrm>
            <a:off x="685800" y="840140"/>
            <a:ext cx="4005072" cy="411480"/>
          </a:xfrm>
          <a:prstGeom prst="rect">
            <a:avLst/>
          </a:prstGeom>
        </p:spPr>
        <p:txBody>
          <a:bodyPr lIns="0" tIns="0" bIns="0" anchor="b" anchorCtr="0"/>
          <a:lstStyle>
            <a:lvl1pPr marL="342900" marR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200"/>
            </a:lvl1pPr>
            <a:lvl2pPr>
              <a:defRPr sz="12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48303" y="4807514"/>
            <a:ext cx="384175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/>
                </a:solidFill>
                <a:latin typeface="+mj-lt"/>
                <a:cs typeface="+mn-cs"/>
              </a:defRPr>
            </a:lvl1pPr>
          </a:lstStyle>
          <a:p>
            <a:pPr>
              <a:defRPr/>
            </a:pPr>
            <a:fld id="{84948DD1-5963-4816-BE5A-05BCCCAC15E0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5298656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*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sz="quarter" idx="16"/>
          </p:nvPr>
        </p:nvSpPr>
        <p:spPr>
          <a:xfrm>
            <a:off x="685800" y="834888"/>
            <a:ext cx="8001000" cy="3554232"/>
          </a:xfrm>
          <a:prstGeom prst="rect">
            <a:avLst/>
          </a:prstGeom>
        </p:spPr>
        <p:txBody>
          <a:bodyPr/>
          <a:lstStyle>
            <a:lvl1pPr marL="342900" marR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sz="1200"/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 smtClean="0"/>
          </a:p>
        </p:txBody>
      </p:sp>
      <p:sp>
        <p:nvSpPr>
          <p:cNvPr id="15" name="Oval 13"/>
          <p:cNvSpPr>
            <a:spLocks/>
          </p:cNvSpPr>
          <p:nvPr userDrawn="1"/>
        </p:nvSpPr>
        <p:spPr bwMode="auto">
          <a:xfrm>
            <a:off x="8732839" y="4842273"/>
            <a:ext cx="210312" cy="210312"/>
          </a:xfrm>
          <a:prstGeom prst="ellipse">
            <a:avLst/>
          </a:prstGeom>
          <a:solidFill>
            <a:srgbClr val="FFFFFF"/>
          </a:solidFill>
          <a:ln>
            <a:noFill/>
          </a:ln>
          <a:extLst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defRPr/>
            </a:pPr>
            <a:endParaRPr lang="en-US" altLang="en-US" dirty="0" smtClean="0">
              <a:solidFill>
                <a:srgbClr val="000000"/>
              </a:solidFill>
            </a:endParaRPr>
          </a:p>
        </p:txBody>
      </p:sp>
      <p:sp>
        <p:nvSpPr>
          <p:cNvPr id="18" name="Title 1"/>
          <p:cNvSpPr>
            <a:spLocks noGrp="1"/>
          </p:cNvSpPr>
          <p:nvPr>
            <p:ph type="title" hasCustomPrompt="1"/>
          </p:nvPr>
        </p:nvSpPr>
        <p:spPr>
          <a:xfrm>
            <a:off x="685800" y="68579"/>
            <a:ext cx="8001000" cy="766308"/>
          </a:xfrm>
          <a:prstGeom prst="rect">
            <a:avLst/>
          </a:prstGeom>
        </p:spPr>
        <p:txBody>
          <a:bodyPr lIns="0" tIns="0" rIns="0" bIns="0" anchor="b" anchorCtr="0"/>
          <a:lstStyle>
            <a:lvl1pPr algn="l">
              <a:defRPr sz="2400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br>
              <a:rPr lang="en-US" dirty="0" smtClean="0"/>
            </a:br>
            <a:r>
              <a:rPr lang="en-US" dirty="0" smtClean="0"/>
              <a:t>This can span two lines</a:t>
            </a:r>
            <a:endParaRPr lang="en-US" dirty="0"/>
          </a:p>
        </p:txBody>
      </p:sp>
      <p:sp>
        <p:nvSpPr>
          <p:cNvPr id="10" name="Text Placeholder 15"/>
          <p:cNvSpPr>
            <a:spLocks noGrp="1"/>
          </p:cNvSpPr>
          <p:nvPr>
            <p:ph type="body" sz="quarter" idx="17"/>
          </p:nvPr>
        </p:nvSpPr>
        <p:spPr>
          <a:xfrm>
            <a:off x="685800" y="4457700"/>
            <a:ext cx="8001000" cy="205740"/>
          </a:xfrm>
          <a:prstGeom prst="rect">
            <a:avLst/>
          </a:prstGeom>
        </p:spPr>
        <p:txBody>
          <a:bodyPr lIns="0" rIns="0" bIns="0" anchor="b" anchorCtr="0"/>
          <a:lstStyle>
            <a:lvl1pPr marL="0" indent="0">
              <a:buFont typeface="Arial" panose="020B0604020202020204" pitchFamily="34" charset="0"/>
              <a:buNone/>
              <a:defRPr sz="1000" i="1"/>
            </a:lvl1pPr>
            <a:lvl2pPr>
              <a:buNone/>
              <a:defRPr sz="1200" i="1"/>
            </a:lvl2pPr>
            <a:lvl3pPr>
              <a:buNone/>
              <a:defRPr sz="1200" i="1"/>
            </a:lvl3pPr>
            <a:lvl4pPr>
              <a:buNone/>
              <a:defRPr sz="1200" i="1"/>
            </a:lvl4pPr>
            <a:lvl5pPr>
              <a:buNone/>
              <a:defRPr sz="1200" i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48303" y="4807514"/>
            <a:ext cx="384175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/>
                </a:solidFill>
                <a:latin typeface="+mj-lt"/>
                <a:cs typeface="+mn-cs"/>
              </a:defRPr>
            </a:lvl1pPr>
          </a:lstStyle>
          <a:p>
            <a:pPr>
              <a:defRPr/>
            </a:pPr>
            <a:fld id="{84948DD1-5963-4816-BE5A-05BCCCAC15E0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0189294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*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val 13"/>
          <p:cNvSpPr>
            <a:spLocks/>
          </p:cNvSpPr>
          <p:nvPr userDrawn="1"/>
        </p:nvSpPr>
        <p:spPr bwMode="auto">
          <a:xfrm>
            <a:off x="8732839" y="4842273"/>
            <a:ext cx="210312" cy="210312"/>
          </a:xfrm>
          <a:prstGeom prst="ellipse">
            <a:avLst/>
          </a:prstGeom>
          <a:solidFill>
            <a:srgbClr val="FFFFFF"/>
          </a:solidFill>
          <a:ln>
            <a:noFill/>
          </a:ln>
          <a:extLst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defRPr/>
            </a:pPr>
            <a:endParaRPr lang="en-US" altLang="en-US" dirty="0" smtClean="0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48303" y="4807514"/>
            <a:ext cx="384175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/>
                </a:solidFill>
                <a:latin typeface="+mj-lt"/>
                <a:cs typeface="+mn-cs"/>
              </a:defRPr>
            </a:lvl1pPr>
          </a:lstStyle>
          <a:p>
            <a:pPr>
              <a:defRPr/>
            </a:pPr>
            <a:fld id="{84948DD1-5963-4816-BE5A-05BCCCAC15E0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2691844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*full-screen image/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89092859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*credi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8579"/>
            <a:ext cx="8001000" cy="766307"/>
          </a:xfrm>
          <a:prstGeom prst="rect">
            <a:avLst/>
          </a:prstGeom>
        </p:spPr>
        <p:txBody>
          <a:bodyPr lIns="0" tIns="0" rIns="0" bIns="0" anchor="b" anchorCtr="0"/>
          <a:lstStyle>
            <a:lvl1pPr algn="l">
              <a:defRPr sz="2400" baseline="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2"/>
          </p:nvPr>
        </p:nvSpPr>
        <p:spPr>
          <a:xfrm>
            <a:off x="685800" y="834887"/>
            <a:ext cx="8001000" cy="3417072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lnSpc>
                <a:spcPts val="1500"/>
              </a:lnSpc>
              <a:spcBef>
                <a:spcPts val="0"/>
              </a:spcBef>
              <a:spcAft>
                <a:spcPts val="0"/>
              </a:spcAft>
              <a:buNone/>
              <a:defRPr sz="1400" i="1">
                <a:latin typeface="+mj-lt"/>
              </a:defRPr>
            </a:lvl1pPr>
            <a:lvl2pPr marL="457200" indent="0">
              <a:spcAft>
                <a:spcPts val="400"/>
              </a:spcAft>
              <a:buNone/>
              <a:defRPr sz="1600"/>
            </a:lvl2pPr>
            <a:lvl3pPr marL="914400" indent="0">
              <a:spcAft>
                <a:spcPts val="400"/>
              </a:spcAft>
              <a:buNone/>
              <a:defRPr sz="1600"/>
            </a:lvl3pPr>
            <a:lvl4pPr marL="1371600" indent="0">
              <a:spcAft>
                <a:spcPts val="400"/>
              </a:spcAft>
              <a:buNone/>
              <a:defRPr sz="1600"/>
            </a:lvl4pPr>
            <a:lvl5pPr marL="1828800" indent="0">
              <a:spcAft>
                <a:spcPts val="400"/>
              </a:spcAft>
              <a:buFont typeface="Arial" pitchFamily="34" charset="0"/>
              <a:buNone/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Oval 13"/>
          <p:cNvSpPr>
            <a:spLocks/>
          </p:cNvSpPr>
          <p:nvPr userDrawn="1"/>
        </p:nvSpPr>
        <p:spPr bwMode="auto">
          <a:xfrm>
            <a:off x="8732839" y="4842273"/>
            <a:ext cx="210312" cy="210312"/>
          </a:xfrm>
          <a:prstGeom prst="ellipse">
            <a:avLst/>
          </a:prstGeom>
          <a:solidFill>
            <a:srgbClr val="FFFFFF"/>
          </a:solidFill>
          <a:ln>
            <a:noFill/>
          </a:ln>
          <a:extLst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defRPr/>
            </a:pPr>
            <a:endParaRPr lang="en-US" altLang="en-US" dirty="0" smtClean="0">
              <a:solidFill>
                <a:srgbClr val="000000"/>
              </a:solidFill>
            </a:endParaRP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48303" y="4807514"/>
            <a:ext cx="384175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/>
                </a:solidFill>
                <a:latin typeface="+mj-lt"/>
                <a:cs typeface="+mn-cs"/>
              </a:defRPr>
            </a:lvl1pPr>
          </a:lstStyle>
          <a:p>
            <a:pPr>
              <a:defRPr/>
            </a:pPr>
            <a:fld id="{84948DD1-5963-4816-BE5A-05BCCCAC15E0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3754395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*presentation 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7924801" y="4828781"/>
            <a:ext cx="811213" cy="230832"/>
          </a:xfrm>
          <a:prstGeom prst="rect">
            <a:avLst/>
          </a:prstGeom>
          <a:noFill/>
          <a:ln>
            <a:noFill/>
          </a:ln>
          <a:extLst/>
        </p:spPr>
        <p:txBody>
          <a:bodyPr lIns="0" tIns="0" r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defRPr/>
            </a:pPr>
            <a:r>
              <a:rPr lang="en-US" altLang="en-US" sz="1200" dirty="0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www.eia.gov</a:t>
            </a:r>
          </a:p>
        </p:txBody>
      </p:sp>
      <p:cxnSp>
        <p:nvCxnSpPr>
          <p:cNvPr id="5" name="Straight Connector 12"/>
          <p:cNvCxnSpPr>
            <a:cxnSpLocks noChangeShapeType="1"/>
          </p:cNvCxnSpPr>
          <p:nvPr/>
        </p:nvCxnSpPr>
        <p:spPr bwMode="auto">
          <a:xfrm rot="5400000">
            <a:off x="7757914" y="4904385"/>
            <a:ext cx="136922" cy="0"/>
          </a:xfrm>
          <a:prstGeom prst="line">
            <a:avLst/>
          </a:prstGeom>
          <a:noFill/>
          <a:ln w="9525">
            <a:solidFill>
              <a:schemeClr val="bg1">
                <a:alpha val="39999"/>
              </a:schemeClr>
            </a:solidFill>
            <a:round/>
            <a:headEnd/>
            <a:tailEnd/>
          </a:ln>
        </p:spPr>
      </p:cxnSp>
      <p:cxnSp>
        <p:nvCxnSpPr>
          <p:cNvPr id="6" name="Straight Connector 10"/>
          <p:cNvCxnSpPr>
            <a:cxnSpLocks noChangeShapeType="1"/>
          </p:cNvCxnSpPr>
          <p:nvPr/>
        </p:nvCxnSpPr>
        <p:spPr bwMode="auto">
          <a:xfrm rot="10800000" flipH="1">
            <a:off x="608013" y="2384546"/>
            <a:ext cx="8050212" cy="0"/>
          </a:xfrm>
          <a:prstGeom prst="line">
            <a:avLst/>
          </a:prstGeom>
          <a:noFill/>
          <a:ln w="28575" algn="ctr">
            <a:solidFill>
              <a:schemeClr val="accent1"/>
            </a:solidFill>
            <a:round/>
            <a:headEnd/>
            <a:tailEnd/>
          </a:ln>
        </p:spPr>
      </p:cxnSp>
      <p:pic>
        <p:nvPicPr>
          <p:cNvPr id="7" name="Picture 11" descr="icon_row-01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41399" y="1873863"/>
            <a:ext cx="7164449" cy="3633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2" descr="C:\Documents and Settings\MVO\Desktop\eia_logo_white-02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81513" y="4772025"/>
            <a:ext cx="391148" cy="270213"/>
          </a:xfrm>
          <a:prstGeom prst="rect">
            <a:avLst/>
          </a:prstGeom>
          <a:noFill/>
          <a:ln>
            <a:noFill/>
          </a:ln>
        </p:spPr>
      </p:pic>
      <p:sp>
        <p:nvSpPr>
          <p:cNvPr id="9" name="TextBox 12"/>
          <p:cNvSpPr txBox="1">
            <a:spLocks noChangeArrowheads="1"/>
          </p:cNvSpPr>
          <p:nvPr/>
        </p:nvSpPr>
        <p:spPr bwMode="auto">
          <a:xfrm>
            <a:off x="776288" y="4789379"/>
            <a:ext cx="4030662" cy="323165"/>
          </a:xfrm>
          <a:prstGeom prst="rect">
            <a:avLst/>
          </a:prstGeom>
          <a:noFill/>
          <a:ln>
            <a:noFill/>
          </a:ln>
          <a:extLst/>
        </p:spPr>
        <p:txBody>
          <a:bodyPr lIns="0" tIns="0" rIns="0" anchor="b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defRPr/>
            </a:pPr>
            <a:r>
              <a:rPr lang="en-US" altLang="en-US" dirty="0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U.S. Energy Information Administration</a:t>
            </a:r>
          </a:p>
        </p:txBody>
      </p:sp>
      <p:cxnSp>
        <p:nvCxnSpPr>
          <p:cNvPr id="10" name="Straight Connector 12"/>
          <p:cNvCxnSpPr>
            <a:cxnSpLocks noChangeShapeType="1"/>
          </p:cNvCxnSpPr>
          <p:nvPr/>
        </p:nvCxnSpPr>
        <p:spPr bwMode="auto">
          <a:xfrm rot="5400000">
            <a:off x="573882" y="4962525"/>
            <a:ext cx="214313" cy="0"/>
          </a:xfrm>
          <a:prstGeom prst="line">
            <a:avLst/>
          </a:prstGeom>
          <a:noFill/>
          <a:ln w="9525">
            <a:solidFill>
              <a:schemeClr val="bg1">
                <a:alpha val="39999"/>
              </a:schemeClr>
            </a:solidFill>
            <a:round/>
            <a:headEnd/>
            <a:tailEnd/>
          </a:ln>
        </p:spPr>
      </p:cxnSp>
      <p:sp>
        <p:nvSpPr>
          <p:cNvPr id="11" name="TextBox 14"/>
          <p:cNvSpPr txBox="1">
            <a:spLocks noChangeArrowheads="1"/>
          </p:cNvSpPr>
          <p:nvPr/>
        </p:nvSpPr>
        <p:spPr bwMode="auto">
          <a:xfrm>
            <a:off x="5672138" y="4828781"/>
            <a:ext cx="2082800" cy="230832"/>
          </a:xfrm>
          <a:prstGeom prst="rect">
            <a:avLst/>
          </a:prstGeom>
          <a:noFill/>
          <a:ln>
            <a:noFill/>
          </a:ln>
          <a:extLst/>
        </p:spPr>
        <p:txBody>
          <a:bodyPr lIns="0" tIns="0" r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defRPr/>
            </a:pPr>
            <a:r>
              <a:rPr lang="en-US" altLang="en-US" sz="1200" i="1" dirty="0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Independent Statistics &amp; Analysis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914400" y="387963"/>
            <a:ext cx="7772400" cy="1028700"/>
          </a:xfrm>
          <a:prstGeom prst="rect">
            <a:avLst/>
          </a:prstGeom>
        </p:spPr>
        <p:txBody>
          <a:bodyPr anchor="b" anchorCtr="0"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800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Title – Click to edit</a:t>
            </a:r>
            <a:endParaRPr lang="en-US" dirty="0"/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0" hasCustomPrompt="1"/>
          </p:nvPr>
        </p:nvSpPr>
        <p:spPr>
          <a:xfrm>
            <a:off x="914400" y="2507085"/>
            <a:ext cx="7388352" cy="1062990"/>
          </a:xfrm>
          <a:prstGeom prst="rect">
            <a:avLst/>
          </a:prstGeom>
        </p:spPr>
        <p:txBody>
          <a:bodyPr/>
          <a:lstStyle>
            <a:lvl1pPr marL="347472" marR="0" indent="-5143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600" i="1">
                <a:latin typeface="+mj-lt"/>
              </a:defRPr>
            </a:lvl1pPr>
          </a:lstStyle>
          <a:p>
            <a:pPr lvl="0"/>
            <a:r>
              <a:rPr lang="en-US" dirty="0" smtClean="0"/>
              <a:t>Audience</a:t>
            </a:r>
          </a:p>
          <a:p>
            <a:pPr lvl="0"/>
            <a:r>
              <a:rPr lang="en-US" dirty="0" smtClean="0"/>
              <a:t>Presenter, Title</a:t>
            </a:r>
          </a:p>
          <a:p>
            <a:pPr lvl="0"/>
            <a:r>
              <a:rPr lang="en-US" dirty="0" smtClean="0"/>
              <a:t>Month DD, YYYY  |  City, State</a:t>
            </a:r>
          </a:p>
        </p:txBody>
      </p:sp>
    </p:spTree>
    <p:extLst>
      <p:ext uri="{BB962C8B-B14F-4D97-AF65-F5344CB8AC3E}">
        <p14:creationId xmlns:p14="http://schemas.microsoft.com/office/powerpoint/2010/main" val="3712432554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*alternate presentation title slide (with subtitl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10"/>
          <p:cNvCxnSpPr>
            <a:cxnSpLocks noChangeShapeType="1"/>
          </p:cNvCxnSpPr>
          <p:nvPr/>
        </p:nvCxnSpPr>
        <p:spPr bwMode="auto">
          <a:xfrm rot="10800000" flipH="1">
            <a:off x="608013" y="2384546"/>
            <a:ext cx="8050212" cy="0"/>
          </a:xfrm>
          <a:prstGeom prst="line">
            <a:avLst/>
          </a:prstGeom>
          <a:noFill/>
          <a:ln w="28575" algn="ctr">
            <a:solidFill>
              <a:schemeClr val="accent1"/>
            </a:solidFill>
            <a:round/>
            <a:headEnd/>
            <a:tailEnd/>
          </a:ln>
        </p:spPr>
      </p:cxnSp>
      <p:sp>
        <p:nvSpPr>
          <p:cNvPr id="10" name="TextBox 12"/>
          <p:cNvSpPr txBox="1">
            <a:spLocks noChangeArrowheads="1"/>
          </p:cNvSpPr>
          <p:nvPr/>
        </p:nvSpPr>
        <p:spPr bwMode="auto">
          <a:xfrm>
            <a:off x="776288" y="4789379"/>
            <a:ext cx="4030662" cy="323165"/>
          </a:xfrm>
          <a:prstGeom prst="rect">
            <a:avLst/>
          </a:prstGeom>
          <a:noFill/>
          <a:ln>
            <a:noFill/>
          </a:ln>
          <a:extLst/>
        </p:spPr>
        <p:txBody>
          <a:bodyPr lIns="0" tIns="0" rIns="0" anchor="b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defRPr/>
            </a:pPr>
            <a:r>
              <a:rPr lang="en-US" altLang="en-US" dirty="0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U.S. Energy Information Administration</a:t>
            </a:r>
          </a:p>
        </p:txBody>
      </p:sp>
      <p:cxnSp>
        <p:nvCxnSpPr>
          <p:cNvPr id="11" name="Straight Connector 12"/>
          <p:cNvCxnSpPr>
            <a:cxnSpLocks noChangeShapeType="1"/>
          </p:cNvCxnSpPr>
          <p:nvPr/>
        </p:nvCxnSpPr>
        <p:spPr bwMode="auto">
          <a:xfrm rot="5400000">
            <a:off x="573882" y="4962525"/>
            <a:ext cx="214313" cy="0"/>
          </a:xfrm>
          <a:prstGeom prst="line">
            <a:avLst/>
          </a:prstGeom>
          <a:noFill/>
          <a:ln w="9525">
            <a:solidFill>
              <a:schemeClr val="bg1">
                <a:alpha val="39999"/>
              </a:schemeClr>
            </a:solidFill>
            <a:round/>
            <a:headEnd/>
            <a:tailEnd/>
          </a:ln>
        </p:spPr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387963"/>
            <a:ext cx="7772400" cy="548640"/>
          </a:xfrm>
          <a:prstGeom prst="rect">
            <a:avLst/>
          </a:prstGeom>
        </p:spPr>
        <p:txBody>
          <a:bodyPr anchor="b" anchorCtr="0"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8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0" hasCustomPrompt="1"/>
          </p:nvPr>
        </p:nvSpPr>
        <p:spPr>
          <a:xfrm>
            <a:off x="914400" y="2507085"/>
            <a:ext cx="7388352" cy="1062990"/>
          </a:xfrm>
          <a:prstGeom prst="rect">
            <a:avLst/>
          </a:prstGeom>
        </p:spPr>
        <p:txBody>
          <a:bodyPr/>
          <a:lstStyle>
            <a:lvl1pPr marL="347472" marR="0" indent="-5143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600" i="1">
                <a:latin typeface="+mj-lt"/>
              </a:defRPr>
            </a:lvl1pPr>
          </a:lstStyle>
          <a:p>
            <a:pPr lvl="0"/>
            <a:r>
              <a:rPr lang="en-US" dirty="0" smtClean="0"/>
              <a:t>Audience</a:t>
            </a:r>
          </a:p>
          <a:p>
            <a:pPr lvl="0"/>
            <a:r>
              <a:rPr lang="en-US" dirty="0" smtClean="0"/>
              <a:t>Presenter, Title</a:t>
            </a:r>
          </a:p>
          <a:p>
            <a:pPr lvl="0"/>
            <a:r>
              <a:rPr lang="en-US" dirty="0" smtClean="0"/>
              <a:t>Month DD, YYYY  |  City, State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11" hasCustomPrompt="1"/>
          </p:nvPr>
        </p:nvSpPr>
        <p:spPr>
          <a:xfrm>
            <a:off x="914400" y="991467"/>
            <a:ext cx="7388352" cy="630936"/>
          </a:xfrm>
          <a:prstGeom prst="rect">
            <a:avLst/>
          </a:prstGeom>
        </p:spPr>
        <p:txBody>
          <a:bodyPr/>
          <a:lstStyle>
            <a:lvl1pPr marL="342900" marR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2000" i="1">
                <a:latin typeface="+mj-lt"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en-US" dirty="0" smtClean="0"/>
              <a:t>Subhead – Click to edit</a:t>
            </a:r>
          </a:p>
        </p:txBody>
      </p:sp>
      <p:pic>
        <p:nvPicPr>
          <p:cNvPr id="13" name="Picture 2" descr="C:\Documents and Settings\MVO\Desktop\eia_logo_white-02.pn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1513" y="4772025"/>
            <a:ext cx="391148" cy="270213"/>
          </a:xfrm>
          <a:prstGeom prst="rect">
            <a:avLst/>
          </a:prstGeom>
          <a:noFill/>
          <a:ln>
            <a:noFill/>
          </a:ln>
        </p:spPr>
      </p:pic>
      <p:pic>
        <p:nvPicPr>
          <p:cNvPr id="16" name="Picture 11" descr="icon_row-01.png"/>
          <p:cNvPicPr>
            <a:picLocks noChangeAspect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41399" y="1873863"/>
            <a:ext cx="7164449" cy="3633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" name="TextBox 19"/>
          <p:cNvSpPr txBox="1">
            <a:spLocks noChangeArrowheads="1"/>
          </p:cNvSpPr>
          <p:nvPr userDrawn="1"/>
        </p:nvSpPr>
        <p:spPr bwMode="auto">
          <a:xfrm>
            <a:off x="7924801" y="4828781"/>
            <a:ext cx="811213" cy="230832"/>
          </a:xfrm>
          <a:prstGeom prst="rect">
            <a:avLst/>
          </a:prstGeom>
          <a:noFill/>
          <a:ln>
            <a:noFill/>
          </a:ln>
          <a:extLst/>
        </p:spPr>
        <p:txBody>
          <a:bodyPr lIns="0" tIns="0" r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defRPr/>
            </a:pPr>
            <a:r>
              <a:rPr lang="en-US" altLang="en-US" sz="1200" dirty="0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www.eia.gov</a:t>
            </a:r>
          </a:p>
        </p:txBody>
      </p:sp>
      <p:cxnSp>
        <p:nvCxnSpPr>
          <p:cNvPr id="21" name="Straight Connector 12"/>
          <p:cNvCxnSpPr>
            <a:cxnSpLocks noChangeShapeType="1"/>
          </p:cNvCxnSpPr>
          <p:nvPr userDrawn="1"/>
        </p:nvCxnSpPr>
        <p:spPr bwMode="auto">
          <a:xfrm rot="5400000">
            <a:off x="7757914" y="4904385"/>
            <a:ext cx="136922" cy="0"/>
          </a:xfrm>
          <a:prstGeom prst="line">
            <a:avLst/>
          </a:prstGeom>
          <a:noFill/>
          <a:ln w="9525">
            <a:solidFill>
              <a:schemeClr val="bg1">
                <a:alpha val="39999"/>
              </a:schemeClr>
            </a:solidFill>
            <a:round/>
            <a:headEnd/>
            <a:tailEnd/>
          </a:ln>
        </p:spPr>
      </p:cxnSp>
      <p:sp>
        <p:nvSpPr>
          <p:cNvPr id="22" name="TextBox 14"/>
          <p:cNvSpPr txBox="1">
            <a:spLocks noChangeArrowheads="1"/>
          </p:cNvSpPr>
          <p:nvPr userDrawn="1"/>
        </p:nvSpPr>
        <p:spPr bwMode="auto">
          <a:xfrm>
            <a:off x="5672138" y="4828781"/>
            <a:ext cx="2082800" cy="230832"/>
          </a:xfrm>
          <a:prstGeom prst="rect">
            <a:avLst/>
          </a:prstGeom>
          <a:noFill/>
          <a:ln>
            <a:noFill/>
          </a:ln>
          <a:extLst/>
        </p:spPr>
        <p:txBody>
          <a:bodyPr lIns="0" tIns="0" r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defRPr/>
            </a:pPr>
            <a:r>
              <a:rPr lang="en-US" altLang="en-US" sz="1200" i="1" dirty="0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Independent Statistics &amp; Analysis</a:t>
            </a:r>
          </a:p>
        </p:txBody>
      </p:sp>
    </p:spTree>
    <p:extLst>
      <p:ext uri="{BB962C8B-B14F-4D97-AF65-F5344CB8AC3E}">
        <p14:creationId xmlns:p14="http://schemas.microsoft.com/office/powerpoint/2010/main" val="14877816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*long title and 2 labeled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Content Placeholder 10"/>
          <p:cNvSpPr>
            <a:spLocks noGrp="1"/>
          </p:cNvSpPr>
          <p:nvPr>
            <p:ph sz="quarter" idx="12"/>
          </p:nvPr>
        </p:nvSpPr>
        <p:spPr>
          <a:xfrm>
            <a:off x="685800" y="1292087"/>
            <a:ext cx="3931920" cy="3097033"/>
          </a:xfrm>
          <a:prstGeom prst="rect">
            <a:avLst/>
          </a:prstGeom>
        </p:spPr>
        <p:txBody>
          <a:bodyPr lIns="0" rIns="0"/>
          <a:lstStyle>
            <a:lvl1pPr marL="237744" indent="-237744">
              <a:spcBef>
                <a:spcPts val="1600"/>
              </a:spcBef>
              <a:spcAft>
                <a:spcPts val="600"/>
              </a:spcAft>
              <a:defRPr sz="1800"/>
            </a:lvl1pPr>
            <a:lvl2pPr>
              <a:spcAft>
                <a:spcPts val="400"/>
              </a:spcAft>
              <a:defRPr sz="1400"/>
            </a:lvl2pPr>
            <a:lvl3pPr>
              <a:spcAft>
                <a:spcPts val="400"/>
              </a:spcAft>
              <a:defRPr sz="1400"/>
            </a:lvl3pPr>
            <a:lvl4pPr>
              <a:spcAft>
                <a:spcPts val="400"/>
              </a:spcAft>
              <a:defRPr sz="1400"/>
            </a:lvl4pPr>
            <a:lvl5pPr>
              <a:spcAft>
                <a:spcPts val="400"/>
              </a:spcAft>
              <a:buFont typeface="Arial" pitchFamily="34" charset="0"/>
              <a:buChar char="•"/>
              <a:defRPr sz="14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26" name="Content Placeholder 12"/>
          <p:cNvSpPr>
            <a:spLocks noGrp="1"/>
          </p:cNvSpPr>
          <p:nvPr>
            <p:ph sz="quarter" idx="13"/>
          </p:nvPr>
        </p:nvSpPr>
        <p:spPr>
          <a:xfrm>
            <a:off x="4663440" y="1292087"/>
            <a:ext cx="4023360" cy="3097033"/>
          </a:xfrm>
          <a:prstGeom prst="rect">
            <a:avLst/>
          </a:prstGeom>
        </p:spPr>
        <p:txBody>
          <a:bodyPr/>
          <a:lstStyle>
            <a:lvl1pPr marL="237744" indent="-237744">
              <a:spcBef>
                <a:spcPts val="1600"/>
              </a:spcBef>
              <a:spcAft>
                <a:spcPts val="600"/>
              </a:spcAft>
              <a:defRPr sz="1800"/>
            </a:lvl1pPr>
            <a:lvl2pPr>
              <a:spcAft>
                <a:spcPts val="400"/>
              </a:spcAft>
              <a:defRPr sz="1400"/>
            </a:lvl2pPr>
            <a:lvl3pPr>
              <a:spcAft>
                <a:spcPts val="400"/>
              </a:spcAft>
              <a:defRPr sz="1400"/>
            </a:lvl3pPr>
            <a:lvl4pPr>
              <a:spcAft>
                <a:spcPts val="400"/>
              </a:spcAft>
              <a:defRPr sz="1400"/>
            </a:lvl4pPr>
            <a:lvl5pPr>
              <a:spcAft>
                <a:spcPts val="400"/>
              </a:spcAft>
              <a:buFont typeface="Arial" pitchFamily="34" charset="0"/>
              <a:buChar char="•"/>
              <a:defRPr sz="14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27" name="Text Placeholder 11"/>
          <p:cNvSpPr>
            <a:spLocks noGrp="1"/>
          </p:cNvSpPr>
          <p:nvPr>
            <p:ph type="body" sz="quarter" idx="17"/>
          </p:nvPr>
        </p:nvSpPr>
        <p:spPr>
          <a:xfrm>
            <a:off x="685800" y="894520"/>
            <a:ext cx="3931920" cy="350851"/>
          </a:xfrm>
          <a:prstGeom prst="rect">
            <a:avLst/>
          </a:prstGeom>
        </p:spPr>
        <p:txBody>
          <a:bodyPr lIns="0" tIns="0" bIns="0" anchor="b" anchorCtr="0"/>
          <a:lstStyle>
            <a:lvl1pPr marL="342900" marR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200"/>
            </a:lvl1pPr>
            <a:lvl2pPr>
              <a:defRPr sz="12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sp>
        <p:nvSpPr>
          <p:cNvPr id="28" name="Text Placeholder 13"/>
          <p:cNvSpPr>
            <a:spLocks noGrp="1"/>
          </p:cNvSpPr>
          <p:nvPr>
            <p:ph type="body" sz="quarter" idx="18"/>
          </p:nvPr>
        </p:nvSpPr>
        <p:spPr>
          <a:xfrm>
            <a:off x="4663440" y="894520"/>
            <a:ext cx="4023360" cy="350851"/>
          </a:xfrm>
          <a:prstGeom prst="rect">
            <a:avLst/>
          </a:prstGeom>
        </p:spPr>
        <p:txBody>
          <a:bodyPr tIns="0" rIns="0" bIns="0" anchor="b" anchorCtr="0"/>
          <a:lstStyle>
            <a:lvl1pPr marL="342900" marR="0" indent="-342900" algn="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200"/>
            </a:lvl1pPr>
            <a:lvl2pPr algn="r">
              <a:defRPr sz="12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sp>
        <p:nvSpPr>
          <p:cNvPr id="29" name="Text Placeholder 15"/>
          <p:cNvSpPr>
            <a:spLocks noGrp="1"/>
          </p:cNvSpPr>
          <p:nvPr>
            <p:ph type="body" sz="quarter" idx="16"/>
          </p:nvPr>
        </p:nvSpPr>
        <p:spPr>
          <a:xfrm>
            <a:off x="685800" y="4457700"/>
            <a:ext cx="8001000" cy="205740"/>
          </a:xfrm>
          <a:prstGeom prst="rect">
            <a:avLst/>
          </a:prstGeom>
        </p:spPr>
        <p:txBody>
          <a:bodyPr lIns="0" rIns="0" bIns="0" anchor="b" anchorCtr="0"/>
          <a:lstStyle>
            <a:lvl1pPr marL="0" indent="0">
              <a:buFont typeface="Arial" panose="020B0604020202020204" pitchFamily="34" charset="0"/>
              <a:buNone/>
              <a:defRPr sz="1000" i="0"/>
            </a:lvl1pPr>
            <a:lvl2pPr>
              <a:buNone/>
              <a:defRPr sz="1200" i="1"/>
            </a:lvl2pPr>
            <a:lvl3pPr>
              <a:buNone/>
              <a:defRPr sz="1200" i="1"/>
            </a:lvl3pPr>
            <a:lvl4pPr>
              <a:buNone/>
              <a:defRPr sz="1200" i="1"/>
            </a:lvl4pPr>
            <a:lvl5pPr>
              <a:buNone/>
              <a:defRPr sz="1200" i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0" name="Title 1"/>
          <p:cNvSpPr>
            <a:spLocks noGrp="1"/>
          </p:cNvSpPr>
          <p:nvPr>
            <p:ph type="title" hasCustomPrompt="1"/>
          </p:nvPr>
        </p:nvSpPr>
        <p:spPr>
          <a:xfrm>
            <a:off x="685800" y="68579"/>
            <a:ext cx="8001000" cy="761415"/>
          </a:xfrm>
          <a:prstGeom prst="rect">
            <a:avLst/>
          </a:prstGeom>
        </p:spPr>
        <p:txBody>
          <a:bodyPr lIns="0" tIns="0" rIns="0" bIns="0" anchor="b" anchorCtr="0"/>
          <a:lstStyle>
            <a:lvl1pPr algn="l">
              <a:defRPr sz="2400" baseline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style. You can have up to two lines of text</a:t>
            </a:r>
          </a:p>
        </p:txBody>
      </p:sp>
      <p:sp>
        <p:nvSpPr>
          <p:cNvPr id="31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41080" y="4826238"/>
            <a:ext cx="384175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/>
                </a:solidFill>
                <a:latin typeface="+mj-lt"/>
                <a:cs typeface="+mn-cs"/>
              </a:defRPr>
            </a:lvl1pPr>
          </a:lstStyle>
          <a:p>
            <a:pPr>
              <a:defRPr/>
            </a:pPr>
            <a:fld id="{84948DD1-5963-4816-BE5A-05BCCCAC15E0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417920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*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12"/>
          <p:cNvCxnSpPr>
            <a:cxnSpLocks noChangeShapeType="1"/>
          </p:cNvCxnSpPr>
          <p:nvPr/>
        </p:nvCxnSpPr>
        <p:spPr bwMode="auto">
          <a:xfrm rot="5400000">
            <a:off x="506413" y="4909344"/>
            <a:ext cx="328613" cy="1588"/>
          </a:xfrm>
          <a:prstGeom prst="line">
            <a:avLst/>
          </a:prstGeom>
          <a:noFill/>
          <a:ln w="9525">
            <a:solidFill>
              <a:schemeClr val="bg1">
                <a:alpha val="39999"/>
              </a:schemeClr>
            </a:solidFill>
            <a:round/>
            <a:headEnd/>
            <a:tailEnd/>
          </a:ln>
        </p:spPr>
      </p:cxn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85800" y="68579"/>
            <a:ext cx="8001000" cy="761415"/>
          </a:xfrm>
          <a:prstGeom prst="rect">
            <a:avLst/>
          </a:prstGeom>
        </p:spPr>
        <p:txBody>
          <a:bodyPr lIns="0" tIns="0" rIns="0" bIns="0" anchor="b" anchorCtr="0"/>
          <a:lstStyle>
            <a:lvl1pPr algn="l">
              <a:defRPr sz="2600" baseline="0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Click to edit Master title style. You can have up to two lines of text</a:t>
            </a:r>
            <a:endParaRPr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2"/>
          </p:nvPr>
        </p:nvSpPr>
        <p:spPr>
          <a:xfrm>
            <a:off x="685800" y="891540"/>
            <a:ext cx="8001000" cy="3634740"/>
          </a:xfrm>
          <a:prstGeom prst="rect">
            <a:avLst/>
          </a:prstGeom>
        </p:spPr>
        <p:txBody>
          <a:bodyPr lIns="0" tIns="0" rIns="0" bIns="0"/>
          <a:lstStyle>
            <a:lvl1pPr marL="237744" indent="-237744">
              <a:spcBef>
                <a:spcPts val="1600"/>
              </a:spcBef>
              <a:spcAft>
                <a:spcPts val="600"/>
              </a:spcAft>
              <a:defRPr sz="1800"/>
            </a:lvl1pPr>
            <a:lvl2pPr marL="694944" indent="-237744">
              <a:spcAft>
                <a:spcPts val="400"/>
              </a:spcAft>
              <a:defRPr sz="1400"/>
            </a:lvl2pPr>
            <a:lvl3pPr marL="1088136" indent="-173736">
              <a:spcAft>
                <a:spcPts val="400"/>
              </a:spcAft>
              <a:defRPr sz="1400"/>
            </a:lvl3pPr>
            <a:lvl4pPr marL="1609344" indent="-237744">
              <a:spcAft>
                <a:spcPts val="400"/>
              </a:spcAft>
              <a:defRPr sz="1400"/>
            </a:lvl4pPr>
            <a:lvl5pPr marL="2002536" indent="-173736">
              <a:spcAft>
                <a:spcPts val="400"/>
              </a:spcAft>
              <a:buFont typeface="Arial" pitchFamily="34" charset="0"/>
              <a:buChar char="•"/>
              <a:defRPr sz="14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pic>
        <p:nvPicPr>
          <p:cNvPr id="10" name="Picture 2" descr="C:\Documents and Settings\MVO\Desktop\eia_logo_white-02.pn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1513" y="4772025"/>
            <a:ext cx="391148" cy="270213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Footer Placeholder 2"/>
          <p:cNvSpPr>
            <a:spLocks noGrp="1"/>
          </p:cNvSpPr>
          <p:nvPr>
            <p:ph type="ftr" sz="quarter" idx="13"/>
          </p:nvPr>
        </p:nvSpPr>
        <p:spPr>
          <a:xfrm>
            <a:off x="666750" y="4793456"/>
            <a:ext cx="2808288" cy="295275"/>
          </a:xfrm>
        </p:spPr>
        <p:txBody>
          <a:bodyPr/>
          <a:lstStyle>
            <a:lvl1pPr>
              <a:defRPr sz="1000"/>
            </a:lvl1pPr>
          </a:lstStyle>
          <a:p>
            <a:pPr>
              <a:defRPr/>
            </a:pP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2" name="Oval 13"/>
          <p:cNvSpPr>
            <a:spLocks/>
          </p:cNvSpPr>
          <p:nvPr userDrawn="1"/>
        </p:nvSpPr>
        <p:spPr bwMode="auto">
          <a:xfrm>
            <a:off x="8732839" y="4842273"/>
            <a:ext cx="210312" cy="210312"/>
          </a:xfrm>
          <a:prstGeom prst="ellipse">
            <a:avLst/>
          </a:prstGeom>
          <a:solidFill>
            <a:srgbClr val="FFFFFF"/>
          </a:solidFill>
          <a:ln>
            <a:noFill/>
          </a:ln>
          <a:extLst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defRPr/>
            </a:pPr>
            <a:endParaRPr lang="en-US" altLang="en-US" dirty="0" smtClean="0">
              <a:solidFill>
                <a:srgbClr val="000000"/>
              </a:solidFill>
            </a:endParaRPr>
          </a:p>
        </p:txBody>
      </p:sp>
      <p:sp>
        <p:nvSpPr>
          <p:cNvPr id="14" name="Text Placeholder 15"/>
          <p:cNvSpPr>
            <a:spLocks noGrp="1"/>
          </p:cNvSpPr>
          <p:nvPr>
            <p:ph type="body" sz="quarter" idx="16"/>
          </p:nvPr>
        </p:nvSpPr>
        <p:spPr>
          <a:xfrm>
            <a:off x="685800" y="4457700"/>
            <a:ext cx="8001000" cy="205740"/>
          </a:xfrm>
          <a:prstGeom prst="rect">
            <a:avLst/>
          </a:prstGeom>
        </p:spPr>
        <p:txBody>
          <a:bodyPr lIns="0" rIns="0" bIns="0" anchor="b" anchorCtr="0"/>
          <a:lstStyle>
            <a:lvl1pPr marL="0" indent="0">
              <a:buFont typeface="Arial" panose="020B0604020202020204" pitchFamily="34" charset="0"/>
              <a:buNone/>
              <a:defRPr sz="1000" i="1"/>
            </a:lvl1pPr>
            <a:lvl2pPr>
              <a:buNone/>
              <a:defRPr sz="1200" i="1"/>
            </a:lvl2pPr>
            <a:lvl3pPr>
              <a:buNone/>
              <a:defRPr sz="1200" i="1"/>
            </a:lvl3pPr>
            <a:lvl4pPr>
              <a:buNone/>
              <a:defRPr sz="1200" i="1"/>
            </a:lvl4pPr>
            <a:lvl5pPr>
              <a:buNone/>
              <a:defRPr sz="1200" i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63051" y="4814888"/>
            <a:ext cx="384175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/>
                </a:solidFill>
                <a:latin typeface="+mj-lt"/>
                <a:cs typeface="+mn-cs"/>
              </a:defRPr>
            </a:lvl1pPr>
          </a:lstStyle>
          <a:p>
            <a:pPr>
              <a:defRPr/>
            </a:pPr>
            <a:fld id="{84948DD1-5963-4816-BE5A-05BCCCAC15E0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1470505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*long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13"/>
          <p:cNvSpPr>
            <a:spLocks/>
          </p:cNvSpPr>
          <p:nvPr userDrawn="1"/>
        </p:nvSpPr>
        <p:spPr bwMode="auto">
          <a:xfrm>
            <a:off x="8732839" y="4842273"/>
            <a:ext cx="210312" cy="210312"/>
          </a:xfrm>
          <a:prstGeom prst="ellipse">
            <a:avLst/>
          </a:prstGeom>
          <a:solidFill>
            <a:srgbClr val="FFFFFF"/>
          </a:solidFill>
          <a:ln>
            <a:noFill/>
          </a:ln>
          <a:extLst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defRPr/>
            </a:pPr>
            <a:endParaRPr lang="en-US" altLang="en-US" dirty="0" smtClean="0">
              <a:solidFill>
                <a:srgbClr val="000000"/>
              </a:solidFill>
            </a:endParaRPr>
          </a:p>
        </p:txBody>
      </p:sp>
      <p:cxnSp>
        <p:nvCxnSpPr>
          <p:cNvPr id="5" name="Straight Connector 12"/>
          <p:cNvCxnSpPr>
            <a:cxnSpLocks noChangeShapeType="1"/>
          </p:cNvCxnSpPr>
          <p:nvPr/>
        </p:nvCxnSpPr>
        <p:spPr bwMode="auto">
          <a:xfrm rot="5400000">
            <a:off x="506413" y="4909344"/>
            <a:ext cx="328613" cy="1588"/>
          </a:xfrm>
          <a:prstGeom prst="line">
            <a:avLst/>
          </a:prstGeom>
          <a:noFill/>
          <a:ln w="9525">
            <a:solidFill>
              <a:schemeClr val="bg1">
                <a:alpha val="39999"/>
              </a:schemeClr>
            </a:solidFill>
            <a:round/>
            <a:headEnd/>
            <a:tailEnd/>
          </a:ln>
        </p:spPr>
      </p:cxn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85800" y="69574"/>
            <a:ext cx="8001000" cy="765314"/>
          </a:xfrm>
          <a:prstGeom prst="rect">
            <a:avLst/>
          </a:prstGeom>
        </p:spPr>
        <p:txBody>
          <a:bodyPr lIns="0" tIns="0" rIns="0" bIns="0" anchor="b" anchorCtr="0"/>
          <a:lstStyle>
            <a:lvl1pPr algn="l">
              <a:defRPr sz="2200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Click to edit Master title style. You can have up to two lines of text</a:t>
            </a:r>
            <a:endParaRPr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2"/>
          </p:nvPr>
        </p:nvSpPr>
        <p:spPr>
          <a:xfrm>
            <a:off x="685800" y="891540"/>
            <a:ext cx="8001000" cy="3634740"/>
          </a:xfrm>
          <a:prstGeom prst="rect">
            <a:avLst/>
          </a:prstGeom>
        </p:spPr>
        <p:txBody>
          <a:bodyPr lIns="0" tIns="0" rIns="0" bIns="0"/>
          <a:lstStyle>
            <a:lvl1pPr marL="237744" indent="-237744">
              <a:spcBef>
                <a:spcPts val="1600"/>
              </a:spcBef>
              <a:spcAft>
                <a:spcPts val="600"/>
              </a:spcAft>
              <a:defRPr sz="1800"/>
            </a:lvl1pPr>
            <a:lvl2pPr marL="694944" indent="-237744">
              <a:spcAft>
                <a:spcPts val="400"/>
              </a:spcAft>
              <a:defRPr sz="1400"/>
            </a:lvl2pPr>
            <a:lvl3pPr marL="1088136" indent="-173736">
              <a:spcAft>
                <a:spcPts val="400"/>
              </a:spcAft>
              <a:defRPr sz="1400"/>
            </a:lvl3pPr>
            <a:lvl4pPr marL="1609344" indent="-237744">
              <a:spcAft>
                <a:spcPts val="400"/>
              </a:spcAft>
              <a:defRPr sz="1400"/>
            </a:lvl4pPr>
            <a:lvl5pPr marL="2002536" indent="-173736">
              <a:spcAft>
                <a:spcPts val="400"/>
              </a:spcAft>
              <a:buFont typeface="Arial" pitchFamily="34" charset="0"/>
              <a:buChar char="•"/>
              <a:defRPr sz="14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Footer Placeholder 2"/>
          <p:cNvSpPr>
            <a:spLocks noGrp="1"/>
          </p:cNvSpPr>
          <p:nvPr>
            <p:ph type="ftr" sz="quarter" idx="13"/>
          </p:nvPr>
        </p:nvSpPr>
        <p:spPr/>
        <p:txBody>
          <a:bodyPr/>
          <a:lstStyle>
            <a:lvl1pPr>
              <a:defRPr sz="1000"/>
            </a:lvl1pPr>
          </a:lstStyle>
          <a:p>
            <a:pPr>
              <a:defRPr/>
            </a:pPr>
            <a:endParaRPr lang="en-US" dirty="0">
              <a:solidFill>
                <a:srgbClr val="FFFFFF"/>
              </a:solidFill>
            </a:endParaRPr>
          </a:p>
        </p:txBody>
      </p:sp>
      <p:pic>
        <p:nvPicPr>
          <p:cNvPr id="10" name="Picture 2" descr="C:\Documents and Settings\MVO\Desktop\eia_logo_white-02.pn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1513" y="4772025"/>
            <a:ext cx="391148" cy="270213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Text Placeholder 15"/>
          <p:cNvSpPr>
            <a:spLocks noGrp="1"/>
          </p:cNvSpPr>
          <p:nvPr>
            <p:ph type="body" sz="quarter" idx="16"/>
          </p:nvPr>
        </p:nvSpPr>
        <p:spPr>
          <a:xfrm>
            <a:off x="685800" y="4457700"/>
            <a:ext cx="8001000" cy="205740"/>
          </a:xfrm>
          <a:prstGeom prst="rect">
            <a:avLst/>
          </a:prstGeom>
        </p:spPr>
        <p:txBody>
          <a:bodyPr lIns="0" rIns="0" bIns="0" anchor="b" anchorCtr="0"/>
          <a:lstStyle>
            <a:lvl1pPr marL="0" indent="0">
              <a:buFont typeface="Arial" panose="020B0604020202020204" pitchFamily="34" charset="0"/>
              <a:buNone/>
              <a:defRPr sz="1000" i="1"/>
            </a:lvl1pPr>
            <a:lvl2pPr>
              <a:buNone/>
              <a:defRPr sz="1200" i="1"/>
            </a:lvl2pPr>
            <a:lvl3pPr>
              <a:buNone/>
              <a:defRPr sz="1200" i="1"/>
            </a:lvl3pPr>
            <a:lvl4pPr>
              <a:buNone/>
              <a:defRPr sz="1200" i="1"/>
            </a:lvl4pPr>
            <a:lvl5pPr>
              <a:buNone/>
              <a:defRPr sz="1200" i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63051" y="4814888"/>
            <a:ext cx="384175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/>
                </a:solidFill>
                <a:latin typeface="+mj-lt"/>
                <a:cs typeface="+mn-cs"/>
              </a:defRPr>
            </a:lvl1pPr>
          </a:lstStyle>
          <a:p>
            <a:pPr>
              <a:defRPr/>
            </a:pPr>
            <a:fld id="{84948DD1-5963-4816-BE5A-05BCCCAC15E0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3275165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*title and 2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12"/>
          <p:cNvCxnSpPr>
            <a:cxnSpLocks noChangeShapeType="1"/>
          </p:cNvCxnSpPr>
          <p:nvPr/>
        </p:nvCxnSpPr>
        <p:spPr bwMode="auto">
          <a:xfrm rot="5400000">
            <a:off x="506413" y="4909344"/>
            <a:ext cx="328613" cy="1588"/>
          </a:xfrm>
          <a:prstGeom prst="line">
            <a:avLst/>
          </a:prstGeom>
          <a:noFill/>
          <a:ln w="9525">
            <a:solidFill>
              <a:schemeClr val="bg1">
                <a:alpha val="39999"/>
              </a:schemeClr>
            </a:solidFill>
            <a:round/>
            <a:headEnd/>
            <a:tailEnd/>
          </a:ln>
        </p:spPr>
      </p:cxnSp>
      <p:sp>
        <p:nvSpPr>
          <p:cNvPr id="11" name="Content Placeholder 10"/>
          <p:cNvSpPr>
            <a:spLocks noGrp="1"/>
          </p:cNvSpPr>
          <p:nvPr>
            <p:ph sz="quarter" idx="12"/>
          </p:nvPr>
        </p:nvSpPr>
        <p:spPr>
          <a:xfrm>
            <a:off x="685800" y="891540"/>
            <a:ext cx="3931920" cy="3497580"/>
          </a:xfrm>
          <a:prstGeom prst="rect">
            <a:avLst/>
          </a:prstGeom>
        </p:spPr>
        <p:txBody>
          <a:bodyPr lIns="0" tIns="0" rIns="0"/>
          <a:lstStyle>
            <a:lvl1pPr marL="237744" indent="-237744">
              <a:spcBef>
                <a:spcPts val="1600"/>
              </a:spcBef>
              <a:spcAft>
                <a:spcPts val="600"/>
              </a:spcAft>
              <a:defRPr sz="1800"/>
            </a:lvl1pPr>
            <a:lvl2pPr>
              <a:spcAft>
                <a:spcPts val="400"/>
              </a:spcAft>
              <a:defRPr sz="1400"/>
            </a:lvl2pPr>
            <a:lvl3pPr>
              <a:spcAft>
                <a:spcPts val="400"/>
              </a:spcAft>
              <a:defRPr sz="1400"/>
            </a:lvl3pPr>
            <a:lvl4pPr>
              <a:spcAft>
                <a:spcPts val="400"/>
              </a:spcAft>
              <a:defRPr sz="1400"/>
            </a:lvl4pPr>
            <a:lvl5pPr>
              <a:spcAft>
                <a:spcPts val="400"/>
              </a:spcAft>
              <a:buFont typeface="Arial" pitchFamily="34" charset="0"/>
              <a:buChar char="•"/>
              <a:defRPr sz="14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3"/>
          </p:nvPr>
        </p:nvSpPr>
        <p:spPr>
          <a:xfrm>
            <a:off x="4663440" y="891540"/>
            <a:ext cx="4023360" cy="3497580"/>
          </a:xfrm>
          <a:prstGeom prst="rect">
            <a:avLst/>
          </a:prstGeom>
        </p:spPr>
        <p:txBody>
          <a:bodyPr tIns="0"/>
          <a:lstStyle>
            <a:lvl1pPr marL="237744" indent="-237744">
              <a:spcBef>
                <a:spcPts val="1600"/>
              </a:spcBef>
              <a:spcAft>
                <a:spcPts val="600"/>
              </a:spcAft>
              <a:defRPr sz="1800"/>
            </a:lvl1pPr>
            <a:lvl2pPr>
              <a:spcAft>
                <a:spcPts val="400"/>
              </a:spcAft>
              <a:defRPr sz="1400"/>
            </a:lvl2pPr>
            <a:lvl3pPr>
              <a:spcAft>
                <a:spcPts val="400"/>
              </a:spcAft>
              <a:defRPr sz="1400"/>
            </a:lvl3pPr>
            <a:lvl4pPr>
              <a:spcAft>
                <a:spcPts val="400"/>
              </a:spcAft>
              <a:defRPr sz="1400"/>
            </a:lvl4pPr>
            <a:lvl5pPr>
              <a:spcAft>
                <a:spcPts val="400"/>
              </a:spcAft>
              <a:buFont typeface="Arial" pitchFamily="34" charset="0"/>
              <a:buChar char="•"/>
              <a:defRPr sz="14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0" name="Text Placeholder 15"/>
          <p:cNvSpPr>
            <a:spLocks noGrp="1"/>
          </p:cNvSpPr>
          <p:nvPr>
            <p:ph type="body" sz="quarter" idx="16"/>
          </p:nvPr>
        </p:nvSpPr>
        <p:spPr>
          <a:xfrm>
            <a:off x="685800" y="4457700"/>
            <a:ext cx="8001000" cy="205740"/>
          </a:xfrm>
          <a:prstGeom prst="rect">
            <a:avLst/>
          </a:prstGeom>
        </p:spPr>
        <p:txBody>
          <a:bodyPr lIns="0" rIns="0" bIns="0" anchor="b" anchorCtr="0"/>
          <a:lstStyle>
            <a:lvl1pPr marL="0" indent="0">
              <a:buFont typeface="Arial" panose="020B0604020202020204" pitchFamily="34" charset="0"/>
              <a:buNone/>
              <a:defRPr sz="1000" i="1"/>
            </a:lvl1pPr>
            <a:lvl2pPr>
              <a:buNone/>
              <a:defRPr sz="1200" i="1"/>
            </a:lvl2pPr>
            <a:lvl3pPr>
              <a:buNone/>
              <a:defRPr sz="1200" i="1"/>
            </a:lvl3pPr>
            <a:lvl4pPr>
              <a:buNone/>
              <a:defRPr sz="1200" i="1"/>
            </a:lvl4pPr>
            <a:lvl5pPr>
              <a:buNone/>
              <a:defRPr sz="1200" i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itle 1"/>
          <p:cNvSpPr>
            <a:spLocks noGrp="1"/>
          </p:cNvSpPr>
          <p:nvPr>
            <p:ph type="title" hasCustomPrompt="1"/>
          </p:nvPr>
        </p:nvSpPr>
        <p:spPr>
          <a:xfrm>
            <a:off x="685800" y="79513"/>
            <a:ext cx="8001000" cy="755374"/>
          </a:xfrm>
          <a:prstGeom prst="rect">
            <a:avLst/>
          </a:prstGeom>
        </p:spPr>
        <p:txBody>
          <a:bodyPr lIns="0" tIns="0" rIns="0" bIns="0" anchor="b" anchorCtr="0"/>
          <a:lstStyle>
            <a:lvl1pPr algn="l">
              <a:defRPr sz="2600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Click to edit Master title style. You can have up to two lines of text.</a:t>
            </a:r>
            <a:endParaRPr lang="en-US" dirty="0"/>
          </a:p>
        </p:txBody>
      </p:sp>
      <p:pic>
        <p:nvPicPr>
          <p:cNvPr id="12" name="Picture 2" descr="C:\Documents and Settings\MVO\Desktop\eia_logo_white-02.pn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1513" y="4772025"/>
            <a:ext cx="391148" cy="270213"/>
          </a:xfrm>
          <a:prstGeom prst="rect">
            <a:avLst/>
          </a:prstGeom>
          <a:noFill/>
          <a:ln>
            <a:noFill/>
          </a:ln>
        </p:spPr>
      </p:pic>
      <p:sp>
        <p:nvSpPr>
          <p:cNvPr id="15" name="Oval 13"/>
          <p:cNvSpPr>
            <a:spLocks/>
          </p:cNvSpPr>
          <p:nvPr userDrawn="1"/>
        </p:nvSpPr>
        <p:spPr bwMode="auto">
          <a:xfrm>
            <a:off x="8732839" y="4842273"/>
            <a:ext cx="210312" cy="210312"/>
          </a:xfrm>
          <a:prstGeom prst="ellipse">
            <a:avLst/>
          </a:prstGeom>
          <a:solidFill>
            <a:srgbClr val="FFFFFF"/>
          </a:solidFill>
          <a:ln>
            <a:noFill/>
          </a:ln>
          <a:extLst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defRPr/>
            </a:pPr>
            <a:endParaRPr lang="en-US" altLang="en-US" dirty="0" smtClean="0">
              <a:solidFill>
                <a:srgbClr val="000000"/>
              </a:solidFill>
            </a:endParaRPr>
          </a:p>
        </p:txBody>
      </p:sp>
      <p:sp>
        <p:nvSpPr>
          <p:cNvPr id="17" name="Footer Placeholder 2"/>
          <p:cNvSpPr>
            <a:spLocks noGrp="1"/>
          </p:cNvSpPr>
          <p:nvPr>
            <p:ph type="ftr" sz="quarter" idx="17"/>
          </p:nvPr>
        </p:nvSpPr>
        <p:spPr>
          <a:xfrm>
            <a:off x="666750" y="4793456"/>
            <a:ext cx="2808288" cy="295275"/>
          </a:xfrm>
        </p:spPr>
        <p:txBody>
          <a:bodyPr/>
          <a:lstStyle>
            <a:lvl1pPr>
              <a:defRPr sz="1000"/>
            </a:lvl1pPr>
          </a:lstStyle>
          <a:p>
            <a:pPr>
              <a:defRPr/>
            </a:pP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63051" y="4814888"/>
            <a:ext cx="384175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/>
                </a:solidFill>
                <a:latin typeface="+mj-lt"/>
                <a:cs typeface="+mn-cs"/>
              </a:defRPr>
            </a:lvl1pPr>
          </a:lstStyle>
          <a:p>
            <a:pPr>
              <a:defRPr/>
            </a:pPr>
            <a:fld id="{84948DD1-5963-4816-BE5A-05BCCCAC15E0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4011953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*long title and 2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12"/>
          <p:cNvCxnSpPr>
            <a:cxnSpLocks noChangeShapeType="1"/>
          </p:cNvCxnSpPr>
          <p:nvPr/>
        </p:nvCxnSpPr>
        <p:spPr bwMode="auto">
          <a:xfrm rot="5400000">
            <a:off x="506413" y="4909344"/>
            <a:ext cx="328613" cy="1588"/>
          </a:xfrm>
          <a:prstGeom prst="line">
            <a:avLst/>
          </a:prstGeom>
          <a:noFill/>
          <a:ln w="9525">
            <a:solidFill>
              <a:schemeClr val="bg1">
                <a:alpha val="39999"/>
              </a:schemeClr>
            </a:solidFill>
            <a:round/>
            <a:headEnd/>
            <a:tailEnd/>
          </a:ln>
        </p:spPr>
      </p:cxnSp>
      <p:sp>
        <p:nvSpPr>
          <p:cNvPr id="12" name="Content Placeholder 10"/>
          <p:cNvSpPr>
            <a:spLocks noGrp="1"/>
          </p:cNvSpPr>
          <p:nvPr>
            <p:ph sz="quarter" idx="12"/>
          </p:nvPr>
        </p:nvSpPr>
        <p:spPr>
          <a:xfrm>
            <a:off x="685800" y="891540"/>
            <a:ext cx="3931920" cy="3497580"/>
          </a:xfrm>
          <a:prstGeom prst="rect">
            <a:avLst/>
          </a:prstGeom>
        </p:spPr>
        <p:txBody>
          <a:bodyPr lIns="0" tIns="0" rIns="0"/>
          <a:lstStyle>
            <a:lvl1pPr marL="237744" indent="-237744">
              <a:spcBef>
                <a:spcPts val="1600"/>
              </a:spcBef>
              <a:spcAft>
                <a:spcPts val="600"/>
              </a:spcAft>
              <a:defRPr sz="1800"/>
            </a:lvl1pPr>
            <a:lvl2pPr>
              <a:spcAft>
                <a:spcPts val="400"/>
              </a:spcAft>
              <a:defRPr sz="1400"/>
            </a:lvl2pPr>
            <a:lvl3pPr>
              <a:spcAft>
                <a:spcPts val="400"/>
              </a:spcAft>
              <a:defRPr sz="1400"/>
            </a:lvl3pPr>
            <a:lvl4pPr>
              <a:spcAft>
                <a:spcPts val="400"/>
              </a:spcAft>
              <a:defRPr sz="1400"/>
            </a:lvl4pPr>
            <a:lvl5pPr>
              <a:spcAft>
                <a:spcPts val="400"/>
              </a:spcAft>
              <a:buFont typeface="Arial" pitchFamily="34" charset="0"/>
              <a:buChar char="•"/>
              <a:defRPr sz="14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5" name="Content Placeholder 12"/>
          <p:cNvSpPr>
            <a:spLocks noGrp="1"/>
          </p:cNvSpPr>
          <p:nvPr>
            <p:ph sz="quarter" idx="13"/>
          </p:nvPr>
        </p:nvSpPr>
        <p:spPr>
          <a:xfrm>
            <a:off x="4663440" y="891540"/>
            <a:ext cx="4023360" cy="3497580"/>
          </a:xfrm>
          <a:prstGeom prst="rect">
            <a:avLst/>
          </a:prstGeom>
        </p:spPr>
        <p:txBody>
          <a:bodyPr tIns="0"/>
          <a:lstStyle>
            <a:lvl1pPr marL="237744" indent="-237744">
              <a:spcBef>
                <a:spcPts val="1600"/>
              </a:spcBef>
              <a:spcAft>
                <a:spcPts val="600"/>
              </a:spcAft>
              <a:defRPr sz="1800"/>
            </a:lvl1pPr>
            <a:lvl2pPr>
              <a:spcAft>
                <a:spcPts val="400"/>
              </a:spcAft>
              <a:defRPr sz="1400"/>
            </a:lvl2pPr>
            <a:lvl3pPr>
              <a:spcAft>
                <a:spcPts val="400"/>
              </a:spcAft>
              <a:defRPr sz="1400"/>
            </a:lvl3pPr>
            <a:lvl4pPr>
              <a:spcAft>
                <a:spcPts val="400"/>
              </a:spcAft>
              <a:defRPr sz="1400"/>
            </a:lvl4pPr>
            <a:lvl5pPr>
              <a:spcAft>
                <a:spcPts val="400"/>
              </a:spcAft>
              <a:buFont typeface="Arial" pitchFamily="34" charset="0"/>
              <a:buChar char="•"/>
              <a:defRPr sz="14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pic>
        <p:nvPicPr>
          <p:cNvPr id="11" name="Picture 2" descr="C:\Documents and Settings\MVO\Desktop\eia_logo_white-02.pn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1513" y="4772025"/>
            <a:ext cx="391148" cy="270213"/>
          </a:xfrm>
          <a:prstGeom prst="rect">
            <a:avLst/>
          </a:prstGeom>
          <a:noFill/>
          <a:ln>
            <a:noFill/>
          </a:ln>
        </p:spPr>
      </p:pic>
      <p:sp>
        <p:nvSpPr>
          <p:cNvPr id="13" name="Oval 13"/>
          <p:cNvSpPr>
            <a:spLocks/>
          </p:cNvSpPr>
          <p:nvPr userDrawn="1"/>
        </p:nvSpPr>
        <p:spPr bwMode="auto">
          <a:xfrm>
            <a:off x="8732839" y="4842273"/>
            <a:ext cx="210312" cy="210312"/>
          </a:xfrm>
          <a:prstGeom prst="ellipse">
            <a:avLst/>
          </a:prstGeom>
          <a:solidFill>
            <a:srgbClr val="FFFFFF"/>
          </a:solidFill>
          <a:ln>
            <a:noFill/>
          </a:ln>
          <a:extLst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defRPr/>
            </a:pPr>
            <a:endParaRPr lang="en-US" altLang="en-US" dirty="0" smtClean="0">
              <a:solidFill>
                <a:srgbClr val="000000"/>
              </a:solidFill>
            </a:endParaRPr>
          </a:p>
        </p:txBody>
      </p:sp>
      <p:sp>
        <p:nvSpPr>
          <p:cNvPr id="17" name="Footer Placeholder 2"/>
          <p:cNvSpPr>
            <a:spLocks noGrp="1"/>
          </p:cNvSpPr>
          <p:nvPr>
            <p:ph type="ftr" sz="quarter" idx="17"/>
          </p:nvPr>
        </p:nvSpPr>
        <p:spPr>
          <a:xfrm>
            <a:off x="666750" y="4793456"/>
            <a:ext cx="2808288" cy="295275"/>
          </a:xfrm>
        </p:spPr>
        <p:txBody>
          <a:bodyPr/>
          <a:lstStyle>
            <a:lvl1pPr>
              <a:defRPr sz="1000"/>
            </a:lvl1pPr>
          </a:lstStyle>
          <a:p>
            <a:pPr>
              <a:defRPr/>
            </a:pP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4" name="Text Placeholder 15"/>
          <p:cNvSpPr>
            <a:spLocks noGrp="1"/>
          </p:cNvSpPr>
          <p:nvPr>
            <p:ph type="body" sz="quarter" idx="16"/>
          </p:nvPr>
        </p:nvSpPr>
        <p:spPr>
          <a:xfrm>
            <a:off x="685800" y="4457700"/>
            <a:ext cx="8001000" cy="205740"/>
          </a:xfrm>
          <a:prstGeom prst="rect">
            <a:avLst/>
          </a:prstGeom>
        </p:spPr>
        <p:txBody>
          <a:bodyPr lIns="0" rIns="0" bIns="0" anchor="b" anchorCtr="0"/>
          <a:lstStyle>
            <a:lvl1pPr marL="0" indent="0">
              <a:buFont typeface="Arial" panose="020B0604020202020204" pitchFamily="34" charset="0"/>
              <a:buNone/>
              <a:defRPr sz="1000" i="1"/>
            </a:lvl1pPr>
            <a:lvl2pPr>
              <a:buNone/>
              <a:defRPr sz="1200" i="1"/>
            </a:lvl2pPr>
            <a:lvl3pPr>
              <a:buNone/>
              <a:defRPr sz="1200" i="1"/>
            </a:lvl3pPr>
            <a:lvl4pPr>
              <a:buNone/>
              <a:defRPr sz="1200" i="1"/>
            </a:lvl4pPr>
            <a:lvl5pPr>
              <a:buNone/>
              <a:defRPr sz="1200" i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 hasCustomPrompt="1"/>
          </p:nvPr>
        </p:nvSpPr>
        <p:spPr>
          <a:xfrm>
            <a:off x="685800" y="69574"/>
            <a:ext cx="8001000" cy="765314"/>
          </a:xfrm>
          <a:prstGeom prst="rect">
            <a:avLst/>
          </a:prstGeom>
        </p:spPr>
        <p:txBody>
          <a:bodyPr lIns="0" tIns="0" rIns="0" bIns="0" anchor="b" anchorCtr="0"/>
          <a:lstStyle>
            <a:lvl1pPr algn="l">
              <a:defRPr sz="2200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Click to edit Master title style. You can have up to two lines of text.</a:t>
            </a:r>
            <a:endParaRPr lang="en-US" dirty="0"/>
          </a:p>
        </p:txBody>
      </p:sp>
      <p:sp>
        <p:nvSpPr>
          <p:cNvPr id="1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63051" y="4814888"/>
            <a:ext cx="384175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/>
                </a:solidFill>
                <a:latin typeface="+mj-lt"/>
                <a:cs typeface="+mn-cs"/>
              </a:defRPr>
            </a:lvl1pPr>
          </a:lstStyle>
          <a:p>
            <a:pPr>
              <a:defRPr/>
            </a:pPr>
            <a:fld id="{84948DD1-5963-4816-BE5A-05BCCCAC15E0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4256732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*long title and 2 labeled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12"/>
          <p:cNvCxnSpPr>
            <a:cxnSpLocks noChangeShapeType="1"/>
          </p:cNvCxnSpPr>
          <p:nvPr/>
        </p:nvCxnSpPr>
        <p:spPr bwMode="auto">
          <a:xfrm rot="5400000">
            <a:off x="506413" y="4909344"/>
            <a:ext cx="328613" cy="1588"/>
          </a:xfrm>
          <a:prstGeom prst="line">
            <a:avLst/>
          </a:prstGeom>
          <a:noFill/>
          <a:ln w="9525">
            <a:solidFill>
              <a:schemeClr val="bg1">
                <a:alpha val="39999"/>
              </a:schemeClr>
            </a:solidFill>
            <a:round/>
            <a:headEnd/>
            <a:tailEnd/>
          </a:ln>
        </p:spPr>
      </p:cxnSp>
      <p:sp>
        <p:nvSpPr>
          <p:cNvPr id="11" name="Content Placeholder 10"/>
          <p:cNvSpPr>
            <a:spLocks noGrp="1"/>
          </p:cNvSpPr>
          <p:nvPr>
            <p:ph sz="quarter" idx="12"/>
          </p:nvPr>
        </p:nvSpPr>
        <p:spPr>
          <a:xfrm>
            <a:off x="685800" y="1292087"/>
            <a:ext cx="3931920" cy="3097033"/>
          </a:xfrm>
          <a:prstGeom prst="rect">
            <a:avLst/>
          </a:prstGeom>
        </p:spPr>
        <p:txBody>
          <a:bodyPr lIns="0" rIns="0"/>
          <a:lstStyle>
            <a:lvl1pPr marL="237744" indent="-237744">
              <a:spcBef>
                <a:spcPts val="1600"/>
              </a:spcBef>
              <a:spcAft>
                <a:spcPts val="600"/>
              </a:spcAft>
              <a:defRPr sz="1800"/>
            </a:lvl1pPr>
            <a:lvl2pPr>
              <a:spcAft>
                <a:spcPts val="400"/>
              </a:spcAft>
              <a:defRPr sz="1400"/>
            </a:lvl2pPr>
            <a:lvl3pPr>
              <a:spcAft>
                <a:spcPts val="400"/>
              </a:spcAft>
              <a:defRPr sz="1400"/>
            </a:lvl3pPr>
            <a:lvl4pPr>
              <a:spcAft>
                <a:spcPts val="400"/>
              </a:spcAft>
              <a:defRPr sz="1400"/>
            </a:lvl4pPr>
            <a:lvl5pPr>
              <a:spcAft>
                <a:spcPts val="400"/>
              </a:spcAft>
              <a:buFont typeface="Arial" pitchFamily="34" charset="0"/>
              <a:buChar char="•"/>
              <a:defRPr sz="14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3"/>
          </p:nvPr>
        </p:nvSpPr>
        <p:spPr>
          <a:xfrm>
            <a:off x="4663440" y="1292087"/>
            <a:ext cx="4023360" cy="3097033"/>
          </a:xfrm>
          <a:prstGeom prst="rect">
            <a:avLst/>
          </a:prstGeom>
        </p:spPr>
        <p:txBody>
          <a:bodyPr/>
          <a:lstStyle>
            <a:lvl1pPr marL="237744" indent="-237744">
              <a:spcBef>
                <a:spcPts val="1600"/>
              </a:spcBef>
              <a:spcAft>
                <a:spcPts val="600"/>
              </a:spcAft>
              <a:defRPr sz="1800"/>
            </a:lvl1pPr>
            <a:lvl2pPr>
              <a:spcAft>
                <a:spcPts val="400"/>
              </a:spcAft>
              <a:defRPr sz="1400"/>
            </a:lvl2pPr>
            <a:lvl3pPr>
              <a:spcAft>
                <a:spcPts val="400"/>
              </a:spcAft>
              <a:defRPr sz="1400"/>
            </a:lvl3pPr>
            <a:lvl4pPr>
              <a:spcAft>
                <a:spcPts val="400"/>
              </a:spcAft>
              <a:defRPr sz="1400"/>
            </a:lvl4pPr>
            <a:lvl5pPr>
              <a:spcAft>
                <a:spcPts val="400"/>
              </a:spcAft>
              <a:buFont typeface="Arial" pitchFamily="34" charset="0"/>
              <a:buChar char="•"/>
              <a:defRPr sz="14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5" name="Text Placeholder 11"/>
          <p:cNvSpPr>
            <a:spLocks noGrp="1"/>
          </p:cNvSpPr>
          <p:nvPr>
            <p:ph type="body" sz="quarter" idx="17"/>
          </p:nvPr>
        </p:nvSpPr>
        <p:spPr>
          <a:xfrm>
            <a:off x="685800" y="894520"/>
            <a:ext cx="3931920" cy="350851"/>
          </a:xfrm>
          <a:prstGeom prst="rect">
            <a:avLst/>
          </a:prstGeom>
        </p:spPr>
        <p:txBody>
          <a:bodyPr lIns="0" tIns="0" bIns="0" anchor="b" anchorCtr="0"/>
          <a:lstStyle>
            <a:lvl1pPr marL="342900" marR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200"/>
            </a:lvl1pPr>
            <a:lvl2pPr>
              <a:defRPr sz="12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sp>
        <p:nvSpPr>
          <p:cNvPr id="16" name="Text Placeholder 13"/>
          <p:cNvSpPr>
            <a:spLocks noGrp="1"/>
          </p:cNvSpPr>
          <p:nvPr>
            <p:ph type="body" sz="quarter" idx="18"/>
          </p:nvPr>
        </p:nvSpPr>
        <p:spPr>
          <a:xfrm>
            <a:off x="4663440" y="894520"/>
            <a:ext cx="4023360" cy="350851"/>
          </a:xfrm>
          <a:prstGeom prst="rect">
            <a:avLst/>
          </a:prstGeom>
        </p:spPr>
        <p:txBody>
          <a:bodyPr tIns="0" rIns="0" bIns="0" anchor="b" anchorCtr="0"/>
          <a:lstStyle>
            <a:lvl1pPr marL="342900" marR="0" indent="-342900" algn="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200"/>
            </a:lvl1pPr>
            <a:lvl2pPr algn="r">
              <a:defRPr sz="12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pic>
        <p:nvPicPr>
          <p:cNvPr id="17" name="Picture 2" descr="C:\Documents and Settings\MVO\Desktop\eia_logo_white-02.pn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1513" y="4772025"/>
            <a:ext cx="391148" cy="270213"/>
          </a:xfrm>
          <a:prstGeom prst="rect">
            <a:avLst/>
          </a:prstGeom>
          <a:noFill/>
          <a:ln>
            <a:noFill/>
          </a:ln>
        </p:spPr>
      </p:pic>
      <p:sp>
        <p:nvSpPr>
          <p:cNvPr id="18" name="Oval 13"/>
          <p:cNvSpPr>
            <a:spLocks/>
          </p:cNvSpPr>
          <p:nvPr userDrawn="1"/>
        </p:nvSpPr>
        <p:spPr bwMode="auto">
          <a:xfrm>
            <a:off x="8732839" y="4842273"/>
            <a:ext cx="210312" cy="210312"/>
          </a:xfrm>
          <a:prstGeom prst="ellipse">
            <a:avLst/>
          </a:prstGeom>
          <a:solidFill>
            <a:srgbClr val="FFFFFF"/>
          </a:solidFill>
          <a:ln>
            <a:noFill/>
          </a:ln>
          <a:extLst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defRPr/>
            </a:pPr>
            <a:endParaRPr lang="en-US" altLang="en-US" dirty="0" smtClean="0">
              <a:solidFill>
                <a:srgbClr val="000000"/>
              </a:solidFill>
            </a:endParaRPr>
          </a:p>
        </p:txBody>
      </p:sp>
      <p:sp>
        <p:nvSpPr>
          <p:cNvPr id="20" name="Footer Placeholder 2"/>
          <p:cNvSpPr>
            <a:spLocks noGrp="1"/>
          </p:cNvSpPr>
          <p:nvPr>
            <p:ph type="ftr" sz="quarter" idx="19"/>
          </p:nvPr>
        </p:nvSpPr>
        <p:spPr>
          <a:xfrm>
            <a:off x="666750" y="4793456"/>
            <a:ext cx="2808288" cy="295275"/>
          </a:xfrm>
        </p:spPr>
        <p:txBody>
          <a:bodyPr/>
          <a:lstStyle>
            <a:lvl1pPr>
              <a:defRPr sz="1000"/>
            </a:lvl1pPr>
          </a:lstStyle>
          <a:p>
            <a:pPr>
              <a:defRPr/>
            </a:pP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21" name="Title 1"/>
          <p:cNvSpPr>
            <a:spLocks noGrp="1"/>
          </p:cNvSpPr>
          <p:nvPr>
            <p:ph type="title"/>
          </p:nvPr>
        </p:nvSpPr>
        <p:spPr>
          <a:xfrm>
            <a:off x="685800" y="91440"/>
            <a:ext cx="8001000" cy="743448"/>
          </a:xfrm>
          <a:prstGeom prst="rect">
            <a:avLst/>
          </a:prstGeom>
        </p:spPr>
        <p:txBody>
          <a:bodyPr lIns="0" tIns="0" rIns="0" bIns="0" anchor="b" anchorCtr="0"/>
          <a:lstStyle>
            <a:lvl1pPr algn="l">
              <a:defRPr sz="22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Text Placeholder 15"/>
          <p:cNvSpPr>
            <a:spLocks noGrp="1"/>
          </p:cNvSpPr>
          <p:nvPr>
            <p:ph type="body" sz="quarter" idx="16"/>
          </p:nvPr>
        </p:nvSpPr>
        <p:spPr>
          <a:xfrm>
            <a:off x="685800" y="4457700"/>
            <a:ext cx="8001000" cy="205740"/>
          </a:xfrm>
          <a:prstGeom prst="rect">
            <a:avLst/>
          </a:prstGeom>
        </p:spPr>
        <p:txBody>
          <a:bodyPr lIns="0" rIns="0" bIns="0" anchor="b" anchorCtr="0"/>
          <a:lstStyle>
            <a:lvl1pPr marL="0" indent="0">
              <a:buFont typeface="Arial" panose="020B0604020202020204" pitchFamily="34" charset="0"/>
              <a:buNone/>
              <a:defRPr sz="1000" i="1"/>
            </a:lvl1pPr>
            <a:lvl2pPr>
              <a:buNone/>
              <a:defRPr sz="1200" i="1"/>
            </a:lvl2pPr>
            <a:lvl3pPr>
              <a:buNone/>
              <a:defRPr sz="1200" i="1"/>
            </a:lvl3pPr>
            <a:lvl4pPr>
              <a:buNone/>
              <a:defRPr sz="1200" i="1"/>
            </a:lvl4pPr>
            <a:lvl5pPr>
              <a:buNone/>
              <a:defRPr sz="1200" i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63051" y="4814888"/>
            <a:ext cx="384175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/>
                </a:solidFill>
                <a:latin typeface="+mj-lt"/>
                <a:cs typeface="+mn-cs"/>
              </a:defRPr>
            </a:lvl1pPr>
          </a:lstStyle>
          <a:p>
            <a:pPr>
              <a:defRPr/>
            </a:pPr>
            <a:fld id="{84948DD1-5963-4816-BE5A-05BCCCAC15E0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97139182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*section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12"/>
          <p:cNvCxnSpPr>
            <a:cxnSpLocks noChangeShapeType="1"/>
          </p:cNvCxnSpPr>
          <p:nvPr/>
        </p:nvCxnSpPr>
        <p:spPr bwMode="auto">
          <a:xfrm rot="5400000">
            <a:off x="506413" y="4909344"/>
            <a:ext cx="328613" cy="1588"/>
          </a:xfrm>
          <a:prstGeom prst="line">
            <a:avLst/>
          </a:prstGeom>
          <a:noFill/>
          <a:ln w="9525">
            <a:solidFill>
              <a:schemeClr val="bg1">
                <a:alpha val="39999"/>
              </a:schemeClr>
            </a:solidFill>
            <a:round/>
            <a:headEnd/>
            <a:tailEnd/>
          </a:ln>
        </p:spPr>
      </p:cxn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1659636"/>
            <a:ext cx="8229600" cy="1117854"/>
          </a:xfrm>
          <a:prstGeom prst="rect">
            <a:avLst/>
          </a:prstGeom>
        </p:spPr>
        <p:txBody>
          <a:bodyPr anchor="b" anchorCtr="0"/>
          <a:lstStyle>
            <a:lvl1pPr algn="ctr"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Section Title — click to edit</a:t>
            </a:r>
            <a:endParaRPr lang="en-US" dirty="0"/>
          </a:p>
        </p:txBody>
      </p:sp>
      <p:pic>
        <p:nvPicPr>
          <p:cNvPr id="8" name="Picture 2" descr="C:\Documents and Settings\MVO\Desktop\eia_logo_white-02.pn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1513" y="4772025"/>
            <a:ext cx="391148" cy="270213"/>
          </a:xfrm>
          <a:prstGeom prst="rect">
            <a:avLst/>
          </a:prstGeom>
          <a:noFill/>
          <a:ln>
            <a:noFill/>
          </a:ln>
        </p:spPr>
      </p:pic>
      <p:sp>
        <p:nvSpPr>
          <p:cNvPr id="9" name="Oval 13"/>
          <p:cNvSpPr>
            <a:spLocks/>
          </p:cNvSpPr>
          <p:nvPr userDrawn="1"/>
        </p:nvSpPr>
        <p:spPr bwMode="auto">
          <a:xfrm>
            <a:off x="8732839" y="4842273"/>
            <a:ext cx="210312" cy="210312"/>
          </a:xfrm>
          <a:prstGeom prst="ellipse">
            <a:avLst/>
          </a:prstGeom>
          <a:solidFill>
            <a:srgbClr val="FFFFFF"/>
          </a:solidFill>
          <a:ln>
            <a:noFill/>
          </a:ln>
          <a:extLst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defRPr/>
            </a:pPr>
            <a:endParaRPr lang="en-US" altLang="en-US" dirty="0" smtClean="0">
              <a:solidFill>
                <a:srgbClr val="000000"/>
              </a:solidFill>
            </a:endParaRPr>
          </a:p>
        </p:txBody>
      </p:sp>
      <p:sp>
        <p:nvSpPr>
          <p:cNvPr id="11" name="Footer Placeholder 2"/>
          <p:cNvSpPr>
            <a:spLocks noGrp="1"/>
          </p:cNvSpPr>
          <p:nvPr>
            <p:ph type="ftr" sz="quarter" idx="13"/>
          </p:nvPr>
        </p:nvSpPr>
        <p:spPr>
          <a:xfrm>
            <a:off x="666750" y="4793456"/>
            <a:ext cx="2808288" cy="295275"/>
          </a:xfrm>
        </p:spPr>
        <p:txBody>
          <a:bodyPr/>
          <a:lstStyle>
            <a:lvl1pPr>
              <a:defRPr sz="1000"/>
            </a:lvl1pPr>
          </a:lstStyle>
          <a:p>
            <a:pPr>
              <a:defRPr/>
            </a:pP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63051" y="4814888"/>
            <a:ext cx="384175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/>
                </a:solidFill>
                <a:latin typeface="+mj-lt"/>
                <a:cs typeface="+mn-cs"/>
              </a:defRPr>
            </a:lvl1pPr>
          </a:lstStyle>
          <a:p>
            <a:pPr>
              <a:defRPr/>
            </a:pPr>
            <a:fld id="{84948DD1-5963-4816-BE5A-05BCCCAC15E0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21576592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*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12"/>
          <p:cNvCxnSpPr>
            <a:cxnSpLocks noChangeShapeType="1"/>
          </p:cNvCxnSpPr>
          <p:nvPr/>
        </p:nvCxnSpPr>
        <p:spPr bwMode="auto">
          <a:xfrm rot="5400000">
            <a:off x="506413" y="4909344"/>
            <a:ext cx="328613" cy="1588"/>
          </a:xfrm>
          <a:prstGeom prst="line">
            <a:avLst/>
          </a:prstGeom>
          <a:noFill/>
          <a:ln w="9525">
            <a:solidFill>
              <a:schemeClr val="bg1">
                <a:alpha val="39999"/>
              </a:schemeClr>
            </a:solidFill>
            <a:round/>
            <a:headEnd/>
            <a:tailEnd/>
          </a:ln>
        </p:spPr>
      </p:cxnSp>
      <p:sp>
        <p:nvSpPr>
          <p:cNvPr id="8" name="Title 1"/>
          <p:cNvSpPr>
            <a:spLocks noGrp="1"/>
          </p:cNvSpPr>
          <p:nvPr>
            <p:ph type="title" hasCustomPrompt="1"/>
          </p:nvPr>
        </p:nvSpPr>
        <p:spPr>
          <a:xfrm>
            <a:off x="685800" y="68580"/>
            <a:ext cx="8001000" cy="766307"/>
          </a:xfrm>
          <a:prstGeom prst="rect">
            <a:avLst/>
          </a:prstGeom>
        </p:spPr>
        <p:txBody>
          <a:bodyPr lIns="0" tIns="0" rIns="0" bIns="0" anchor="b" anchorCtr="0"/>
          <a:lstStyle>
            <a:lvl1pPr algn="l">
              <a:defRPr sz="2600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Click to edit Master title style. You can have up to two lines of text.</a:t>
            </a:r>
            <a:endParaRPr lang="en-US" dirty="0"/>
          </a:p>
        </p:txBody>
      </p:sp>
      <p:pic>
        <p:nvPicPr>
          <p:cNvPr id="10" name="Picture 2" descr="C:\Documents and Settings\MVO\Desktop\eia_logo_white-02.pn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1513" y="4772025"/>
            <a:ext cx="391148" cy="270213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Oval 13"/>
          <p:cNvSpPr>
            <a:spLocks/>
          </p:cNvSpPr>
          <p:nvPr userDrawn="1"/>
        </p:nvSpPr>
        <p:spPr bwMode="auto">
          <a:xfrm>
            <a:off x="8732839" y="4842273"/>
            <a:ext cx="210312" cy="210312"/>
          </a:xfrm>
          <a:prstGeom prst="ellipse">
            <a:avLst/>
          </a:prstGeom>
          <a:solidFill>
            <a:srgbClr val="FFFFFF"/>
          </a:solidFill>
          <a:ln>
            <a:noFill/>
          </a:ln>
          <a:extLst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defRPr/>
            </a:pPr>
            <a:endParaRPr lang="en-US" altLang="en-US" dirty="0" smtClean="0">
              <a:solidFill>
                <a:srgbClr val="000000"/>
              </a:solidFill>
            </a:endParaRPr>
          </a:p>
        </p:txBody>
      </p:sp>
      <p:sp>
        <p:nvSpPr>
          <p:cNvPr id="13" name="Footer Placeholder 2"/>
          <p:cNvSpPr>
            <a:spLocks noGrp="1"/>
          </p:cNvSpPr>
          <p:nvPr>
            <p:ph type="ftr" sz="quarter" idx="13"/>
          </p:nvPr>
        </p:nvSpPr>
        <p:spPr>
          <a:xfrm>
            <a:off x="666750" y="4793456"/>
            <a:ext cx="2808288" cy="295275"/>
          </a:xfrm>
        </p:spPr>
        <p:txBody>
          <a:bodyPr/>
          <a:lstStyle>
            <a:lvl1pPr>
              <a:defRPr sz="1000"/>
            </a:lvl1pPr>
          </a:lstStyle>
          <a:p>
            <a:pPr>
              <a:defRPr/>
            </a:pP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9" name="Text Placeholder 15"/>
          <p:cNvSpPr>
            <a:spLocks noGrp="1"/>
          </p:cNvSpPr>
          <p:nvPr>
            <p:ph type="body" sz="quarter" idx="16"/>
          </p:nvPr>
        </p:nvSpPr>
        <p:spPr>
          <a:xfrm>
            <a:off x="685800" y="4457700"/>
            <a:ext cx="8001000" cy="205740"/>
          </a:xfrm>
          <a:prstGeom prst="rect">
            <a:avLst/>
          </a:prstGeom>
        </p:spPr>
        <p:txBody>
          <a:bodyPr lIns="0" rIns="0" bIns="0" anchor="b" anchorCtr="0"/>
          <a:lstStyle>
            <a:lvl1pPr marL="0" indent="0">
              <a:buFont typeface="Arial" panose="020B0604020202020204" pitchFamily="34" charset="0"/>
              <a:buNone/>
              <a:defRPr sz="1000" i="1"/>
            </a:lvl1pPr>
            <a:lvl2pPr>
              <a:buNone/>
              <a:defRPr sz="1200" i="1"/>
            </a:lvl2pPr>
            <a:lvl3pPr>
              <a:buNone/>
              <a:defRPr sz="1200" i="1"/>
            </a:lvl3pPr>
            <a:lvl4pPr>
              <a:buNone/>
              <a:defRPr sz="1200" i="1"/>
            </a:lvl4pPr>
            <a:lvl5pPr>
              <a:buNone/>
              <a:defRPr sz="1200" i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63051" y="4814888"/>
            <a:ext cx="384175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/>
                </a:solidFill>
                <a:latin typeface="+mj-lt"/>
                <a:cs typeface="+mn-cs"/>
              </a:defRPr>
            </a:lvl1pPr>
          </a:lstStyle>
          <a:p>
            <a:pPr>
              <a:defRPr/>
            </a:pPr>
            <a:fld id="{84948DD1-5963-4816-BE5A-05BCCCAC15E0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09050068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*long 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12"/>
          <p:cNvCxnSpPr>
            <a:cxnSpLocks noChangeShapeType="1"/>
          </p:cNvCxnSpPr>
          <p:nvPr/>
        </p:nvCxnSpPr>
        <p:spPr bwMode="auto">
          <a:xfrm rot="5400000">
            <a:off x="506413" y="4909344"/>
            <a:ext cx="328613" cy="1588"/>
          </a:xfrm>
          <a:prstGeom prst="line">
            <a:avLst/>
          </a:prstGeom>
          <a:noFill/>
          <a:ln w="9525">
            <a:solidFill>
              <a:schemeClr val="bg1">
                <a:alpha val="39999"/>
              </a:schemeClr>
            </a:solidFill>
            <a:round/>
            <a:headEnd/>
            <a:tailEnd/>
          </a:ln>
        </p:spPr>
      </p:cxnSp>
      <p:pic>
        <p:nvPicPr>
          <p:cNvPr id="8" name="Picture 2" descr="C:\Documents and Settings\MVO\Desktop\eia_logo_white-02.pn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1513" y="4772025"/>
            <a:ext cx="391148" cy="270213"/>
          </a:xfrm>
          <a:prstGeom prst="rect">
            <a:avLst/>
          </a:prstGeom>
          <a:noFill/>
          <a:ln>
            <a:noFill/>
          </a:ln>
        </p:spPr>
      </p:pic>
      <p:sp>
        <p:nvSpPr>
          <p:cNvPr id="10" name="Oval 13"/>
          <p:cNvSpPr>
            <a:spLocks/>
          </p:cNvSpPr>
          <p:nvPr userDrawn="1"/>
        </p:nvSpPr>
        <p:spPr bwMode="auto">
          <a:xfrm>
            <a:off x="8732839" y="4842273"/>
            <a:ext cx="210312" cy="210312"/>
          </a:xfrm>
          <a:prstGeom prst="ellipse">
            <a:avLst/>
          </a:prstGeom>
          <a:solidFill>
            <a:srgbClr val="FFFFFF"/>
          </a:solidFill>
          <a:ln>
            <a:noFill/>
          </a:ln>
          <a:extLst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defRPr/>
            </a:pPr>
            <a:endParaRPr lang="en-US" altLang="en-US" dirty="0" smtClean="0">
              <a:solidFill>
                <a:srgbClr val="000000"/>
              </a:solidFill>
            </a:endParaRPr>
          </a:p>
        </p:txBody>
      </p:sp>
      <p:sp>
        <p:nvSpPr>
          <p:cNvPr id="12" name="Footer Placeholder 2"/>
          <p:cNvSpPr>
            <a:spLocks noGrp="1"/>
          </p:cNvSpPr>
          <p:nvPr>
            <p:ph type="ftr" sz="quarter" idx="13"/>
          </p:nvPr>
        </p:nvSpPr>
        <p:spPr>
          <a:xfrm>
            <a:off x="666750" y="4793456"/>
            <a:ext cx="2808288" cy="295275"/>
          </a:xfrm>
        </p:spPr>
        <p:txBody>
          <a:bodyPr/>
          <a:lstStyle>
            <a:lvl1pPr>
              <a:defRPr sz="1000"/>
            </a:lvl1pPr>
          </a:lstStyle>
          <a:p>
            <a:pPr>
              <a:defRPr/>
            </a:pP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3" name="Title 1"/>
          <p:cNvSpPr>
            <a:spLocks noGrp="1"/>
          </p:cNvSpPr>
          <p:nvPr>
            <p:ph type="title" hasCustomPrompt="1"/>
          </p:nvPr>
        </p:nvSpPr>
        <p:spPr>
          <a:xfrm>
            <a:off x="685800" y="68579"/>
            <a:ext cx="8001000" cy="776247"/>
          </a:xfrm>
          <a:prstGeom prst="rect">
            <a:avLst/>
          </a:prstGeom>
        </p:spPr>
        <p:txBody>
          <a:bodyPr lIns="0" tIns="0" rIns="0" bIns="0" anchor="b" anchorCtr="0"/>
          <a:lstStyle>
            <a:lvl1pPr algn="l">
              <a:defRPr sz="2200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Click to edit Master title style. You can have up to two lines of </a:t>
            </a:r>
            <a:br>
              <a:rPr lang="en-US" dirty="0" smtClean="0"/>
            </a:br>
            <a:r>
              <a:rPr lang="en-US" dirty="0" smtClean="0"/>
              <a:t>text.</a:t>
            </a:r>
            <a:endParaRPr lang="en-US" dirty="0"/>
          </a:p>
        </p:txBody>
      </p:sp>
      <p:sp>
        <p:nvSpPr>
          <p:cNvPr id="9" name="Text Placeholder 15"/>
          <p:cNvSpPr>
            <a:spLocks noGrp="1"/>
          </p:cNvSpPr>
          <p:nvPr>
            <p:ph type="body" sz="quarter" idx="16"/>
          </p:nvPr>
        </p:nvSpPr>
        <p:spPr>
          <a:xfrm>
            <a:off x="685800" y="4457700"/>
            <a:ext cx="8001000" cy="205740"/>
          </a:xfrm>
          <a:prstGeom prst="rect">
            <a:avLst/>
          </a:prstGeom>
        </p:spPr>
        <p:txBody>
          <a:bodyPr lIns="0" rIns="0" bIns="0" anchor="b" anchorCtr="0"/>
          <a:lstStyle>
            <a:lvl1pPr marL="0" indent="0">
              <a:buFont typeface="Arial" panose="020B0604020202020204" pitchFamily="34" charset="0"/>
              <a:buNone/>
              <a:defRPr sz="1000" i="1"/>
            </a:lvl1pPr>
            <a:lvl2pPr>
              <a:buNone/>
              <a:defRPr sz="1200" i="1"/>
            </a:lvl2pPr>
            <a:lvl3pPr>
              <a:buNone/>
              <a:defRPr sz="1200" i="1"/>
            </a:lvl3pPr>
            <a:lvl4pPr>
              <a:buNone/>
              <a:defRPr sz="1200" i="1"/>
            </a:lvl4pPr>
            <a:lvl5pPr>
              <a:buNone/>
              <a:defRPr sz="1200" i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63051" y="4814888"/>
            <a:ext cx="384175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/>
                </a:solidFill>
                <a:latin typeface="+mj-lt"/>
                <a:cs typeface="+mn-cs"/>
              </a:defRPr>
            </a:lvl1pPr>
          </a:lstStyle>
          <a:p>
            <a:pPr>
              <a:defRPr/>
            </a:pPr>
            <a:fld id="{84948DD1-5963-4816-BE5A-05BCCCAC15E0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88850456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*line or bar grap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12"/>
          <p:cNvCxnSpPr>
            <a:cxnSpLocks noChangeShapeType="1"/>
          </p:cNvCxnSpPr>
          <p:nvPr/>
        </p:nvCxnSpPr>
        <p:spPr bwMode="auto">
          <a:xfrm rot="5400000">
            <a:off x="506413" y="4909344"/>
            <a:ext cx="328613" cy="1588"/>
          </a:xfrm>
          <a:prstGeom prst="line">
            <a:avLst/>
          </a:prstGeom>
          <a:noFill/>
          <a:ln w="9525">
            <a:solidFill>
              <a:schemeClr val="bg1">
                <a:alpha val="39999"/>
              </a:schemeClr>
            </a:solidFill>
            <a:round/>
            <a:headEnd/>
            <a:tailEnd/>
          </a:ln>
        </p:spPr>
      </p:cxnSp>
      <p:sp>
        <p:nvSpPr>
          <p:cNvPr id="9" name="Chart Placeholder 8"/>
          <p:cNvSpPr>
            <a:spLocks noGrp="1"/>
          </p:cNvSpPr>
          <p:nvPr>
            <p:ph type="chart" sz="quarter" idx="12"/>
          </p:nvPr>
        </p:nvSpPr>
        <p:spPr>
          <a:xfrm>
            <a:off x="685800" y="1311965"/>
            <a:ext cx="8001000" cy="3077154"/>
          </a:xfrm>
          <a:prstGeom prst="rect">
            <a:avLst/>
          </a:prstGeom>
        </p:spPr>
        <p:txBody>
          <a:bodyPr lIns="0" tIns="0" rIns="0" bIns="0"/>
          <a:lstStyle>
            <a:lvl1pPr marL="342900" marR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sz="1200"/>
            </a:lvl1pPr>
          </a:lstStyle>
          <a:p>
            <a:pPr lvl="0"/>
            <a:r>
              <a:rPr lang="en-US" noProof="0" smtClean="0"/>
              <a:t>Click icon to add chart</a:t>
            </a:r>
            <a:endParaRPr lang="en-US" noProof="0" dirty="0" smtClean="0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3"/>
          </p:nvPr>
        </p:nvSpPr>
        <p:spPr>
          <a:xfrm>
            <a:off x="685800" y="840140"/>
            <a:ext cx="4005072" cy="411480"/>
          </a:xfrm>
          <a:prstGeom prst="rect">
            <a:avLst/>
          </a:prstGeom>
        </p:spPr>
        <p:txBody>
          <a:bodyPr lIns="0" tIns="0" bIns="0" anchor="b" anchorCtr="0"/>
          <a:lstStyle>
            <a:lvl1pPr marL="342900" marR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200"/>
            </a:lvl1pPr>
            <a:lvl2pPr>
              <a:defRPr sz="12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4"/>
          </p:nvPr>
        </p:nvSpPr>
        <p:spPr>
          <a:xfrm>
            <a:off x="4800600" y="840140"/>
            <a:ext cx="3895344" cy="411480"/>
          </a:xfrm>
          <a:prstGeom prst="rect">
            <a:avLst/>
          </a:prstGeom>
        </p:spPr>
        <p:txBody>
          <a:bodyPr tIns="0" rIns="0" bIns="0" anchor="b" anchorCtr="0"/>
          <a:lstStyle>
            <a:lvl1pPr marL="342900" marR="0" indent="-342900" algn="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200"/>
            </a:lvl1pPr>
            <a:lvl2pPr>
              <a:defRPr sz="12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pic>
        <p:nvPicPr>
          <p:cNvPr id="15" name="Picture 2" descr="C:\Documents and Settings\MVO\Desktop\eia_logo_white-02.pn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1513" y="4772025"/>
            <a:ext cx="391148" cy="270213"/>
          </a:xfrm>
          <a:prstGeom prst="rect">
            <a:avLst/>
          </a:prstGeom>
          <a:noFill/>
          <a:ln>
            <a:noFill/>
          </a:ln>
        </p:spPr>
      </p:pic>
      <p:sp>
        <p:nvSpPr>
          <p:cNvPr id="18" name="Oval 13"/>
          <p:cNvSpPr>
            <a:spLocks/>
          </p:cNvSpPr>
          <p:nvPr userDrawn="1"/>
        </p:nvSpPr>
        <p:spPr bwMode="auto">
          <a:xfrm>
            <a:off x="8732839" y="4842273"/>
            <a:ext cx="210312" cy="210312"/>
          </a:xfrm>
          <a:prstGeom prst="ellipse">
            <a:avLst/>
          </a:prstGeom>
          <a:solidFill>
            <a:srgbClr val="FFFFFF"/>
          </a:solidFill>
          <a:ln>
            <a:noFill/>
          </a:ln>
          <a:extLst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defRPr/>
            </a:pPr>
            <a:endParaRPr lang="en-US" altLang="en-US" dirty="0" smtClean="0">
              <a:solidFill>
                <a:srgbClr val="000000"/>
              </a:solidFill>
            </a:endParaRPr>
          </a:p>
        </p:txBody>
      </p:sp>
      <p:sp>
        <p:nvSpPr>
          <p:cNvPr id="20" name="Footer Placeholder 2"/>
          <p:cNvSpPr>
            <a:spLocks noGrp="1"/>
          </p:cNvSpPr>
          <p:nvPr>
            <p:ph type="ftr" sz="quarter" idx="17"/>
          </p:nvPr>
        </p:nvSpPr>
        <p:spPr>
          <a:xfrm>
            <a:off x="666750" y="4793456"/>
            <a:ext cx="2808288" cy="295275"/>
          </a:xfrm>
        </p:spPr>
        <p:txBody>
          <a:bodyPr/>
          <a:lstStyle>
            <a:lvl1pPr>
              <a:defRPr sz="1000"/>
            </a:lvl1pPr>
          </a:lstStyle>
          <a:p>
            <a:pPr>
              <a:defRPr/>
            </a:pP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21" name="Title 1"/>
          <p:cNvSpPr>
            <a:spLocks noGrp="1"/>
          </p:cNvSpPr>
          <p:nvPr>
            <p:ph type="title" hasCustomPrompt="1"/>
          </p:nvPr>
        </p:nvSpPr>
        <p:spPr>
          <a:xfrm>
            <a:off x="685800" y="68579"/>
            <a:ext cx="8001000" cy="766308"/>
          </a:xfrm>
          <a:prstGeom prst="rect">
            <a:avLst/>
          </a:prstGeom>
        </p:spPr>
        <p:txBody>
          <a:bodyPr lIns="0" tIns="0" rIns="0" bIns="0" anchor="b" anchorCtr="0"/>
          <a:lstStyle>
            <a:lvl1pPr algn="l">
              <a:defRPr sz="2200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br>
              <a:rPr lang="en-US" dirty="0" smtClean="0"/>
            </a:br>
            <a:r>
              <a:rPr lang="en-US" dirty="0" smtClean="0"/>
              <a:t>This can span two lines</a:t>
            </a:r>
            <a:endParaRPr lang="en-US" dirty="0"/>
          </a:p>
        </p:txBody>
      </p:sp>
      <p:sp>
        <p:nvSpPr>
          <p:cNvPr id="13" name="Text Placeholder 15"/>
          <p:cNvSpPr>
            <a:spLocks noGrp="1"/>
          </p:cNvSpPr>
          <p:nvPr>
            <p:ph type="body" sz="quarter" idx="18"/>
          </p:nvPr>
        </p:nvSpPr>
        <p:spPr>
          <a:xfrm>
            <a:off x="685800" y="4457700"/>
            <a:ext cx="8001000" cy="205740"/>
          </a:xfrm>
          <a:prstGeom prst="rect">
            <a:avLst/>
          </a:prstGeom>
        </p:spPr>
        <p:txBody>
          <a:bodyPr lIns="0" rIns="0" bIns="0" anchor="b" anchorCtr="0"/>
          <a:lstStyle>
            <a:lvl1pPr marL="0" indent="0">
              <a:buFont typeface="Arial" panose="020B0604020202020204" pitchFamily="34" charset="0"/>
              <a:buNone/>
              <a:defRPr sz="1000" i="1"/>
            </a:lvl1pPr>
            <a:lvl2pPr>
              <a:buNone/>
              <a:defRPr sz="1200" i="1"/>
            </a:lvl2pPr>
            <a:lvl3pPr>
              <a:buNone/>
              <a:defRPr sz="1200" i="1"/>
            </a:lvl3pPr>
            <a:lvl4pPr>
              <a:buNone/>
              <a:defRPr sz="1200" i="1"/>
            </a:lvl4pPr>
            <a:lvl5pPr>
              <a:buNone/>
              <a:defRPr sz="1200" i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63051" y="4814888"/>
            <a:ext cx="384175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/>
                </a:solidFill>
                <a:latin typeface="+mj-lt"/>
                <a:cs typeface="+mn-cs"/>
              </a:defRPr>
            </a:lvl1pPr>
          </a:lstStyle>
          <a:p>
            <a:pPr>
              <a:defRPr/>
            </a:pPr>
            <a:fld id="{84948DD1-5963-4816-BE5A-05BCCCAC15E0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02589960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*pie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12"/>
          <p:cNvCxnSpPr>
            <a:cxnSpLocks noChangeShapeType="1"/>
          </p:cNvCxnSpPr>
          <p:nvPr/>
        </p:nvCxnSpPr>
        <p:spPr bwMode="auto">
          <a:xfrm rot="5400000">
            <a:off x="506413" y="4909344"/>
            <a:ext cx="328613" cy="1588"/>
          </a:xfrm>
          <a:prstGeom prst="line">
            <a:avLst/>
          </a:prstGeom>
          <a:noFill/>
          <a:ln w="9525">
            <a:solidFill>
              <a:schemeClr val="bg1">
                <a:alpha val="39999"/>
              </a:schemeClr>
            </a:solidFill>
            <a:round/>
            <a:headEnd/>
            <a:tailEnd/>
          </a:ln>
        </p:spPr>
      </p:cxnSp>
      <p:sp>
        <p:nvSpPr>
          <p:cNvPr id="9" name="Chart Placeholder 8"/>
          <p:cNvSpPr>
            <a:spLocks noGrp="1"/>
          </p:cNvSpPr>
          <p:nvPr>
            <p:ph type="chart" sz="quarter" idx="12"/>
          </p:nvPr>
        </p:nvSpPr>
        <p:spPr>
          <a:xfrm>
            <a:off x="685800" y="1262271"/>
            <a:ext cx="8001000" cy="3126850"/>
          </a:xfrm>
          <a:prstGeom prst="rect">
            <a:avLst/>
          </a:prstGeom>
        </p:spPr>
        <p:txBody>
          <a:bodyPr/>
          <a:lstStyle>
            <a:lvl1pPr marL="342900" marR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sz="1200"/>
            </a:lvl1pPr>
          </a:lstStyle>
          <a:p>
            <a:pPr lvl="0"/>
            <a:r>
              <a:rPr lang="en-US" noProof="0" smtClean="0"/>
              <a:t>Click icon to add chart</a:t>
            </a:r>
            <a:endParaRPr lang="en-US" noProof="0" dirty="0" smtClean="0"/>
          </a:p>
        </p:txBody>
      </p:sp>
      <p:pic>
        <p:nvPicPr>
          <p:cNvPr id="12" name="Picture 2" descr="C:\Documents and Settings\MVO\Desktop\eia_logo_white-02.pn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1513" y="4772025"/>
            <a:ext cx="391148" cy="270213"/>
          </a:xfrm>
          <a:prstGeom prst="rect">
            <a:avLst/>
          </a:prstGeom>
          <a:noFill/>
          <a:ln>
            <a:noFill/>
          </a:ln>
        </p:spPr>
      </p:pic>
      <p:sp>
        <p:nvSpPr>
          <p:cNvPr id="16" name="Oval 13"/>
          <p:cNvSpPr>
            <a:spLocks/>
          </p:cNvSpPr>
          <p:nvPr userDrawn="1"/>
        </p:nvSpPr>
        <p:spPr bwMode="auto">
          <a:xfrm>
            <a:off x="8732839" y="4842273"/>
            <a:ext cx="210312" cy="210312"/>
          </a:xfrm>
          <a:prstGeom prst="ellipse">
            <a:avLst/>
          </a:prstGeom>
          <a:solidFill>
            <a:srgbClr val="FFFFFF"/>
          </a:solidFill>
          <a:ln>
            <a:noFill/>
          </a:ln>
          <a:extLst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defRPr/>
            </a:pPr>
            <a:endParaRPr lang="en-US" altLang="en-US" dirty="0" smtClean="0">
              <a:solidFill>
                <a:srgbClr val="000000"/>
              </a:solidFill>
            </a:endParaRPr>
          </a:p>
        </p:txBody>
      </p:sp>
      <p:sp>
        <p:nvSpPr>
          <p:cNvPr id="18" name="Footer Placeholder 2"/>
          <p:cNvSpPr>
            <a:spLocks noGrp="1"/>
          </p:cNvSpPr>
          <p:nvPr>
            <p:ph type="ftr" sz="quarter" idx="13"/>
          </p:nvPr>
        </p:nvSpPr>
        <p:spPr>
          <a:xfrm>
            <a:off x="666750" y="4793456"/>
            <a:ext cx="2808288" cy="295275"/>
          </a:xfrm>
        </p:spPr>
        <p:txBody>
          <a:bodyPr/>
          <a:lstStyle>
            <a:lvl1pPr>
              <a:defRPr sz="1000"/>
            </a:lvl1pPr>
          </a:lstStyle>
          <a:p>
            <a:pPr>
              <a:defRPr/>
            </a:pP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9" name="Title 1"/>
          <p:cNvSpPr>
            <a:spLocks noGrp="1"/>
          </p:cNvSpPr>
          <p:nvPr>
            <p:ph type="title"/>
          </p:nvPr>
        </p:nvSpPr>
        <p:spPr>
          <a:xfrm>
            <a:off x="685800" y="68579"/>
            <a:ext cx="8001000" cy="776247"/>
          </a:xfrm>
          <a:prstGeom prst="rect">
            <a:avLst/>
          </a:prstGeom>
        </p:spPr>
        <p:txBody>
          <a:bodyPr lIns="0" tIns="0" rIns="0" bIns="0" anchor="b" anchorCtr="0"/>
          <a:lstStyle>
            <a:lvl1pPr algn="l">
              <a:defRPr sz="2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Text Placeholder 15"/>
          <p:cNvSpPr>
            <a:spLocks noGrp="1"/>
          </p:cNvSpPr>
          <p:nvPr>
            <p:ph type="body" sz="quarter" idx="16"/>
          </p:nvPr>
        </p:nvSpPr>
        <p:spPr>
          <a:xfrm>
            <a:off x="685800" y="4457700"/>
            <a:ext cx="8001000" cy="205740"/>
          </a:xfrm>
          <a:prstGeom prst="rect">
            <a:avLst/>
          </a:prstGeom>
        </p:spPr>
        <p:txBody>
          <a:bodyPr lIns="0" rIns="0" bIns="0" anchor="b" anchorCtr="0"/>
          <a:lstStyle>
            <a:lvl1pPr marL="0" indent="0">
              <a:buFont typeface="Arial" panose="020B0604020202020204" pitchFamily="34" charset="0"/>
              <a:buNone/>
              <a:defRPr sz="1000" i="1"/>
            </a:lvl1pPr>
            <a:lvl2pPr>
              <a:buNone/>
              <a:defRPr sz="1200" i="1"/>
            </a:lvl2pPr>
            <a:lvl3pPr>
              <a:buNone/>
              <a:defRPr sz="1200" i="1"/>
            </a:lvl3pPr>
            <a:lvl4pPr>
              <a:buNone/>
              <a:defRPr sz="1200" i="1"/>
            </a:lvl4pPr>
            <a:lvl5pPr>
              <a:buNone/>
              <a:defRPr sz="1200" i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5" name="Text Placeholder 11"/>
          <p:cNvSpPr>
            <a:spLocks noGrp="1"/>
          </p:cNvSpPr>
          <p:nvPr>
            <p:ph type="body" sz="quarter" idx="17"/>
          </p:nvPr>
        </p:nvSpPr>
        <p:spPr>
          <a:xfrm>
            <a:off x="685800" y="840140"/>
            <a:ext cx="4005072" cy="411480"/>
          </a:xfrm>
          <a:prstGeom prst="rect">
            <a:avLst/>
          </a:prstGeom>
        </p:spPr>
        <p:txBody>
          <a:bodyPr lIns="0" tIns="0" bIns="0" anchor="b" anchorCtr="0"/>
          <a:lstStyle>
            <a:lvl1pPr marL="342900" marR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200"/>
            </a:lvl1pPr>
            <a:lvl2pPr>
              <a:defRPr sz="12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sp>
        <p:nvSpPr>
          <p:cNvPr id="14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63051" y="4814888"/>
            <a:ext cx="384175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/>
                </a:solidFill>
                <a:latin typeface="+mj-lt"/>
                <a:cs typeface="+mn-cs"/>
              </a:defRPr>
            </a:lvl1pPr>
          </a:lstStyle>
          <a:p>
            <a:pPr>
              <a:defRPr/>
            </a:pPr>
            <a:fld id="{84948DD1-5963-4816-BE5A-05BCCCAC15E0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80846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*long title and 2 labeled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Content Placeholder 10"/>
          <p:cNvSpPr>
            <a:spLocks noGrp="1"/>
          </p:cNvSpPr>
          <p:nvPr>
            <p:ph sz="quarter" idx="12"/>
          </p:nvPr>
        </p:nvSpPr>
        <p:spPr>
          <a:xfrm>
            <a:off x="685799" y="1292087"/>
            <a:ext cx="2599267" cy="3097033"/>
          </a:xfrm>
          <a:prstGeom prst="rect">
            <a:avLst/>
          </a:prstGeom>
        </p:spPr>
        <p:txBody>
          <a:bodyPr lIns="0" rIns="0"/>
          <a:lstStyle>
            <a:lvl1pPr marL="237744" indent="-237744">
              <a:spcBef>
                <a:spcPts val="1600"/>
              </a:spcBef>
              <a:spcAft>
                <a:spcPts val="600"/>
              </a:spcAft>
              <a:defRPr sz="1800"/>
            </a:lvl1pPr>
            <a:lvl2pPr>
              <a:spcAft>
                <a:spcPts val="400"/>
              </a:spcAft>
              <a:defRPr sz="1400"/>
            </a:lvl2pPr>
            <a:lvl3pPr>
              <a:spcAft>
                <a:spcPts val="400"/>
              </a:spcAft>
              <a:defRPr sz="1400"/>
            </a:lvl3pPr>
            <a:lvl4pPr>
              <a:spcAft>
                <a:spcPts val="400"/>
              </a:spcAft>
              <a:defRPr sz="1400"/>
            </a:lvl4pPr>
            <a:lvl5pPr>
              <a:spcAft>
                <a:spcPts val="400"/>
              </a:spcAft>
              <a:buFont typeface="Arial" pitchFamily="34" charset="0"/>
              <a:buChar char="•"/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7" name="Text Placeholder 11"/>
          <p:cNvSpPr>
            <a:spLocks noGrp="1"/>
          </p:cNvSpPr>
          <p:nvPr>
            <p:ph type="body" sz="quarter" idx="17"/>
          </p:nvPr>
        </p:nvSpPr>
        <p:spPr>
          <a:xfrm>
            <a:off x="685800" y="894520"/>
            <a:ext cx="2599266" cy="350851"/>
          </a:xfrm>
          <a:prstGeom prst="rect">
            <a:avLst/>
          </a:prstGeom>
        </p:spPr>
        <p:txBody>
          <a:bodyPr lIns="0" tIns="0" bIns="0" anchor="b" anchorCtr="0"/>
          <a:lstStyle>
            <a:lvl1pPr marL="342900" marR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200"/>
            </a:lvl1pPr>
            <a:lvl2pPr algn="l">
              <a:defRPr sz="12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22" name="Text Placeholder 13"/>
          <p:cNvSpPr>
            <a:spLocks noGrp="1"/>
          </p:cNvSpPr>
          <p:nvPr>
            <p:ph type="body" sz="quarter" idx="18"/>
          </p:nvPr>
        </p:nvSpPr>
        <p:spPr>
          <a:xfrm>
            <a:off x="3386666" y="872656"/>
            <a:ext cx="2599267" cy="350851"/>
          </a:xfrm>
          <a:prstGeom prst="rect">
            <a:avLst/>
          </a:prstGeom>
        </p:spPr>
        <p:txBody>
          <a:bodyPr tIns="0" rIns="0" bIns="0" anchor="b" anchorCtr="0"/>
          <a:lstStyle>
            <a:lvl1pPr marL="342900" marR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200"/>
            </a:lvl1pPr>
            <a:lvl2pPr algn="l">
              <a:defRPr sz="12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23" name="Text Placeholder 15"/>
          <p:cNvSpPr>
            <a:spLocks noGrp="1"/>
          </p:cNvSpPr>
          <p:nvPr>
            <p:ph type="body" sz="quarter" idx="16"/>
          </p:nvPr>
        </p:nvSpPr>
        <p:spPr>
          <a:xfrm>
            <a:off x="685800" y="4457700"/>
            <a:ext cx="8001000" cy="205740"/>
          </a:xfrm>
          <a:prstGeom prst="rect">
            <a:avLst/>
          </a:prstGeom>
        </p:spPr>
        <p:txBody>
          <a:bodyPr lIns="0" rIns="0" bIns="0" anchor="b" anchorCtr="0"/>
          <a:lstStyle>
            <a:lvl1pPr marL="0" indent="0">
              <a:buFont typeface="Arial" panose="020B0604020202020204" pitchFamily="34" charset="0"/>
              <a:buNone/>
              <a:defRPr sz="1000" i="0"/>
            </a:lvl1pPr>
            <a:lvl2pPr>
              <a:buNone/>
              <a:defRPr sz="1200" i="1"/>
            </a:lvl2pPr>
            <a:lvl3pPr>
              <a:buNone/>
              <a:defRPr sz="1200" i="1"/>
            </a:lvl3pPr>
            <a:lvl4pPr>
              <a:buNone/>
              <a:defRPr sz="1200" i="1"/>
            </a:lvl4pPr>
            <a:lvl5pPr>
              <a:buNone/>
              <a:defRPr sz="1200" i="1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4" name="Content Placeholder 10"/>
          <p:cNvSpPr>
            <a:spLocks noGrp="1"/>
          </p:cNvSpPr>
          <p:nvPr>
            <p:ph sz="quarter" idx="19"/>
          </p:nvPr>
        </p:nvSpPr>
        <p:spPr>
          <a:xfrm>
            <a:off x="3386666" y="1292087"/>
            <a:ext cx="2599267" cy="3097033"/>
          </a:xfrm>
          <a:prstGeom prst="rect">
            <a:avLst/>
          </a:prstGeom>
        </p:spPr>
        <p:txBody>
          <a:bodyPr lIns="0" rIns="0"/>
          <a:lstStyle>
            <a:lvl1pPr marL="237744" indent="-237744">
              <a:spcBef>
                <a:spcPts val="1600"/>
              </a:spcBef>
              <a:spcAft>
                <a:spcPts val="600"/>
              </a:spcAft>
              <a:defRPr sz="1800"/>
            </a:lvl1pPr>
            <a:lvl2pPr>
              <a:spcAft>
                <a:spcPts val="400"/>
              </a:spcAft>
              <a:defRPr sz="1400"/>
            </a:lvl2pPr>
            <a:lvl3pPr>
              <a:spcAft>
                <a:spcPts val="400"/>
              </a:spcAft>
              <a:defRPr sz="1400"/>
            </a:lvl3pPr>
            <a:lvl4pPr>
              <a:spcAft>
                <a:spcPts val="400"/>
              </a:spcAft>
              <a:defRPr sz="1400"/>
            </a:lvl4pPr>
            <a:lvl5pPr>
              <a:spcAft>
                <a:spcPts val="400"/>
              </a:spcAft>
              <a:buFont typeface="Arial" pitchFamily="34" charset="0"/>
              <a:buChar char="•"/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5" name="Content Placeholder 10"/>
          <p:cNvSpPr>
            <a:spLocks noGrp="1"/>
          </p:cNvSpPr>
          <p:nvPr>
            <p:ph sz="quarter" idx="20"/>
          </p:nvPr>
        </p:nvSpPr>
        <p:spPr>
          <a:xfrm>
            <a:off x="6087533" y="1292087"/>
            <a:ext cx="2599267" cy="3097033"/>
          </a:xfrm>
          <a:prstGeom prst="rect">
            <a:avLst/>
          </a:prstGeom>
        </p:spPr>
        <p:txBody>
          <a:bodyPr lIns="0" rIns="0"/>
          <a:lstStyle>
            <a:lvl1pPr marL="237744" indent="-237744">
              <a:spcBef>
                <a:spcPts val="1600"/>
              </a:spcBef>
              <a:spcAft>
                <a:spcPts val="600"/>
              </a:spcAft>
              <a:defRPr sz="1800"/>
            </a:lvl1pPr>
            <a:lvl2pPr>
              <a:spcAft>
                <a:spcPts val="400"/>
              </a:spcAft>
              <a:defRPr sz="1400"/>
            </a:lvl2pPr>
            <a:lvl3pPr>
              <a:spcAft>
                <a:spcPts val="400"/>
              </a:spcAft>
              <a:defRPr sz="1400"/>
            </a:lvl3pPr>
            <a:lvl4pPr>
              <a:spcAft>
                <a:spcPts val="400"/>
              </a:spcAft>
              <a:defRPr sz="1400"/>
            </a:lvl4pPr>
            <a:lvl5pPr>
              <a:spcAft>
                <a:spcPts val="400"/>
              </a:spcAft>
              <a:buFont typeface="Arial" pitchFamily="34" charset="0"/>
              <a:buChar char="•"/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6" name="Title 1"/>
          <p:cNvSpPr>
            <a:spLocks noGrp="1"/>
          </p:cNvSpPr>
          <p:nvPr>
            <p:ph type="title" hasCustomPrompt="1"/>
          </p:nvPr>
        </p:nvSpPr>
        <p:spPr>
          <a:xfrm>
            <a:off x="685800" y="68579"/>
            <a:ext cx="8001000" cy="761415"/>
          </a:xfrm>
          <a:prstGeom prst="rect">
            <a:avLst/>
          </a:prstGeom>
        </p:spPr>
        <p:txBody>
          <a:bodyPr lIns="0" tIns="0" rIns="0" bIns="0" anchor="b" anchorCtr="0"/>
          <a:lstStyle>
            <a:lvl1pPr algn="l">
              <a:defRPr sz="2400" baseline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style. You can have up to two lines of text</a:t>
            </a:r>
          </a:p>
        </p:txBody>
      </p:sp>
      <p:sp>
        <p:nvSpPr>
          <p:cNvPr id="2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41080" y="4826238"/>
            <a:ext cx="384175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/>
                </a:solidFill>
                <a:latin typeface="+mj-lt"/>
                <a:cs typeface="+mn-cs"/>
              </a:defRPr>
            </a:lvl1pPr>
          </a:lstStyle>
          <a:p>
            <a:pPr>
              <a:defRPr/>
            </a:pPr>
            <a:fld id="{84948DD1-5963-4816-BE5A-05BCCCAC15E0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28" name="Text Placeholder 13"/>
          <p:cNvSpPr>
            <a:spLocks noGrp="1"/>
          </p:cNvSpPr>
          <p:nvPr>
            <p:ph type="body" sz="quarter" idx="21"/>
          </p:nvPr>
        </p:nvSpPr>
        <p:spPr>
          <a:xfrm>
            <a:off x="6087532" y="872655"/>
            <a:ext cx="2599267" cy="350851"/>
          </a:xfrm>
          <a:prstGeom prst="rect">
            <a:avLst/>
          </a:prstGeom>
        </p:spPr>
        <p:txBody>
          <a:bodyPr tIns="0" rIns="0" bIns="0" anchor="b" anchorCtr="0"/>
          <a:lstStyle>
            <a:lvl1pPr marL="342900" marR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200"/>
            </a:lvl1pPr>
            <a:lvl2pPr algn="l">
              <a:defRPr sz="12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3016748184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*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12"/>
          <p:cNvCxnSpPr>
            <a:cxnSpLocks noChangeShapeType="1"/>
          </p:cNvCxnSpPr>
          <p:nvPr/>
        </p:nvCxnSpPr>
        <p:spPr bwMode="auto">
          <a:xfrm rot="5400000">
            <a:off x="506413" y="4909344"/>
            <a:ext cx="328613" cy="1588"/>
          </a:xfrm>
          <a:prstGeom prst="line">
            <a:avLst/>
          </a:prstGeom>
          <a:noFill/>
          <a:ln w="9525">
            <a:solidFill>
              <a:schemeClr val="bg1">
                <a:alpha val="39999"/>
              </a:schemeClr>
            </a:solidFill>
            <a:round/>
            <a:headEnd/>
            <a:tailEnd/>
          </a:ln>
        </p:spPr>
      </p:cxnSp>
      <p:sp>
        <p:nvSpPr>
          <p:cNvPr id="13" name="Picture Placeholder 12"/>
          <p:cNvSpPr>
            <a:spLocks noGrp="1"/>
          </p:cNvSpPr>
          <p:nvPr>
            <p:ph type="pic" sz="quarter" idx="16"/>
          </p:nvPr>
        </p:nvSpPr>
        <p:spPr>
          <a:xfrm>
            <a:off x="685800" y="834888"/>
            <a:ext cx="8001000" cy="3554232"/>
          </a:xfrm>
          <a:prstGeom prst="rect">
            <a:avLst/>
          </a:prstGeom>
        </p:spPr>
        <p:txBody>
          <a:bodyPr/>
          <a:lstStyle>
            <a:lvl1pPr marL="342900" marR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sz="1200"/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 smtClean="0"/>
          </a:p>
        </p:txBody>
      </p:sp>
      <p:pic>
        <p:nvPicPr>
          <p:cNvPr id="14" name="Picture 2" descr="C:\Documents and Settings\MVO\Desktop\eia_logo_white-02.pn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1513" y="4772025"/>
            <a:ext cx="391148" cy="270213"/>
          </a:xfrm>
          <a:prstGeom prst="rect">
            <a:avLst/>
          </a:prstGeom>
          <a:noFill/>
          <a:ln>
            <a:noFill/>
          </a:ln>
        </p:spPr>
      </p:pic>
      <p:sp>
        <p:nvSpPr>
          <p:cNvPr id="15" name="Oval 13"/>
          <p:cNvSpPr>
            <a:spLocks/>
          </p:cNvSpPr>
          <p:nvPr userDrawn="1"/>
        </p:nvSpPr>
        <p:spPr bwMode="auto">
          <a:xfrm>
            <a:off x="8732839" y="4842273"/>
            <a:ext cx="210312" cy="210312"/>
          </a:xfrm>
          <a:prstGeom prst="ellipse">
            <a:avLst/>
          </a:prstGeom>
          <a:solidFill>
            <a:srgbClr val="FFFFFF"/>
          </a:solidFill>
          <a:ln>
            <a:noFill/>
          </a:ln>
          <a:extLst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defRPr/>
            </a:pPr>
            <a:endParaRPr lang="en-US" altLang="en-US" dirty="0" smtClean="0">
              <a:solidFill>
                <a:srgbClr val="000000"/>
              </a:solidFill>
            </a:endParaRPr>
          </a:p>
        </p:txBody>
      </p:sp>
      <p:sp>
        <p:nvSpPr>
          <p:cNvPr id="17" name="Footer Placeholder 2"/>
          <p:cNvSpPr>
            <a:spLocks noGrp="1"/>
          </p:cNvSpPr>
          <p:nvPr>
            <p:ph type="ftr" sz="quarter" idx="13"/>
          </p:nvPr>
        </p:nvSpPr>
        <p:spPr>
          <a:xfrm>
            <a:off x="666750" y="4793456"/>
            <a:ext cx="2808288" cy="295275"/>
          </a:xfrm>
        </p:spPr>
        <p:txBody>
          <a:bodyPr/>
          <a:lstStyle>
            <a:lvl1pPr>
              <a:defRPr sz="1000"/>
            </a:lvl1pPr>
          </a:lstStyle>
          <a:p>
            <a:pPr>
              <a:defRPr/>
            </a:pP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8" name="Title 1"/>
          <p:cNvSpPr>
            <a:spLocks noGrp="1"/>
          </p:cNvSpPr>
          <p:nvPr>
            <p:ph type="title" hasCustomPrompt="1"/>
          </p:nvPr>
        </p:nvSpPr>
        <p:spPr>
          <a:xfrm>
            <a:off x="685800" y="68579"/>
            <a:ext cx="8001000" cy="766308"/>
          </a:xfrm>
          <a:prstGeom prst="rect">
            <a:avLst/>
          </a:prstGeom>
        </p:spPr>
        <p:txBody>
          <a:bodyPr lIns="0" tIns="0" rIns="0" bIns="0" anchor="b" anchorCtr="0"/>
          <a:lstStyle>
            <a:lvl1pPr algn="l">
              <a:defRPr sz="2400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br>
              <a:rPr lang="en-US" dirty="0" smtClean="0"/>
            </a:br>
            <a:r>
              <a:rPr lang="en-US" dirty="0" smtClean="0"/>
              <a:t>This can span two lines</a:t>
            </a:r>
            <a:endParaRPr lang="en-US" dirty="0"/>
          </a:p>
        </p:txBody>
      </p:sp>
      <p:sp>
        <p:nvSpPr>
          <p:cNvPr id="10" name="Text Placeholder 15"/>
          <p:cNvSpPr>
            <a:spLocks noGrp="1"/>
          </p:cNvSpPr>
          <p:nvPr>
            <p:ph type="body" sz="quarter" idx="17"/>
          </p:nvPr>
        </p:nvSpPr>
        <p:spPr>
          <a:xfrm>
            <a:off x="685800" y="4457700"/>
            <a:ext cx="8001000" cy="205740"/>
          </a:xfrm>
          <a:prstGeom prst="rect">
            <a:avLst/>
          </a:prstGeom>
        </p:spPr>
        <p:txBody>
          <a:bodyPr lIns="0" rIns="0" bIns="0" anchor="b" anchorCtr="0"/>
          <a:lstStyle>
            <a:lvl1pPr marL="0" indent="0">
              <a:buFont typeface="Arial" panose="020B0604020202020204" pitchFamily="34" charset="0"/>
              <a:buNone/>
              <a:defRPr sz="1000" i="1"/>
            </a:lvl1pPr>
            <a:lvl2pPr>
              <a:buNone/>
              <a:defRPr sz="1200" i="1"/>
            </a:lvl2pPr>
            <a:lvl3pPr>
              <a:buNone/>
              <a:defRPr sz="1200" i="1"/>
            </a:lvl3pPr>
            <a:lvl4pPr>
              <a:buNone/>
              <a:defRPr sz="1200" i="1"/>
            </a:lvl4pPr>
            <a:lvl5pPr>
              <a:buNone/>
              <a:defRPr sz="1200" i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63051" y="4814888"/>
            <a:ext cx="384175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/>
                </a:solidFill>
                <a:latin typeface="+mj-lt"/>
                <a:cs typeface="+mn-cs"/>
              </a:defRPr>
            </a:lvl1pPr>
          </a:lstStyle>
          <a:p>
            <a:pPr>
              <a:defRPr/>
            </a:pPr>
            <a:fld id="{84948DD1-5963-4816-BE5A-05BCCCAC15E0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2722278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*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Straight Connector 12"/>
          <p:cNvCxnSpPr>
            <a:cxnSpLocks noChangeShapeType="1"/>
          </p:cNvCxnSpPr>
          <p:nvPr/>
        </p:nvCxnSpPr>
        <p:spPr bwMode="auto">
          <a:xfrm rot="5400000">
            <a:off x="506413" y="4909344"/>
            <a:ext cx="328613" cy="1588"/>
          </a:xfrm>
          <a:prstGeom prst="line">
            <a:avLst/>
          </a:prstGeom>
          <a:noFill/>
          <a:ln w="9525">
            <a:solidFill>
              <a:schemeClr val="bg1">
                <a:alpha val="39999"/>
              </a:schemeClr>
            </a:solidFill>
            <a:round/>
            <a:headEnd/>
            <a:tailEnd/>
          </a:ln>
        </p:spPr>
      </p:cxnSp>
      <p:pic>
        <p:nvPicPr>
          <p:cNvPr id="7" name="Picture 2" descr="C:\Documents and Settings\MVO\Desktop\eia_logo_white-02.pn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1513" y="4772025"/>
            <a:ext cx="391148" cy="270213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Oval 13"/>
          <p:cNvSpPr>
            <a:spLocks/>
          </p:cNvSpPr>
          <p:nvPr userDrawn="1"/>
        </p:nvSpPr>
        <p:spPr bwMode="auto">
          <a:xfrm>
            <a:off x="8732839" y="4842273"/>
            <a:ext cx="210312" cy="210312"/>
          </a:xfrm>
          <a:prstGeom prst="ellipse">
            <a:avLst/>
          </a:prstGeom>
          <a:solidFill>
            <a:srgbClr val="FFFFFF"/>
          </a:solidFill>
          <a:ln>
            <a:noFill/>
          </a:ln>
          <a:extLst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defRPr/>
            </a:pPr>
            <a:endParaRPr lang="en-US" altLang="en-US" dirty="0" smtClean="0">
              <a:solidFill>
                <a:srgbClr val="000000"/>
              </a:solidFill>
            </a:endParaRPr>
          </a:p>
        </p:txBody>
      </p:sp>
      <p:sp>
        <p:nvSpPr>
          <p:cNvPr id="10" name="Footer Placeholder 2"/>
          <p:cNvSpPr>
            <a:spLocks noGrp="1"/>
          </p:cNvSpPr>
          <p:nvPr>
            <p:ph type="ftr" sz="quarter" idx="13"/>
          </p:nvPr>
        </p:nvSpPr>
        <p:spPr>
          <a:xfrm>
            <a:off x="666750" y="4793456"/>
            <a:ext cx="2808288" cy="295275"/>
          </a:xfrm>
        </p:spPr>
        <p:txBody>
          <a:bodyPr/>
          <a:lstStyle>
            <a:lvl1pPr>
              <a:defRPr sz="1000"/>
            </a:lvl1pPr>
          </a:lstStyle>
          <a:p>
            <a:pPr>
              <a:defRPr/>
            </a:pP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63051" y="4814888"/>
            <a:ext cx="384175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/>
                </a:solidFill>
                <a:latin typeface="+mj-lt"/>
                <a:cs typeface="+mn-cs"/>
              </a:defRPr>
            </a:lvl1pPr>
          </a:lstStyle>
          <a:p>
            <a:pPr>
              <a:defRPr/>
            </a:pPr>
            <a:fld id="{84948DD1-5963-4816-BE5A-05BCCCAC15E0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5493816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*full-screen image/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5451195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*credi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12"/>
          <p:cNvCxnSpPr>
            <a:cxnSpLocks noChangeShapeType="1"/>
          </p:cNvCxnSpPr>
          <p:nvPr/>
        </p:nvCxnSpPr>
        <p:spPr bwMode="auto">
          <a:xfrm rot="5400000">
            <a:off x="506413" y="4909344"/>
            <a:ext cx="328613" cy="1588"/>
          </a:xfrm>
          <a:prstGeom prst="line">
            <a:avLst/>
          </a:prstGeom>
          <a:noFill/>
          <a:ln w="9525">
            <a:solidFill>
              <a:schemeClr val="bg1">
                <a:alpha val="39999"/>
              </a:schemeClr>
            </a:solidFill>
            <a:round/>
            <a:headEnd/>
            <a:tailEnd/>
          </a:ln>
        </p:spPr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8579"/>
            <a:ext cx="8001000" cy="766307"/>
          </a:xfrm>
          <a:prstGeom prst="rect">
            <a:avLst/>
          </a:prstGeom>
        </p:spPr>
        <p:txBody>
          <a:bodyPr lIns="0" tIns="0" rIns="0" bIns="0" anchor="b" anchorCtr="0"/>
          <a:lstStyle>
            <a:lvl1pPr algn="l">
              <a:defRPr sz="2400" baseline="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2"/>
          </p:nvPr>
        </p:nvSpPr>
        <p:spPr>
          <a:xfrm>
            <a:off x="685800" y="834887"/>
            <a:ext cx="8001000" cy="3417072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lnSpc>
                <a:spcPts val="1500"/>
              </a:lnSpc>
              <a:spcBef>
                <a:spcPts val="0"/>
              </a:spcBef>
              <a:spcAft>
                <a:spcPts val="0"/>
              </a:spcAft>
              <a:buNone/>
              <a:defRPr sz="1400" i="1">
                <a:latin typeface="+mj-lt"/>
              </a:defRPr>
            </a:lvl1pPr>
            <a:lvl2pPr marL="457200" indent="0">
              <a:spcAft>
                <a:spcPts val="400"/>
              </a:spcAft>
              <a:buNone/>
              <a:defRPr sz="1600"/>
            </a:lvl2pPr>
            <a:lvl3pPr marL="914400" indent="0">
              <a:spcAft>
                <a:spcPts val="400"/>
              </a:spcAft>
              <a:buNone/>
              <a:defRPr sz="1600"/>
            </a:lvl3pPr>
            <a:lvl4pPr marL="1371600" indent="0">
              <a:spcAft>
                <a:spcPts val="400"/>
              </a:spcAft>
              <a:buNone/>
              <a:defRPr sz="1600"/>
            </a:lvl4pPr>
            <a:lvl5pPr marL="1828800" indent="0">
              <a:spcAft>
                <a:spcPts val="400"/>
              </a:spcAft>
              <a:buFont typeface="Arial" pitchFamily="34" charset="0"/>
              <a:buNone/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pic>
        <p:nvPicPr>
          <p:cNvPr id="10" name="Picture 2" descr="C:\Documents and Settings\MVO\Desktop\eia_logo_white-02.pn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1513" y="4772025"/>
            <a:ext cx="391148" cy="270213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Oval 13"/>
          <p:cNvSpPr>
            <a:spLocks/>
          </p:cNvSpPr>
          <p:nvPr userDrawn="1"/>
        </p:nvSpPr>
        <p:spPr bwMode="auto">
          <a:xfrm>
            <a:off x="8732839" y="4842273"/>
            <a:ext cx="210312" cy="210312"/>
          </a:xfrm>
          <a:prstGeom prst="ellipse">
            <a:avLst/>
          </a:prstGeom>
          <a:solidFill>
            <a:srgbClr val="FFFFFF"/>
          </a:solidFill>
          <a:ln>
            <a:noFill/>
          </a:ln>
          <a:extLst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defRPr/>
            </a:pPr>
            <a:endParaRPr lang="en-US" altLang="en-US" dirty="0" smtClean="0">
              <a:solidFill>
                <a:srgbClr val="000000"/>
              </a:solidFill>
            </a:endParaRPr>
          </a:p>
        </p:txBody>
      </p:sp>
      <p:sp>
        <p:nvSpPr>
          <p:cNvPr id="13" name="Footer Placeholder 2"/>
          <p:cNvSpPr>
            <a:spLocks noGrp="1"/>
          </p:cNvSpPr>
          <p:nvPr>
            <p:ph type="ftr" sz="quarter" idx="13"/>
          </p:nvPr>
        </p:nvSpPr>
        <p:spPr>
          <a:xfrm>
            <a:off x="666750" y="4793456"/>
            <a:ext cx="2808288" cy="295275"/>
          </a:xfrm>
        </p:spPr>
        <p:txBody>
          <a:bodyPr/>
          <a:lstStyle>
            <a:lvl1pPr>
              <a:defRPr sz="1000"/>
            </a:lvl1pPr>
          </a:lstStyle>
          <a:p>
            <a:pPr>
              <a:defRPr/>
            </a:pP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4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63051" y="4814888"/>
            <a:ext cx="384175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/>
                </a:solidFill>
                <a:latin typeface="+mj-lt"/>
                <a:cs typeface="+mn-cs"/>
              </a:defRPr>
            </a:lvl1pPr>
          </a:lstStyle>
          <a:p>
            <a:pPr>
              <a:defRPr/>
            </a:pPr>
            <a:fld id="{84948DD1-5963-4816-BE5A-05BCCCAC15E0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16477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*section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1659636"/>
            <a:ext cx="8229600" cy="1117854"/>
          </a:xfrm>
          <a:prstGeom prst="rect">
            <a:avLst/>
          </a:prstGeom>
        </p:spPr>
        <p:txBody>
          <a:bodyPr anchor="b" anchorCtr="0"/>
          <a:lstStyle>
            <a:lvl1pPr algn="ctr"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Section Title — click to edit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41080" y="4826238"/>
            <a:ext cx="384175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/>
                </a:solidFill>
                <a:latin typeface="+mj-lt"/>
                <a:cs typeface="+mn-cs"/>
              </a:defRPr>
            </a:lvl1pPr>
          </a:lstStyle>
          <a:p>
            <a:pPr>
              <a:defRPr/>
            </a:pPr>
            <a:fld id="{84948DD1-5963-4816-BE5A-05BCCCAC15E0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*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15"/>
          <p:cNvSpPr>
            <a:spLocks noGrp="1"/>
          </p:cNvSpPr>
          <p:nvPr>
            <p:ph type="body" sz="quarter" idx="16"/>
          </p:nvPr>
        </p:nvSpPr>
        <p:spPr>
          <a:xfrm>
            <a:off x="685800" y="4457700"/>
            <a:ext cx="8001000" cy="205740"/>
          </a:xfrm>
          <a:prstGeom prst="rect">
            <a:avLst/>
          </a:prstGeom>
        </p:spPr>
        <p:txBody>
          <a:bodyPr lIns="0" rIns="0" bIns="0" anchor="b" anchorCtr="0"/>
          <a:lstStyle>
            <a:lvl1pPr marL="0" indent="0">
              <a:buFont typeface="Arial" panose="020B0604020202020204" pitchFamily="34" charset="0"/>
              <a:buNone/>
              <a:defRPr sz="1000" i="0"/>
            </a:lvl1pPr>
            <a:lvl2pPr>
              <a:buNone/>
              <a:defRPr sz="1200" i="1"/>
            </a:lvl2pPr>
            <a:lvl3pPr>
              <a:buNone/>
              <a:defRPr sz="1200" i="1"/>
            </a:lvl3pPr>
            <a:lvl4pPr>
              <a:buNone/>
              <a:defRPr sz="1200" i="1"/>
            </a:lvl4pPr>
            <a:lvl5pPr>
              <a:buNone/>
              <a:defRPr sz="1200" i="1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685800" y="68579"/>
            <a:ext cx="8001000" cy="761415"/>
          </a:xfrm>
          <a:prstGeom prst="rect">
            <a:avLst/>
          </a:prstGeom>
        </p:spPr>
        <p:txBody>
          <a:bodyPr lIns="0" tIns="0" rIns="0" bIns="0" anchor="b" anchorCtr="0"/>
          <a:lstStyle>
            <a:lvl1pPr algn="l">
              <a:defRPr sz="2400" baseline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style. You can have up to two lines of text</a:t>
            </a:r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41080" y="4826238"/>
            <a:ext cx="384175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/>
                </a:solidFill>
                <a:latin typeface="+mj-lt"/>
                <a:cs typeface="+mn-cs"/>
              </a:defRPr>
            </a:lvl1pPr>
          </a:lstStyle>
          <a:p>
            <a:pPr>
              <a:defRPr/>
            </a:pPr>
            <a:fld id="{84948DD1-5963-4816-BE5A-05BCCCAC15E0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*long 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15"/>
          <p:cNvSpPr>
            <a:spLocks noGrp="1"/>
          </p:cNvSpPr>
          <p:nvPr>
            <p:ph type="body" sz="quarter" idx="16"/>
          </p:nvPr>
        </p:nvSpPr>
        <p:spPr>
          <a:xfrm>
            <a:off x="685800" y="4457700"/>
            <a:ext cx="8001000" cy="205740"/>
          </a:xfrm>
          <a:prstGeom prst="rect">
            <a:avLst/>
          </a:prstGeom>
        </p:spPr>
        <p:txBody>
          <a:bodyPr lIns="0" rIns="0" bIns="0" anchor="b" anchorCtr="0"/>
          <a:lstStyle>
            <a:lvl1pPr marL="0" indent="0">
              <a:buFont typeface="Arial" panose="020B0604020202020204" pitchFamily="34" charset="0"/>
              <a:buNone/>
              <a:defRPr sz="1000" i="0"/>
            </a:lvl1pPr>
            <a:lvl2pPr>
              <a:buNone/>
              <a:defRPr sz="1200" i="1"/>
            </a:lvl2pPr>
            <a:lvl3pPr>
              <a:buNone/>
              <a:defRPr sz="1200" i="1"/>
            </a:lvl3pPr>
            <a:lvl4pPr>
              <a:buNone/>
              <a:defRPr sz="1200" i="1"/>
            </a:lvl4pPr>
            <a:lvl5pPr>
              <a:buNone/>
              <a:defRPr sz="1200" i="1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" name="Title 1"/>
          <p:cNvSpPr>
            <a:spLocks noGrp="1"/>
          </p:cNvSpPr>
          <p:nvPr>
            <p:ph type="title" hasCustomPrompt="1"/>
          </p:nvPr>
        </p:nvSpPr>
        <p:spPr>
          <a:xfrm>
            <a:off x="685800" y="68579"/>
            <a:ext cx="8001000" cy="761415"/>
          </a:xfrm>
          <a:prstGeom prst="rect">
            <a:avLst/>
          </a:prstGeom>
        </p:spPr>
        <p:txBody>
          <a:bodyPr lIns="0" tIns="0" rIns="0" bIns="0" anchor="b" anchorCtr="0"/>
          <a:lstStyle>
            <a:lvl1pPr algn="l">
              <a:defRPr sz="2400" baseline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style. You can have up to two lines of text</a:t>
            </a:r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41080" y="4826238"/>
            <a:ext cx="384175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/>
                </a:solidFill>
                <a:latin typeface="+mj-lt"/>
                <a:cs typeface="+mn-cs"/>
              </a:defRPr>
            </a:lvl1pPr>
          </a:lstStyle>
          <a:p>
            <a:pPr>
              <a:defRPr/>
            </a:pPr>
            <a:fld id="{84948DD1-5963-4816-BE5A-05BCCCAC15E0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8.xml"/><Relationship Id="rId18" Type="http://schemas.openxmlformats.org/officeDocument/2006/relationships/theme" Target="../theme/theme2.xml"/><Relationship Id="rId3" Type="http://schemas.openxmlformats.org/officeDocument/2006/relationships/slideLayout" Target="../slideLayouts/slideLayout18.xml"/><Relationship Id="rId7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7.xml"/><Relationship Id="rId17" Type="http://schemas.openxmlformats.org/officeDocument/2006/relationships/slideLayout" Target="../slideLayouts/slideLayout32.xml"/><Relationship Id="rId2" Type="http://schemas.openxmlformats.org/officeDocument/2006/relationships/slideLayout" Target="../slideLayouts/slideLayout17.xml"/><Relationship Id="rId16" Type="http://schemas.openxmlformats.org/officeDocument/2006/relationships/slideLayout" Target="../slideLayouts/slideLayout31.xml"/><Relationship Id="rId1" Type="http://schemas.openxmlformats.org/officeDocument/2006/relationships/slideLayout" Target="../slideLayouts/slideLayout16.xml"/><Relationship Id="rId6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6.xml"/><Relationship Id="rId5" Type="http://schemas.openxmlformats.org/officeDocument/2006/relationships/slideLayout" Target="../slideLayouts/slideLayout20.xml"/><Relationship Id="rId15" Type="http://schemas.openxmlformats.org/officeDocument/2006/relationships/slideLayout" Target="../slideLayouts/slideLayout30.xml"/><Relationship Id="rId10" Type="http://schemas.openxmlformats.org/officeDocument/2006/relationships/slideLayout" Target="../slideLayouts/slideLayout25.xml"/><Relationship Id="rId19" Type="http://schemas.openxmlformats.org/officeDocument/2006/relationships/image" Target="../media/image2.jpeg"/><Relationship Id="rId4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4.xml"/><Relationship Id="rId14" Type="http://schemas.openxmlformats.org/officeDocument/2006/relationships/slideLayout" Target="../slideLayouts/slideLayout29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0.xml"/><Relationship Id="rId13" Type="http://schemas.openxmlformats.org/officeDocument/2006/relationships/slideLayout" Target="../slideLayouts/slideLayout45.xml"/><Relationship Id="rId3" Type="http://schemas.openxmlformats.org/officeDocument/2006/relationships/slideLayout" Target="../slideLayouts/slideLayout35.xml"/><Relationship Id="rId7" Type="http://schemas.openxmlformats.org/officeDocument/2006/relationships/slideLayout" Target="../slideLayouts/slideLayout39.xml"/><Relationship Id="rId12" Type="http://schemas.openxmlformats.org/officeDocument/2006/relationships/slideLayout" Target="../slideLayouts/slideLayout44.xml"/><Relationship Id="rId17" Type="http://schemas.openxmlformats.org/officeDocument/2006/relationships/image" Target="../media/image1.png"/><Relationship Id="rId2" Type="http://schemas.openxmlformats.org/officeDocument/2006/relationships/slideLayout" Target="../slideLayouts/slideLayout34.xml"/><Relationship Id="rId16" Type="http://schemas.openxmlformats.org/officeDocument/2006/relationships/theme" Target="../theme/theme3.xml"/><Relationship Id="rId1" Type="http://schemas.openxmlformats.org/officeDocument/2006/relationships/slideLayout" Target="../slideLayouts/slideLayout33.xml"/><Relationship Id="rId6" Type="http://schemas.openxmlformats.org/officeDocument/2006/relationships/slideLayout" Target="../slideLayouts/slideLayout38.xml"/><Relationship Id="rId11" Type="http://schemas.openxmlformats.org/officeDocument/2006/relationships/slideLayout" Target="../slideLayouts/slideLayout43.xml"/><Relationship Id="rId5" Type="http://schemas.openxmlformats.org/officeDocument/2006/relationships/slideLayout" Target="../slideLayouts/slideLayout37.xml"/><Relationship Id="rId15" Type="http://schemas.openxmlformats.org/officeDocument/2006/relationships/slideLayout" Target="../slideLayouts/slideLayout47.xml"/><Relationship Id="rId10" Type="http://schemas.openxmlformats.org/officeDocument/2006/relationships/slideLayout" Target="../slideLayouts/slideLayout42.xml"/><Relationship Id="rId4" Type="http://schemas.openxmlformats.org/officeDocument/2006/relationships/slideLayout" Target="../slideLayouts/slideLayout36.xml"/><Relationship Id="rId9" Type="http://schemas.openxmlformats.org/officeDocument/2006/relationships/slideLayout" Target="../slideLayouts/slideLayout41.xml"/><Relationship Id="rId14" Type="http://schemas.openxmlformats.org/officeDocument/2006/relationships/slideLayout" Target="../slideLayouts/slideLayout46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5.xml"/><Relationship Id="rId13" Type="http://schemas.openxmlformats.org/officeDocument/2006/relationships/slideLayout" Target="../slideLayouts/slideLayout60.xml"/><Relationship Id="rId18" Type="http://schemas.openxmlformats.org/officeDocument/2006/relationships/image" Target="../media/image2.jpeg"/><Relationship Id="rId3" Type="http://schemas.openxmlformats.org/officeDocument/2006/relationships/slideLayout" Target="../slideLayouts/slideLayout50.xml"/><Relationship Id="rId7" Type="http://schemas.openxmlformats.org/officeDocument/2006/relationships/slideLayout" Target="../slideLayouts/slideLayout54.xml"/><Relationship Id="rId12" Type="http://schemas.openxmlformats.org/officeDocument/2006/relationships/slideLayout" Target="../slideLayouts/slideLayout59.xml"/><Relationship Id="rId17" Type="http://schemas.openxmlformats.org/officeDocument/2006/relationships/theme" Target="../theme/theme4.xml"/><Relationship Id="rId2" Type="http://schemas.openxmlformats.org/officeDocument/2006/relationships/slideLayout" Target="../slideLayouts/slideLayout49.xml"/><Relationship Id="rId16" Type="http://schemas.openxmlformats.org/officeDocument/2006/relationships/slideLayout" Target="../slideLayouts/slideLayout63.xml"/><Relationship Id="rId1" Type="http://schemas.openxmlformats.org/officeDocument/2006/relationships/slideLayout" Target="../slideLayouts/slideLayout48.xml"/><Relationship Id="rId6" Type="http://schemas.openxmlformats.org/officeDocument/2006/relationships/slideLayout" Target="../slideLayouts/slideLayout53.xml"/><Relationship Id="rId11" Type="http://schemas.openxmlformats.org/officeDocument/2006/relationships/slideLayout" Target="../slideLayouts/slideLayout58.xml"/><Relationship Id="rId5" Type="http://schemas.openxmlformats.org/officeDocument/2006/relationships/slideLayout" Target="../slideLayouts/slideLayout52.xml"/><Relationship Id="rId15" Type="http://schemas.openxmlformats.org/officeDocument/2006/relationships/slideLayout" Target="../slideLayouts/slideLayout62.xml"/><Relationship Id="rId10" Type="http://schemas.openxmlformats.org/officeDocument/2006/relationships/slideLayout" Target="../slideLayouts/slideLayout57.xml"/><Relationship Id="rId4" Type="http://schemas.openxmlformats.org/officeDocument/2006/relationships/slideLayout" Target="../slideLayouts/slideLayout51.xml"/><Relationship Id="rId9" Type="http://schemas.openxmlformats.org/officeDocument/2006/relationships/slideLayout" Target="../slideLayouts/slideLayout56.xml"/><Relationship Id="rId14" Type="http://schemas.openxmlformats.org/officeDocument/2006/relationships/slideLayout" Target="../slideLayouts/slideLayout6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7"/>
          <p:cNvSpPr>
            <a:spLocks noChangeArrowheads="1"/>
          </p:cNvSpPr>
          <p:nvPr userDrawn="1"/>
        </p:nvSpPr>
        <p:spPr bwMode="auto">
          <a:xfrm>
            <a:off x="0" y="4785734"/>
            <a:ext cx="9144000" cy="36513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11" name="Rectangle 7"/>
          <p:cNvSpPr>
            <a:spLocks noChangeArrowheads="1"/>
          </p:cNvSpPr>
          <p:nvPr userDrawn="1"/>
        </p:nvSpPr>
        <p:spPr bwMode="auto">
          <a:xfrm>
            <a:off x="0" y="1"/>
            <a:ext cx="9144000" cy="69056"/>
          </a:xfrm>
          <a:prstGeom prst="rect">
            <a:avLst/>
          </a:prstGeom>
          <a:solidFill>
            <a:srgbClr val="169DD8"/>
          </a:solidFill>
          <a:ln>
            <a:noFill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12" name="TextBox 11"/>
          <p:cNvSpPr txBox="1"/>
          <p:nvPr userDrawn="1"/>
        </p:nvSpPr>
        <p:spPr>
          <a:xfrm>
            <a:off x="652463" y="4846394"/>
            <a:ext cx="6089777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050" b="0" dirty="0" smtClean="0">
                <a:solidFill>
                  <a:schemeClr val="bg1"/>
                </a:solidFill>
              </a:rPr>
              <a:t>Source: U.S. Energy Information Administration</a:t>
            </a:r>
            <a:r>
              <a:rPr lang="en-US" sz="1050" b="0" baseline="0" dirty="0" smtClean="0">
                <a:solidFill>
                  <a:schemeClr val="bg1"/>
                </a:solidFill>
              </a:rPr>
              <a:t>, </a:t>
            </a:r>
            <a:r>
              <a:rPr lang="en-US" sz="1050" b="0" i="1" baseline="0" dirty="0" smtClean="0">
                <a:solidFill>
                  <a:schemeClr val="bg1"/>
                </a:solidFill>
              </a:rPr>
              <a:t>Annual Energy Outlook 2021</a:t>
            </a:r>
            <a:r>
              <a:rPr lang="en-US" sz="1050" b="0" i="0" baseline="0" dirty="0" smtClean="0">
                <a:solidFill>
                  <a:schemeClr val="bg1"/>
                </a:solidFill>
              </a:rPr>
              <a:t> (AEO2021)</a:t>
            </a:r>
            <a:endParaRPr lang="en-US" sz="1050" b="0" i="1" dirty="0">
              <a:solidFill>
                <a:schemeClr val="bg1"/>
              </a:solidFill>
            </a:endParaRPr>
          </a:p>
        </p:txBody>
      </p:sp>
      <p:sp>
        <p:nvSpPr>
          <p:cNvPr id="13" name="TextBox 12"/>
          <p:cNvSpPr txBox="1"/>
          <p:nvPr userDrawn="1"/>
        </p:nvSpPr>
        <p:spPr>
          <a:xfrm>
            <a:off x="7070883" y="4846394"/>
            <a:ext cx="148037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050" dirty="0">
                <a:solidFill>
                  <a:schemeClr val="bg1"/>
                </a:solidFill>
                <a:latin typeface="+mn-lt"/>
              </a:rPr>
              <a:t>www.eia.gov/aeo</a:t>
            </a:r>
          </a:p>
        </p:txBody>
      </p:sp>
      <p:pic>
        <p:nvPicPr>
          <p:cNvPr id="17" name="Picture 2" descr="C:\Documents and Settings\MVO\Desktop\eia_logo_white-02.png"/>
          <p:cNvPicPr>
            <a:picLocks noChangeAspect="1" noChangeArrowheads="1"/>
          </p:cNvPicPr>
          <p:nvPr userDrawn="1"/>
        </p:nvPicPr>
        <p:blipFill>
          <a:blip r:embed="rId17" cstate="print"/>
          <a:srcRect/>
          <a:stretch>
            <a:fillRect/>
          </a:stretch>
        </p:blipFill>
        <p:spPr bwMode="auto">
          <a:xfrm>
            <a:off x="153125" y="4842273"/>
            <a:ext cx="351507" cy="242828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8" name="Straight Connector 12"/>
          <p:cNvCxnSpPr>
            <a:cxnSpLocks noChangeShapeType="1"/>
          </p:cNvCxnSpPr>
          <p:nvPr userDrawn="1"/>
        </p:nvCxnSpPr>
        <p:spPr bwMode="auto">
          <a:xfrm>
            <a:off x="586383" y="4829380"/>
            <a:ext cx="0" cy="264893"/>
          </a:xfrm>
          <a:prstGeom prst="line">
            <a:avLst/>
          </a:prstGeom>
          <a:noFill/>
          <a:ln w="12700">
            <a:solidFill>
              <a:schemeClr val="bg1">
                <a:alpha val="39999"/>
              </a:schemeClr>
            </a:solidFill>
            <a:round/>
            <a:headEnd/>
            <a:tailEnd/>
          </a:ln>
        </p:spPr>
      </p:cxnSp>
      <p:sp>
        <p:nvSpPr>
          <p:cNvPr id="19" name="Oval 13"/>
          <p:cNvSpPr>
            <a:spLocks/>
          </p:cNvSpPr>
          <p:nvPr userDrawn="1"/>
        </p:nvSpPr>
        <p:spPr bwMode="auto">
          <a:xfrm>
            <a:off x="8732839" y="4871769"/>
            <a:ext cx="210312" cy="210312"/>
          </a:xfrm>
          <a:prstGeom prst="ellipse">
            <a:avLst/>
          </a:prstGeom>
          <a:solidFill>
            <a:srgbClr val="FFFFFF"/>
          </a:solidFill>
          <a:ln>
            <a:noFill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defRPr/>
            </a:pPr>
            <a:endParaRPr lang="en-US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258" r:id="rId1"/>
    <p:sldLayoutId id="2147485272" r:id="rId2"/>
    <p:sldLayoutId id="2147485260" r:id="rId3"/>
    <p:sldLayoutId id="2147485261" r:id="rId4"/>
    <p:sldLayoutId id="2147485273" r:id="rId5"/>
    <p:sldLayoutId id="2147485275" r:id="rId6"/>
    <p:sldLayoutId id="2147485262" r:id="rId7"/>
    <p:sldLayoutId id="2147485263" r:id="rId8"/>
    <p:sldLayoutId id="2147485264" r:id="rId9"/>
    <p:sldLayoutId id="2147485265" r:id="rId10"/>
    <p:sldLayoutId id="2147485266" r:id="rId11"/>
    <p:sldLayoutId id="2147485267" r:id="rId12"/>
    <p:sldLayoutId id="2147485268" r:id="rId13"/>
    <p:sldLayoutId id="2147485269" r:id="rId14"/>
    <p:sldLayoutId id="2147485274" r:id="rId15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accent1"/>
          </a:solidFill>
          <a:latin typeface="Times New Roman" pitchFamily="18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accent1"/>
          </a:solidFill>
          <a:latin typeface="Times New Roman" pitchFamily="18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accent1"/>
          </a:solidFill>
          <a:latin typeface="Times New Roman" pitchFamily="18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accent1"/>
          </a:solidFill>
          <a:latin typeface="Times New Roman" pitchFamily="18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accent1"/>
          </a:solidFill>
          <a:latin typeface="Times New Roman" pitchFamily="18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accent1"/>
          </a:solidFill>
          <a:latin typeface="Times New Roman" pitchFamily="18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accent1"/>
          </a:solidFill>
          <a:latin typeface="Times New Roman" pitchFamily="18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accent1"/>
          </a:solidFill>
          <a:latin typeface="Times New Roman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8" descr="eia_ppt_bottombar.jpg"/>
          <p:cNvPicPr>
            <a:picLocks noChangeAspect="1"/>
          </p:cNvPicPr>
          <p:nvPr/>
        </p:nvPicPr>
        <p:blipFill>
          <a:blip r:embed="rId19" cstate="print"/>
          <a:srcRect t="10667" b="10667"/>
          <a:stretch>
            <a:fillRect/>
          </a:stretch>
        </p:blipFill>
        <p:spPr bwMode="auto">
          <a:xfrm>
            <a:off x="0" y="4669632"/>
            <a:ext cx="9144000" cy="4738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" name="Rectangle 7"/>
          <p:cNvSpPr>
            <a:spLocks noChangeArrowheads="1"/>
          </p:cNvSpPr>
          <p:nvPr/>
        </p:nvSpPr>
        <p:spPr bwMode="auto">
          <a:xfrm>
            <a:off x="0" y="1"/>
            <a:ext cx="9144000" cy="69056"/>
          </a:xfrm>
          <a:prstGeom prst="rect">
            <a:avLst/>
          </a:prstGeom>
          <a:solidFill>
            <a:srgbClr val="169DD8"/>
          </a:solidFill>
          <a:ln>
            <a:noFill/>
          </a:ln>
          <a:extLst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defRPr/>
            </a:pPr>
            <a:endParaRPr lang="en-US" altLang="en-US" dirty="0" smtClean="0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66750" y="4793456"/>
            <a:ext cx="2808288" cy="295275"/>
          </a:xfrm>
          <a:prstGeom prst="rect">
            <a:avLst/>
          </a:prstGeom>
        </p:spPr>
        <p:txBody>
          <a:bodyPr vert="horz" lIns="91440" tIns="45720" rIns="91440" bIns="0" rtlCol="0" anchor="b" anchorCtr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000" i="1">
                <a:solidFill>
                  <a:schemeClr val="bg1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63051" y="4814888"/>
            <a:ext cx="384175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/>
                </a:solidFill>
                <a:latin typeface="+mj-lt"/>
                <a:cs typeface="+mn-cs"/>
              </a:defRPr>
            </a:lvl1pPr>
          </a:lstStyle>
          <a:p>
            <a:pPr>
              <a:defRPr/>
            </a:pPr>
            <a:fld id="{84948DD1-5963-4816-BE5A-05BCCCAC15E0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395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5277" r:id="rId1"/>
    <p:sldLayoutId id="2147485278" r:id="rId2"/>
    <p:sldLayoutId id="2147485279" r:id="rId3"/>
    <p:sldLayoutId id="2147485280" r:id="rId4"/>
    <p:sldLayoutId id="2147485281" r:id="rId5"/>
    <p:sldLayoutId id="2147485282" r:id="rId6"/>
    <p:sldLayoutId id="2147485283" r:id="rId7"/>
    <p:sldLayoutId id="2147485284" r:id="rId8"/>
    <p:sldLayoutId id="2147485285" r:id="rId9"/>
    <p:sldLayoutId id="2147485286" r:id="rId10"/>
    <p:sldLayoutId id="2147485287" r:id="rId11"/>
    <p:sldLayoutId id="2147485288" r:id="rId12"/>
    <p:sldLayoutId id="2147485289" r:id="rId13"/>
    <p:sldLayoutId id="2147485290" r:id="rId14"/>
    <p:sldLayoutId id="2147485291" r:id="rId15"/>
    <p:sldLayoutId id="2147485292" r:id="rId16"/>
    <p:sldLayoutId id="2147485293" r:id="rId17"/>
  </p:sldLayoutIdLst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accent1"/>
          </a:solidFill>
          <a:latin typeface="Times New Roman" pitchFamily="18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accent1"/>
          </a:solidFill>
          <a:latin typeface="Times New Roman" pitchFamily="18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accent1"/>
          </a:solidFill>
          <a:latin typeface="Times New Roman" pitchFamily="18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accent1"/>
          </a:solidFill>
          <a:latin typeface="Times New Roman" pitchFamily="18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accent1"/>
          </a:solidFill>
          <a:latin typeface="Times New Roman" pitchFamily="18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accent1"/>
          </a:solidFill>
          <a:latin typeface="Times New Roman" pitchFamily="18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accent1"/>
          </a:solidFill>
          <a:latin typeface="Times New Roman" pitchFamily="18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accent1"/>
          </a:solidFill>
          <a:latin typeface="Times New Roman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7"/>
          <p:cNvSpPr>
            <a:spLocks noChangeArrowheads="1"/>
          </p:cNvSpPr>
          <p:nvPr userDrawn="1"/>
        </p:nvSpPr>
        <p:spPr bwMode="auto">
          <a:xfrm>
            <a:off x="0" y="4785734"/>
            <a:ext cx="9144000" cy="365139"/>
          </a:xfrm>
          <a:prstGeom prst="rect">
            <a:avLst/>
          </a:prstGeom>
          <a:solidFill>
            <a:schemeClr val="accent1"/>
          </a:solidFill>
          <a:ln>
            <a:noFill/>
          </a:ln>
          <a:extLst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defRPr/>
            </a:pPr>
            <a:endParaRPr lang="en-US" altLang="en-US" dirty="0" smtClean="0">
              <a:solidFill>
                <a:srgbClr val="000000"/>
              </a:solidFill>
            </a:endParaRPr>
          </a:p>
        </p:txBody>
      </p:sp>
      <p:sp>
        <p:nvSpPr>
          <p:cNvPr id="1027" name="Rectangle 7"/>
          <p:cNvSpPr>
            <a:spLocks noChangeArrowheads="1"/>
          </p:cNvSpPr>
          <p:nvPr/>
        </p:nvSpPr>
        <p:spPr bwMode="auto">
          <a:xfrm>
            <a:off x="0" y="1"/>
            <a:ext cx="9144000" cy="69056"/>
          </a:xfrm>
          <a:prstGeom prst="rect">
            <a:avLst/>
          </a:prstGeom>
          <a:solidFill>
            <a:srgbClr val="169DD8"/>
          </a:solidFill>
          <a:ln>
            <a:noFill/>
          </a:ln>
          <a:extLst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defRPr/>
            </a:pPr>
            <a:endParaRPr lang="en-US" altLang="en-US" dirty="0" smtClean="0">
              <a:solidFill>
                <a:srgbClr val="000000"/>
              </a:solidFill>
            </a:endParaRPr>
          </a:p>
        </p:txBody>
      </p:sp>
      <p:sp>
        <p:nvSpPr>
          <p:cNvPr id="14" name="TextBox 13"/>
          <p:cNvSpPr txBox="1"/>
          <p:nvPr userDrawn="1"/>
        </p:nvSpPr>
        <p:spPr>
          <a:xfrm>
            <a:off x="5651287" y="4823534"/>
            <a:ext cx="1223762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300" b="1" dirty="0" smtClean="0">
                <a:solidFill>
                  <a:srgbClr val="FFFFFF"/>
                </a:solidFill>
              </a:rPr>
              <a:t>#AEO2021</a:t>
            </a:r>
            <a:endParaRPr lang="en-US" sz="1300" b="1" dirty="0">
              <a:solidFill>
                <a:srgbClr val="FFFFFF"/>
              </a:solidFill>
            </a:endParaRPr>
          </a:p>
        </p:txBody>
      </p:sp>
      <p:sp>
        <p:nvSpPr>
          <p:cNvPr id="15" name="TextBox 14"/>
          <p:cNvSpPr txBox="1"/>
          <p:nvPr userDrawn="1"/>
        </p:nvSpPr>
        <p:spPr>
          <a:xfrm>
            <a:off x="6971823" y="4823534"/>
            <a:ext cx="1480376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00" dirty="0" smtClean="0">
                <a:solidFill>
                  <a:srgbClr val="FFFFFF"/>
                </a:solidFill>
                <a:latin typeface="Arial"/>
              </a:rPr>
              <a:t>www.eia.gov/aeo</a:t>
            </a:r>
            <a:endParaRPr lang="en-US" sz="1300" dirty="0">
              <a:solidFill>
                <a:srgbClr val="FFFFFF"/>
              </a:solidFill>
              <a:latin typeface="Arial"/>
            </a:endParaRPr>
          </a:p>
        </p:txBody>
      </p:sp>
      <p:pic>
        <p:nvPicPr>
          <p:cNvPr id="16" name="Picture 2" descr="C:\Documents and Settings\MVO\Desktop\eia_logo_white-02.png"/>
          <p:cNvPicPr>
            <a:picLocks noChangeAspect="1" noChangeArrowheads="1"/>
          </p:cNvPicPr>
          <p:nvPr userDrawn="1"/>
        </p:nvPicPr>
        <p:blipFill>
          <a:blip r:embed="rId17" cstate="print"/>
          <a:srcRect/>
          <a:stretch>
            <a:fillRect/>
          </a:stretch>
        </p:blipFill>
        <p:spPr bwMode="auto">
          <a:xfrm>
            <a:off x="153125" y="4842273"/>
            <a:ext cx="351507" cy="242828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29" name="Straight Connector 12"/>
          <p:cNvCxnSpPr>
            <a:cxnSpLocks noChangeShapeType="1"/>
          </p:cNvCxnSpPr>
          <p:nvPr userDrawn="1"/>
        </p:nvCxnSpPr>
        <p:spPr bwMode="auto">
          <a:xfrm>
            <a:off x="6928994" y="4829380"/>
            <a:ext cx="0" cy="264893"/>
          </a:xfrm>
          <a:prstGeom prst="line">
            <a:avLst/>
          </a:prstGeom>
          <a:noFill/>
          <a:ln w="9525">
            <a:solidFill>
              <a:schemeClr val="bg1">
                <a:alpha val="39999"/>
              </a:schemeClr>
            </a:solidFill>
            <a:round/>
            <a:headEnd/>
            <a:tailEnd/>
          </a:ln>
        </p:spPr>
      </p:cxnSp>
      <p:sp>
        <p:nvSpPr>
          <p:cNvPr id="10" name="Oval 13"/>
          <p:cNvSpPr>
            <a:spLocks/>
          </p:cNvSpPr>
          <p:nvPr userDrawn="1"/>
        </p:nvSpPr>
        <p:spPr bwMode="auto">
          <a:xfrm>
            <a:off x="8732839" y="4842273"/>
            <a:ext cx="210312" cy="210312"/>
          </a:xfrm>
          <a:prstGeom prst="ellipse">
            <a:avLst/>
          </a:prstGeom>
          <a:solidFill>
            <a:srgbClr val="FFFFFF"/>
          </a:solidFill>
          <a:ln>
            <a:noFill/>
          </a:ln>
          <a:extLst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defRPr/>
            </a:pPr>
            <a:endParaRPr lang="en-US" altLang="en-US" dirty="0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402976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5295" r:id="rId1"/>
    <p:sldLayoutId id="2147485296" r:id="rId2"/>
    <p:sldLayoutId id="2147485297" r:id="rId3"/>
    <p:sldLayoutId id="2147485298" r:id="rId4"/>
    <p:sldLayoutId id="2147485299" r:id="rId5"/>
    <p:sldLayoutId id="2147485300" r:id="rId6"/>
    <p:sldLayoutId id="2147485301" r:id="rId7"/>
    <p:sldLayoutId id="2147485302" r:id="rId8"/>
    <p:sldLayoutId id="2147485303" r:id="rId9"/>
    <p:sldLayoutId id="2147485304" r:id="rId10"/>
    <p:sldLayoutId id="2147485305" r:id="rId11"/>
    <p:sldLayoutId id="2147485306" r:id="rId12"/>
    <p:sldLayoutId id="2147485307" r:id="rId13"/>
    <p:sldLayoutId id="2147485308" r:id="rId14"/>
    <p:sldLayoutId id="2147485309" r:id="rId15"/>
  </p:sldLayoutIdLst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accent1"/>
          </a:solidFill>
          <a:latin typeface="Times New Roman" pitchFamily="18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accent1"/>
          </a:solidFill>
          <a:latin typeface="Times New Roman" pitchFamily="18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accent1"/>
          </a:solidFill>
          <a:latin typeface="Times New Roman" pitchFamily="18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accent1"/>
          </a:solidFill>
          <a:latin typeface="Times New Roman" pitchFamily="18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accent1"/>
          </a:solidFill>
          <a:latin typeface="Times New Roman" pitchFamily="18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accent1"/>
          </a:solidFill>
          <a:latin typeface="Times New Roman" pitchFamily="18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accent1"/>
          </a:solidFill>
          <a:latin typeface="Times New Roman" pitchFamily="18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accent1"/>
          </a:solidFill>
          <a:latin typeface="Times New Roman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8" descr="eia_ppt_bottombar.jpg"/>
          <p:cNvPicPr>
            <a:picLocks noChangeAspect="1"/>
          </p:cNvPicPr>
          <p:nvPr/>
        </p:nvPicPr>
        <p:blipFill>
          <a:blip r:embed="rId18" cstate="print"/>
          <a:srcRect t="10667" b="10667"/>
          <a:stretch>
            <a:fillRect/>
          </a:stretch>
        </p:blipFill>
        <p:spPr bwMode="auto">
          <a:xfrm>
            <a:off x="0" y="4669632"/>
            <a:ext cx="9144000" cy="4738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" name="Rectangle 7"/>
          <p:cNvSpPr>
            <a:spLocks noChangeArrowheads="1"/>
          </p:cNvSpPr>
          <p:nvPr/>
        </p:nvSpPr>
        <p:spPr bwMode="auto">
          <a:xfrm>
            <a:off x="0" y="1"/>
            <a:ext cx="9144000" cy="69056"/>
          </a:xfrm>
          <a:prstGeom prst="rect">
            <a:avLst/>
          </a:prstGeom>
          <a:solidFill>
            <a:srgbClr val="169DD8"/>
          </a:solidFill>
          <a:ln>
            <a:noFill/>
          </a:ln>
          <a:extLst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defRPr/>
            </a:pPr>
            <a:endParaRPr lang="en-US" altLang="en-US" dirty="0" smtClean="0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66750" y="4793456"/>
            <a:ext cx="2808288" cy="295275"/>
          </a:xfrm>
          <a:prstGeom prst="rect">
            <a:avLst/>
          </a:prstGeom>
        </p:spPr>
        <p:txBody>
          <a:bodyPr vert="horz" lIns="91440" tIns="45720" rIns="91440" bIns="0" rtlCol="0" anchor="b" anchorCtr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000" i="1">
                <a:solidFill>
                  <a:schemeClr val="bg1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63051" y="4814888"/>
            <a:ext cx="384175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/>
                </a:solidFill>
                <a:latin typeface="+mj-lt"/>
                <a:cs typeface="+mn-cs"/>
              </a:defRPr>
            </a:lvl1pPr>
          </a:lstStyle>
          <a:p>
            <a:pPr>
              <a:defRPr/>
            </a:pPr>
            <a:fld id="{84948DD1-5963-4816-BE5A-05BCCCAC15E0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16481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5311" r:id="rId1"/>
    <p:sldLayoutId id="2147485312" r:id="rId2"/>
    <p:sldLayoutId id="2147485313" r:id="rId3"/>
    <p:sldLayoutId id="2147485314" r:id="rId4"/>
    <p:sldLayoutId id="2147485315" r:id="rId5"/>
    <p:sldLayoutId id="2147485316" r:id="rId6"/>
    <p:sldLayoutId id="2147485317" r:id="rId7"/>
    <p:sldLayoutId id="2147485318" r:id="rId8"/>
    <p:sldLayoutId id="2147485319" r:id="rId9"/>
    <p:sldLayoutId id="2147485320" r:id="rId10"/>
    <p:sldLayoutId id="2147485321" r:id="rId11"/>
    <p:sldLayoutId id="2147485322" r:id="rId12"/>
    <p:sldLayoutId id="2147485323" r:id="rId13"/>
    <p:sldLayoutId id="2147485324" r:id="rId14"/>
    <p:sldLayoutId id="2147485325" r:id="rId15"/>
    <p:sldLayoutId id="2147485326" r:id="rId16"/>
  </p:sldLayoutIdLst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accent1"/>
          </a:solidFill>
          <a:latin typeface="Times New Roman" pitchFamily="18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accent1"/>
          </a:solidFill>
          <a:latin typeface="Times New Roman" pitchFamily="18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accent1"/>
          </a:solidFill>
          <a:latin typeface="Times New Roman" pitchFamily="18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accent1"/>
          </a:solidFill>
          <a:latin typeface="Times New Roman" pitchFamily="18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accent1"/>
          </a:solidFill>
          <a:latin typeface="Times New Roman" pitchFamily="18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accent1"/>
          </a:solidFill>
          <a:latin typeface="Times New Roman" pitchFamily="18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accent1"/>
          </a:solidFill>
          <a:latin typeface="Times New Roman" pitchFamily="18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accent1"/>
          </a:solidFill>
          <a:latin typeface="Times New Roman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14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5.xml"/><Relationship Id="rId5" Type="http://schemas.openxmlformats.org/officeDocument/2006/relationships/chart" Target="../charts/chart18.xml"/><Relationship Id="rId4" Type="http://schemas.openxmlformats.org/officeDocument/2006/relationships/chart" Target="../charts/chart1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9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0.xml"/><Relationship Id="rId4" Type="http://schemas.openxmlformats.org/officeDocument/2006/relationships/image" Target="../media/image4.e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Relationship Id="rId5" Type="http://schemas.openxmlformats.org/officeDocument/2006/relationships/chart" Target="../charts/chart21.xml"/><Relationship Id="rId4" Type="http://schemas.openxmlformats.org/officeDocument/2006/relationships/chart" Target="../charts/chart20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5.xml"/><Relationship Id="rId5" Type="http://schemas.openxmlformats.org/officeDocument/2006/relationships/chart" Target="../charts/chart23.xml"/><Relationship Id="rId4" Type="http://schemas.openxmlformats.org/officeDocument/2006/relationships/chart" Target="../charts/chart2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Relationship Id="rId5" Type="http://schemas.openxmlformats.org/officeDocument/2006/relationships/chart" Target="../charts/chart2.xml"/><Relationship Id="rId4" Type="http://schemas.openxmlformats.org/officeDocument/2006/relationships/chart" Target="../charts/char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Relationship Id="rId5" Type="http://schemas.openxmlformats.org/officeDocument/2006/relationships/chart" Target="../charts/chart4.xml"/><Relationship Id="rId4" Type="http://schemas.openxmlformats.org/officeDocument/2006/relationships/chart" Target="../charts/char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Relationship Id="rId6" Type="http://schemas.openxmlformats.org/officeDocument/2006/relationships/chart" Target="../charts/chart7.xml"/><Relationship Id="rId5" Type="http://schemas.openxmlformats.org/officeDocument/2006/relationships/chart" Target="../charts/chart6.xml"/><Relationship Id="rId4" Type="http://schemas.openxmlformats.org/officeDocument/2006/relationships/chart" Target="../charts/chart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Relationship Id="rId5" Type="http://schemas.openxmlformats.org/officeDocument/2006/relationships/chart" Target="../charts/chart9.xml"/><Relationship Id="rId4" Type="http://schemas.openxmlformats.org/officeDocument/2006/relationships/image" Target="../media/image4.e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0.xml"/><Relationship Id="rId5" Type="http://schemas.openxmlformats.org/officeDocument/2006/relationships/image" Target="../media/image5.png"/><Relationship Id="rId4" Type="http://schemas.openxmlformats.org/officeDocument/2006/relationships/image" Target="../media/image4.e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Relationship Id="rId5" Type="http://schemas.openxmlformats.org/officeDocument/2006/relationships/chart" Target="../charts/chart12.xml"/><Relationship Id="rId4" Type="http://schemas.openxmlformats.org/officeDocument/2006/relationships/chart" Target="../charts/chart1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3.xml"/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10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4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4.emf"/><Relationship Id="rId5" Type="http://schemas.openxmlformats.org/officeDocument/2006/relationships/chart" Target="../charts/chart16.xml"/><Relationship Id="rId4" Type="http://schemas.openxmlformats.org/officeDocument/2006/relationships/chart" Target="../charts/char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pic>
        <p:nvPicPr>
          <p:cNvPr id="19" name="Picture 1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51599" y="1260618"/>
            <a:ext cx="1833750" cy="1833750"/>
          </a:xfrm>
          <a:prstGeom prst="rect">
            <a:avLst/>
          </a:prstGeom>
        </p:spPr>
      </p:pic>
      <p:sp>
        <p:nvSpPr>
          <p:cNvPr id="14" name="Title 1"/>
          <p:cNvSpPr txBox="1">
            <a:spLocks/>
          </p:cNvSpPr>
          <p:nvPr/>
        </p:nvSpPr>
        <p:spPr>
          <a:xfrm>
            <a:off x="3334876" y="1733274"/>
            <a:ext cx="5063114" cy="776247"/>
          </a:xfrm>
          <a:prstGeom prst="rect">
            <a:avLst/>
          </a:prstGeom>
        </p:spPr>
        <p:txBody>
          <a:bodyPr lIns="0" tIns="0" rIns="0" bIns="0" anchor="b" anchorCtr="0"/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1"/>
                </a:solidFill>
                <a:latin typeface="Times New Roman" pitchFamily="18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1"/>
                </a:solidFill>
                <a:latin typeface="Times New Roman" pitchFamily="18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1"/>
                </a:solidFill>
                <a:latin typeface="Times New Roman" pitchFamily="18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1"/>
                </a:solidFill>
                <a:latin typeface="Times New Roman" pitchFamily="18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1"/>
                </a:solidFill>
                <a:latin typeface="Times New Roman" pitchFamily="18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1"/>
                </a:solidFill>
                <a:latin typeface="Times New Roman" pitchFamily="18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1"/>
                </a:solidFill>
                <a:latin typeface="Times New Roman" pitchFamily="18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1"/>
                </a:solidFill>
                <a:latin typeface="Times New Roman" pitchFamily="18" charset="0"/>
              </a:defRPr>
            </a:lvl9pPr>
          </a:lstStyle>
          <a:p>
            <a:r>
              <a:rPr lang="en-US" sz="2800" dirty="0">
                <a:solidFill>
                  <a:schemeClr val="bg1"/>
                </a:solidFill>
              </a:rPr>
              <a:t>Petroleum and other liquids</a:t>
            </a:r>
          </a:p>
        </p:txBody>
      </p:sp>
    </p:spTree>
    <p:extLst>
      <p:ext uri="{BB962C8B-B14F-4D97-AF65-F5344CB8AC3E}">
        <p14:creationId xmlns:p14="http://schemas.microsoft.com/office/powerpoint/2010/main" val="9129624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032" y="204870"/>
            <a:ext cx="576228" cy="576228"/>
          </a:xfrm>
          <a:prstGeom prst="rect">
            <a:avLst/>
          </a:prstGeom>
        </p:spPr>
      </p:pic>
      <p:graphicFrame>
        <p:nvGraphicFramePr>
          <p:cNvPr id="13" name="Content Placeholder 17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2347092449"/>
              </p:ext>
            </p:extLst>
          </p:nvPr>
        </p:nvGraphicFramePr>
        <p:xfrm>
          <a:off x="4911560" y="1348736"/>
          <a:ext cx="4022725" cy="28895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2" name="Text Placeholder 11"/>
          <p:cNvSpPr>
            <a:spLocks noGrp="1"/>
          </p:cNvSpPr>
          <p:nvPr>
            <p:ph type="body" sz="quarter" idx="17"/>
          </p:nvPr>
        </p:nvSpPr>
        <p:spPr>
          <a:xfrm>
            <a:off x="731202" y="1280473"/>
            <a:ext cx="3931920" cy="350851"/>
          </a:xfrm>
        </p:spPr>
        <p:txBody>
          <a:bodyPr/>
          <a:lstStyle/>
          <a:p>
            <a:pPr marL="0" indent="0">
              <a:spcBef>
                <a:spcPts val="0"/>
              </a:spcBef>
            </a:pPr>
            <a:r>
              <a:rPr lang="en-US" b="1" dirty="0" smtClean="0"/>
              <a:t>U.S. </a:t>
            </a:r>
            <a:r>
              <a:rPr lang="en-US" b="1" dirty="0"/>
              <a:t>t</a:t>
            </a:r>
            <a:r>
              <a:rPr lang="en-US" b="1" dirty="0" smtClean="0"/>
              <a:t>otal </a:t>
            </a:r>
            <a:r>
              <a:rPr lang="en-US" b="1" dirty="0"/>
              <a:t>c</a:t>
            </a:r>
            <a:r>
              <a:rPr lang="en-US" b="1" dirty="0" smtClean="0"/>
              <a:t>rude </a:t>
            </a:r>
            <a:r>
              <a:rPr lang="en-US" b="1" dirty="0"/>
              <a:t>s</a:t>
            </a:r>
            <a:r>
              <a:rPr lang="en-US" b="1" dirty="0" smtClean="0"/>
              <a:t>upply </a:t>
            </a:r>
          </a:p>
          <a:p>
            <a:pPr marL="0" indent="0">
              <a:spcBef>
                <a:spcPts val="0"/>
              </a:spcBef>
            </a:pPr>
            <a:r>
              <a:rPr lang="en-US" b="1" dirty="0" smtClean="0"/>
              <a:t>AEO2021 Reference case</a:t>
            </a:r>
          </a:p>
          <a:p>
            <a:pPr marL="0" indent="0">
              <a:spcBef>
                <a:spcPts val="0"/>
              </a:spcBef>
            </a:pPr>
            <a:r>
              <a:rPr lang="en-US" sz="1100" dirty="0"/>
              <a:t>million barrels per day</a:t>
            </a:r>
          </a:p>
          <a:p>
            <a:endParaRPr lang="en-US" dirty="0"/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8"/>
          </p:nvPr>
        </p:nvSpPr>
        <p:spPr>
          <a:xfrm>
            <a:off x="4911560" y="1066145"/>
            <a:ext cx="4022725" cy="350851"/>
          </a:xfrm>
        </p:spPr>
        <p:txBody>
          <a:bodyPr/>
          <a:lstStyle/>
          <a:p>
            <a:pPr marL="0" indent="0" algn="l">
              <a:spcBef>
                <a:spcPts val="0"/>
              </a:spcBef>
            </a:pPr>
            <a:r>
              <a:rPr lang="en-US" b="1" dirty="0" smtClean="0"/>
              <a:t>U.S. diesel and residual fuel exports and unfinished</a:t>
            </a:r>
          </a:p>
          <a:p>
            <a:pPr marL="0" indent="0" algn="l">
              <a:spcBef>
                <a:spcPts val="0"/>
              </a:spcBef>
            </a:pPr>
            <a:r>
              <a:rPr lang="en-US" b="1" dirty="0" smtClean="0"/>
              <a:t>oils imports, AEO2021 Reference case</a:t>
            </a:r>
          </a:p>
          <a:p>
            <a:pPr marL="0" indent="0" algn="l">
              <a:spcBef>
                <a:spcPts val="0"/>
              </a:spcBef>
            </a:pPr>
            <a:r>
              <a:rPr lang="en-US" sz="1100" dirty="0" smtClean="0"/>
              <a:t>million barrels per day</a:t>
            </a:r>
            <a:endParaRPr lang="en-US" sz="11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U.S. refinery utilization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84948DD1-5963-4816-BE5A-05BCCCAC15E0}" type="slidenum">
              <a:rPr lang="en-US" smtClean="0">
                <a:solidFill>
                  <a:srgbClr val="000000"/>
                </a:solidFill>
              </a:rPr>
              <a:pPr/>
              <a:t>10</a:t>
            </a:fld>
            <a:endParaRPr lang="en-US" dirty="0">
              <a:solidFill>
                <a:srgbClr val="000000"/>
              </a:solidFill>
            </a:endParaRPr>
          </a:p>
        </p:txBody>
      </p:sp>
      <p:graphicFrame>
        <p:nvGraphicFramePr>
          <p:cNvPr id="11" name="Content Placeholder 1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64325231"/>
              </p:ext>
            </p:extLst>
          </p:nvPr>
        </p:nvGraphicFramePr>
        <p:xfrm>
          <a:off x="619260" y="1348736"/>
          <a:ext cx="4022725" cy="28895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15" name="TextBox 1"/>
          <p:cNvSpPr txBox="1"/>
          <p:nvPr/>
        </p:nvSpPr>
        <p:spPr bwMode="auto">
          <a:xfrm>
            <a:off x="1380603" y="1416997"/>
            <a:ext cx="2294160" cy="3820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rtlCol="0">
            <a:prstTxWarp prst="textNoShape">
              <a:avLst/>
            </a:prstTxWarp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eaLnBrk="0" hangingPunct="0"/>
            <a:r>
              <a:rPr lang="en-US" sz="1200" b="0" i="0" dirty="0" smtClean="0">
                <a:solidFill>
                  <a:schemeClr val="tx1"/>
                </a:solidFill>
                <a:latin typeface="Arial" panose="020B0604020202020204" pitchFamily="34" charset="0"/>
                <a:ea typeface="Times New Roman" charset="0"/>
                <a:cs typeface="Arial" panose="020B0604020202020204" pitchFamily="34" charset="0"/>
              </a:rPr>
              <a:t>        </a:t>
            </a:r>
            <a:r>
              <a:rPr lang="en-US" sz="1200" b="1" i="0" dirty="0" smtClean="0">
                <a:solidFill>
                  <a:schemeClr val="tx1"/>
                </a:solidFill>
                <a:latin typeface="Arial" panose="020B0604020202020204" pitchFamily="34" charset="0"/>
                <a:ea typeface="Times New Roman" charset="0"/>
                <a:cs typeface="Arial" panose="020B0604020202020204" pitchFamily="34" charset="0"/>
              </a:rPr>
              <a:t>2020</a:t>
            </a:r>
          </a:p>
          <a:p>
            <a:pPr eaLnBrk="0" hangingPunct="0"/>
            <a:r>
              <a:rPr lang="en-US" sz="1200" b="0" i="0" dirty="0" smtClean="0">
                <a:solidFill>
                  <a:schemeClr val="tx1"/>
                </a:solidFill>
                <a:latin typeface="Arial" panose="020B0604020202020204" pitchFamily="34" charset="0"/>
                <a:ea typeface="Times New Roman" charset="0"/>
                <a:cs typeface="Arial" panose="020B0604020202020204" pitchFamily="34" charset="0"/>
              </a:rPr>
              <a:t>history</a:t>
            </a:r>
            <a:r>
              <a:rPr lang="en-US" sz="1200" b="0" i="0" baseline="0" dirty="0" smtClean="0">
                <a:solidFill>
                  <a:schemeClr val="tx1"/>
                </a:solidFill>
                <a:latin typeface="Arial" panose="020B0604020202020204" pitchFamily="34" charset="0"/>
                <a:ea typeface="Times New Roman" charset="0"/>
                <a:cs typeface="Arial" panose="020B0604020202020204" pitchFamily="34" charset="0"/>
              </a:rPr>
              <a:t>   projections</a:t>
            </a:r>
            <a:endParaRPr lang="en-US" sz="1200" b="0" i="0" dirty="0" smtClean="0">
              <a:solidFill>
                <a:schemeClr val="tx1"/>
              </a:solidFill>
              <a:latin typeface="Arial" panose="020B0604020202020204" pitchFamily="34" charset="0"/>
              <a:ea typeface="Times New Roman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616792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U.S. petroleum and other liquids </a:t>
            </a:r>
            <a:r>
              <a:rPr lang="en-US" dirty="0" smtClean="0"/>
              <a:t>trade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84948DD1-5963-4816-BE5A-05BCCCAC15E0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  <p:graphicFrame>
        <p:nvGraphicFramePr>
          <p:cNvPr id="8" name="Content Placeholder 5"/>
          <p:cNvGraphicFramePr>
            <a:graphicFrameLocks noGrp="1"/>
          </p:cNvGraphicFramePr>
          <p:nvPr>
            <p:ph type="chart" sz="quarter" idx="12"/>
            <p:extLst>
              <p:ext uri="{D42A27DB-BD31-4B8C-83A1-F6EECF244321}">
                <p14:modId xmlns:p14="http://schemas.microsoft.com/office/powerpoint/2010/main" val="4100187944"/>
              </p:ext>
            </p:extLst>
          </p:nvPr>
        </p:nvGraphicFramePr>
        <p:xfrm>
          <a:off x="619260" y="1370094"/>
          <a:ext cx="8001000" cy="28851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10" name="Picture 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032" y="204870"/>
            <a:ext cx="576228" cy="576228"/>
          </a:xfrm>
          <a:prstGeom prst="rect">
            <a:avLst/>
          </a:prstGeom>
        </p:spPr>
      </p:pic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>
          <a:xfrm>
            <a:off x="685800" y="1032432"/>
            <a:ext cx="4005072" cy="411480"/>
          </a:xfrm>
        </p:spPr>
        <p:txBody>
          <a:bodyPr/>
          <a:lstStyle/>
          <a:p>
            <a:pPr marL="0" indent="0" eaLnBrk="0" hangingPunct="0">
              <a:spcBef>
                <a:spcPts val="0"/>
              </a:spcBef>
            </a:pPr>
            <a:r>
              <a:rPr lang="en-US" b="1" dirty="0">
                <a:ea typeface="Times New Roman" charset="0"/>
                <a:cs typeface="Times New Roman" charset="0"/>
              </a:rPr>
              <a:t>U.S. petroleum and other liquids </a:t>
            </a:r>
            <a:r>
              <a:rPr lang="en-US" b="1" dirty="0" smtClean="0">
                <a:ea typeface="Times New Roman" charset="0"/>
                <a:cs typeface="Times New Roman" charset="0"/>
              </a:rPr>
              <a:t>net exports</a:t>
            </a:r>
            <a:endParaRPr lang="en-US" b="1" dirty="0">
              <a:ea typeface="Times New Roman" charset="0"/>
              <a:cs typeface="Times New Roman" charset="0"/>
            </a:endParaRPr>
          </a:p>
          <a:p>
            <a:pPr marL="0" indent="0" eaLnBrk="0" hangingPunct="0">
              <a:spcBef>
                <a:spcPts val="0"/>
              </a:spcBef>
            </a:pPr>
            <a:r>
              <a:rPr lang="en-US" b="1" dirty="0" smtClean="0">
                <a:ea typeface="Times New Roman" charset="0"/>
                <a:cs typeface="Times New Roman" charset="0"/>
              </a:rPr>
              <a:t>AEO2021 </a:t>
            </a:r>
            <a:r>
              <a:rPr lang="en-US" b="1" dirty="0">
                <a:ea typeface="Times New Roman" charset="0"/>
                <a:cs typeface="Times New Roman" charset="0"/>
              </a:rPr>
              <a:t>supply and price side cases</a:t>
            </a:r>
          </a:p>
          <a:p>
            <a:pPr marL="0" indent="0" eaLnBrk="0" hangingPunct="0">
              <a:spcBef>
                <a:spcPts val="0"/>
              </a:spcBef>
            </a:pPr>
            <a:r>
              <a:rPr lang="en-US" sz="1100" dirty="0">
                <a:ea typeface="Times New Roman" charset="0"/>
                <a:cs typeface="Times New Roman" charset="0"/>
              </a:rPr>
              <a:t>million barrels per day</a:t>
            </a:r>
          </a:p>
        </p:txBody>
      </p:sp>
    </p:spTree>
    <p:extLst>
      <p:ext uri="{BB962C8B-B14F-4D97-AF65-F5344CB8AC3E}">
        <p14:creationId xmlns:p14="http://schemas.microsoft.com/office/powerpoint/2010/main" val="41556495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Ethanol and motor gasoline </a:t>
            </a:r>
            <a:r>
              <a:rPr lang="en-US" dirty="0" smtClean="0"/>
              <a:t>consumption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84948DD1-5963-4816-BE5A-05BCCCAC15E0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12</a:t>
            </a:fld>
            <a:endParaRPr lang="en-US" dirty="0">
              <a:solidFill>
                <a:srgbClr val="000000"/>
              </a:solidFill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032" y="204870"/>
            <a:ext cx="576228" cy="576228"/>
          </a:xfrm>
          <a:prstGeom prst="rect">
            <a:avLst/>
          </a:prstGeom>
        </p:spPr>
      </p:pic>
      <p:graphicFrame>
        <p:nvGraphicFramePr>
          <p:cNvPr id="8" name="Content Placeholder 10"/>
          <p:cNvGraphicFramePr>
            <a:graphicFrameLocks noGrp="1"/>
          </p:cNvGraphicFramePr>
          <p:nvPr>
            <p:ph sz="quarter" idx="12"/>
            <p:extLst>
              <p:ext uri="{D42A27DB-BD31-4B8C-83A1-F6EECF244321}">
                <p14:modId xmlns:p14="http://schemas.microsoft.com/office/powerpoint/2010/main" val="1343763757"/>
              </p:ext>
            </p:extLst>
          </p:nvPr>
        </p:nvGraphicFramePr>
        <p:xfrm>
          <a:off x="4727729" y="975921"/>
          <a:ext cx="3932238" cy="34972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4" name="Content Placeholder 10"/>
          <p:cNvGraphicFramePr>
            <a:graphicFrameLocks noGrp="1"/>
          </p:cNvGraphicFramePr>
          <p:nvPr>
            <p:ph sz="quarter" idx="12"/>
            <p:extLst>
              <p:ext uri="{D42A27DB-BD31-4B8C-83A1-F6EECF244321}">
                <p14:modId xmlns:p14="http://schemas.microsoft.com/office/powerpoint/2010/main" val="2679647680"/>
              </p:ext>
            </p:extLst>
          </p:nvPr>
        </p:nvGraphicFramePr>
        <p:xfrm>
          <a:off x="619260" y="976614"/>
          <a:ext cx="3932238" cy="34972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9485452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032" y="204870"/>
            <a:ext cx="576228" cy="576228"/>
          </a:xfrm>
          <a:prstGeom prst="rect">
            <a:avLst/>
          </a:prstGeom>
        </p:spPr>
      </p:pic>
      <p:graphicFrame>
        <p:nvGraphicFramePr>
          <p:cNvPr id="11" name="Content Placeholder 7"/>
          <p:cNvGraphicFramePr>
            <a:graphicFrameLocks noGrp="1"/>
          </p:cNvGraphicFramePr>
          <p:nvPr>
            <p:ph sz="quarter" idx="12"/>
            <p:extLst>
              <p:ext uri="{D42A27DB-BD31-4B8C-83A1-F6EECF244321}">
                <p14:modId xmlns:p14="http://schemas.microsoft.com/office/powerpoint/2010/main" val="3712617310"/>
              </p:ext>
            </p:extLst>
          </p:nvPr>
        </p:nvGraphicFramePr>
        <p:xfrm>
          <a:off x="685800" y="1526409"/>
          <a:ext cx="3932238" cy="286303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4" name="Text Placeholder 13"/>
          <p:cNvSpPr>
            <a:spLocks noGrp="1"/>
          </p:cNvSpPr>
          <p:nvPr>
            <p:ph type="body" sz="quarter" idx="17"/>
          </p:nvPr>
        </p:nvSpPr>
        <p:spPr>
          <a:xfrm>
            <a:off x="685800" y="1175558"/>
            <a:ext cx="3931920" cy="350851"/>
          </a:xfrm>
        </p:spPr>
        <p:txBody>
          <a:bodyPr/>
          <a:lstStyle/>
          <a:p>
            <a:pPr marL="0" indent="0" eaLnBrk="0" hangingPunct="0">
              <a:spcBef>
                <a:spcPts val="0"/>
              </a:spcBef>
            </a:pPr>
            <a:r>
              <a:rPr lang="en-US" b="1" dirty="0">
                <a:ea typeface="Times New Roman" charset="0"/>
                <a:cs typeface="Times New Roman" charset="0"/>
              </a:rPr>
              <a:t>Retail prices of motor gasoline</a:t>
            </a:r>
          </a:p>
          <a:p>
            <a:pPr marL="0" indent="0" eaLnBrk="0" hangingPunct="0">
              <a:spcBef>
                <a:spcPts val="0"/>
              </a:spcBef>
            </a:pPr>
            <a:r>
              <a:rPr lang="en-US" b="1" dirty="0" smtClean="0">
                <a:ea typeface="Times New Roman" charset="0"/>
                <a:cs typeface="Times New Roman" charset="0"/>
              </a:rPr>
              <a:t>AEO2021 </a:t>
            </a:r>
            <a:r>
              <a:rPr lang="en-US" b="1" dirty="0">
                <a:ea typeface="Times New Roman" charset="0"/>
                <a:cs typeface="Times New Roman" charset="0"/>
              </a:rPr>
              <a:t>o</a:t>
            </a:r>
            <a:r>
              <a:rPr lang="en-US" b="1" dirty="0" smtClean="0">
                <a:ea typeface="Times New Roman" charset="0"/>
                <a:cs typeface="Times New Roman" charset="0"/>
              </a:rPr>
              <a:t>il price cases</a:t>
            </a:r>
          </a:p>
          <a:p>
            <a:pPr marL="0" indent="0" eaLnBrk="0" hangingPunct="0">
              <a:spcBef>
                <a:spcPts val="0"/>
              </a:spcBef>
            </a:pPr>
            <a:r>
              <a:rPr lang="en-US" sz="1100" dirty="0" smtClean="0">
                <a:ea typeface="Times New Roman" charset="0"/>
                <a:cs typeface="Times New Roman" charset="0"/>
              </a:rPr>
              <a:t>2020 </a:t>
            </a:r>
            <a:r>
              <a:rPr lang="en-US" sz="1100" dirty="0">
                <a:ea typeface="Times New Roman" charset="0"/>
                <a:cs typeface="Times New Roman" charset="0"/>
              </a:rPr>
              <a:t>dollars per </a:t>
            </a:r>
            <a:r>
              <a:rPr lang="en-US" sz="1100" dirty="0" smtClean="0">
                <a:ea typeface="Times New Roman" charset="0"/>
                <a:cs typeface="Times New Roman" charset="0"/>
              </a:rPr>
              <a:t>gallon</a:t>
            </a:r>
            <a:endParaRPr lang="en-US" sz="11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 smtClean="0"/>
              <a:t>Motor gasoline </a:t>
            </a:r>
            <a:r>
              <a:rPr lang="en-US" dirty="0"/>
              <a:t>and diesel </a:t>
            </a:r>
            <a:r>
              <a:rPr lang="en-US" dirty="0" smtClean="0"/>
              <a:t>prices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prstGeom prst="rect">
            <a:avLst/>
          </a:prstGeom>
        </p:spPr>
        <p:txBody>
          <a:bodyPr/>
          <a:lstStyle/>
          <a:p>
            <a:pPr>
              <a:defRPr/>
            </a:pPr>
            <a:fld id="{84948DD1-5963-4816-BE5A-05BCCCAC15E0}" type="slidenum">
              <a:rPr lang="en-US" smtClean="0"/>
              <a:pPr>
                <a:defRPr/>
              </a:pPr>
              <a:t>13</a:t>
            </a:fld>
            <a:endParaRPr lang="en-US" dirty="0"/>
          </a:p>
        </p:txBody>
      </p:sp>
      <p:graphicFrame>
        <p:nvGraphicFramePr>
          <p:cNvPr id="17" name="Content Placeholder 8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1231055669"/>
              </p:ext>
            </p:extLst>
          </p:nvPr>
        </p:nvGraphicFramePr>
        <p:xfrm>
          <a:off x="4664075" y="1526409"/>
          <a:ext cx="4022725" cy="286303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15" name="Text Placeholder 14"/>
          <p:cNvSpPr>
            <a:spLocks noGrp="1"/>
          </p:cNvSpPr>
          <p:nvPr>
            <p:ph type="body" sz="quarter" idx="18"/>
          </p:nvPr>
        </p:nvSpPr>
        <p:spPr>
          <a:xfrm>
            <a:off x="4592082" y="1175557"/>
            <a:ext cx="4023360" cy="350851"/>
          </a:xfrm>
        </p:spPr>
        <p:txBody>
          <a:bodyPr/>
          <a:lstStyle/>
          <a:p>
            <a:pPr marL="0" indent="0" algn="l" eaLnBrk="0" hangingPunct="0">
              <a:spcBef>
                <a:spcPts val="0"/>
              </a:spcBef>
            </a:pPr>
            <a:r>
              <a:rPr lang="en-US" b="1" dirty="0" smtClean="0">
                <a:ea typeface="Times New Roman" charset="0"/>
                <a:cs typeface="Times New Roman" charset="0"/>
              </a:rPr>
              <a:t>Retail </a:t>
            </a:r>
            <a:r>
              <a:rPr lang="en-US" b="1" dirty="0">
                <a:ea typeface="Times New Roman" charset="0"/>
                <a:cs typeface="Times New Roman" charset="0"/>
              </a:rPr>
              <a:t>prices of </a:t>
            </a:r>
            <a:r>
              <a:rPr lang="en-US" b="1" dirty="0" smtClean="0">
                <a:ea typeface="Times New Roman" charset="0"/>
                <a:cs typeface="Times New Roman" charset="0"/>
              </a:rPr>
              <a:t>diesel</a:t>
            </a:r>
          </a:p>
          <a:p>
            <a:pPr marL="0" indent="0" algn="l" eaLnBrk="0" hangingPunct="0">
              <a:spcBef>
                <a:spcPts val="0"/>
              </a:spcBef>
            </a:pPr>
            <a:r>
              <a:rPr lang="en-US" b="1" dirty="0" smtClean="0">
                <a:ea typeface="Times New Roman" charset="0"/>
                <a:cs typeface="Times New Roman" charset="0"/>
              </a:rPr>
              <a:t>AEO2021 </a:t>
            </a:r>
            <a:r>
              <a:rPr lang="en-US" b="1" dirty="0">
                <a:ea typeface="Times New Roman" charset="0"/>
                <a:cs typeface="Times New Roman" charset="0"/>
              </a:rPr>
              <a:t>o</a:t>
            </a:r>
            <a:r>
              <a:rPr lang="en-US" b="1" dirty="0" smtClean="0">
                <a:ea typeface="Times New Roman" charset="0"/>
                <a:cs typeface="Times New Roman" charset="0"/>
              </a:rPr>
              <a:t>il price cases</a:t>
            </a:r>
            <a:endParaRPr lang="en-US" b="1" dirty="0">
              <a:ea typeface="Times New Roman" charset="0"/>
              <a:cs typeface="Times New Roman" charset="0"/>
            </a:endParaRPr>
          </a:p>
          <a:p>
            <a:pPr marL="0" indent="0" algn="l" eaLnBrk="0" hangingPunct="0">
              <a:spcBef>
                <a:spcPts val="0"/>
              </a:spcBef>
            </a:pPr>
            <a:r>
              <a:rPr lang="en-US" sz="1100" dirty="0" smtClean="0">
                <a:ea typeface="Times New Roman" charset="0"/>
                <a:cs typeface="Times New Roman" charset="0"/>
              </a:rPr>
              <a:t>2020 </a:t>
            </a:r>
            <a:r>
              <a:rPr lang="en-US" sz="1100" dirty="0">
                <a:ea typeface="Times New Roman" charset="0"/>
                <a:cs typeface="Times New Roman" charset="0"/>
              </a:rPr>
              <a:t>dollars per </a:t>
            </a:r>
            <a:r>
              <a:rPr lang="en-US" sz="1100" dirty="0" smtClean="0">
                <a:ea typeface="Times New Roman" charset="0"/>
                <a:cs typeface="Times New Roman" charset="0"/>
              </a:rPr>
              <a:t>gallon</a:t>
            </a:r>
            <a:endParaRPr lang="en-US" sz="1100" dirty="0">
              <a:ea typeface="Times New Roman" charset="0"/>
              <a:cs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80623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 Placeholder 15"/>
          <p:cNvSpPr>
            <a:spLocks noGrp="1"/>
          </p:cNvSpPr>
          <p:nvPr>
            <p:ph type="body" sz="quarter" idx="18"/>
          </p:nvPr>
        </p:nvSpPr>
        <p:spPr>
          <a:xfrm>
            <a:off x="619260" y="1102894"/>
            <a:ext cx="3064042" cy="350851"/>
          </a:xfrm>
        </p:spPr>
        <p:txBody>
          <a:bodyPr/>
          <a:lstStyle/>
          <a:p>
            <a:pPr algn="l" eaLnBrk="0" hangingPunct="0"/>
            <a:endParaRPr lang="en-US" b="1" dirty="0" smtClean="0">
              <a:ea typeface="Times New Roman" charset="0"/>
              <a:cs typeface="Times New Roman" charset="0"/>
            </a:endParaRPr>
          </a:p>
          <a:p>
            <a:pPr algn="l" eaLnBrk="0" hangingPunct="0"/>
            <a:endParaRPr lang="en-US" b="1" dirty="0">
              <a:ea typeface="Times New Roman" charset="0"/>
              <a:cs typeface="Times New Roman" charset="0"/>
            </a:endParaRPr>
          </a:p>
          <a:p>
            <a:pPr algn="l" eaLnBrk="0" hangingPunct="0"/>
            <a:endParaRPr lang="en-US" b="1" dirty="0" smtClean="0">
              <a:ea typeface="Times New Roman" charset="0"/>
              <a:cs typeface="Times New Roman" charset="0"/>
            </a:endParaRPr>
          </a:p>
          <a:p>
            <a:pPr algn="l" eaLnBrk="0" hangingPunct="0"/>
            <a:endParaRPr lang="en-US" sz="1400" b="1" dirty="0">
              <a:ea typeface="Times New Roman" charset="0"/>
              <a:cs typeface="Times New Roman" charset="0"/>
            </a:endParaRPr>
          </a:p>
          <a:p>
            <a:pPr algn="l" eaLnBrk="0" hangingPunct="0"/>
            <a:endParaRPr lang="en-US" sz="1400" b="1" dirty="0" smtClean="0">
              <a:ea typeface="Times New Roman" charset="0"/>
              <a:cs typeface="Times New Roman" charset="0"/>
            </a:endParaRPr>
          </a:p>
          <a:p>
            <a:pPr algn="l" eaLnBrk="0" hangingPunct="0"/>
            <a:endParaRPr lang="en-US" sz="400" b="1" dirty="0" smtClean="0">
              <a:ea typeface="Times New Roman" charset="0"/>
              <a:cs typeface="Times New Roman" charset="0"/>
            </a:endParaRPr>
          </a:p>
          <a:p>
            <a:pPr marL="0" indent="0" algn="l" eaLnBrk="0" hangingPunct="0">
              <a:spcBef>
                <a:spcPts val="0"/>
              </a:spcBef>
            </a:pPr>
            <a:r>
              <a:rPr lang="en-US" b="1" dirty="0" smtClean="0">
                <a:ea typeface="Times New Roman" charset="0"/>
                <a:cs typeface="Times New Roman" charset="0"/>
              </a:rPr>
              <a:t>U.S</a:t>
            </a:r>
            <a:r>
              <a:rPr lang="en-US" b="1" dirty="0">
                <a:ea typeface="Times New Roman" charset="0"/>
                <a:cs typeface="Times New Roman" charset="0"/>
              </a:rPr>
              <a:t>. crude oil </a:t>
            </a:r>
            <a:r>
              <a:rPr lang="en-US" b="1" dirty="0" smtClean="0">
                <a:ea typeface="Times New Roman" charset="0"/>
                <a:cs typeface="Times New Roman" charset="0"/>
              </a:rPr>
              <a:t>production</a:t>
            </a:r>
          </a:p>
          <a:p>
            <a:pPr marL="0" indent="0" algn="l" eaLnBrk="0" hangingPunct="0">
              <a:spcBef>
                <a:spcPts val="0"/>
              </a:spcBef>
            </a:pPr>
            <a:r>
              <a:rPr lang="en-US" b="1" dirty="0" smtClean="0">
                <a:ea typeface="Times New Roman" charset="0"/>
                <a:cs typeface="Times New Roman" charset="0"/>
              </a:rPr>
              <a:t>AEO2021 side cases</a:t>
            </a:r>
            <a:endParaRPr lang="en-US" b="1" dirty="0">
              <a:ea typeface="Times New Roman" charset="0"/>
              <a:cs typeface="Times New Roman" charset="0"/>
            </a:endParaRPr>
          </a:p>
          <a:p>
            <a:pPr marL="0" indent="0" algn="l" eaLnBrk="0" hangingPunct="0">
              <a:spcBef>
                <a:spcPts val="0"/>
              </a:spcBef>
            </a:pPr>
            <a:r>
              <a:rPr lang="en-US" sz="1100" dirty="0" smtClean="0">
                <a:ea typeface="Times New Roman" charset="0"/>
                <a:cs typeface="Times New Roman" charset="0"/>
              </a:rPr>
              <a:t>million </a:t>
            </a:r>
            <a:r>
              <a:rPr lang="en-US" sz="1100" dirty="0">
                <a:ea typeface="Times New Roman" charset="0"/>
                <a:cs typeface="Times New Roman" charset="0"/>
              </a:rPr>
              <a:t>barrels per </a:t>
            </a:r>
            <a:r>
              <a:rPr lang="en-US" sz="1100" dirty="0" smtClean="0">
                <a:ea typeface="Times New Roman" charset="0"/>
                <a:cs typeface="Times New Roman" charset="0"/>
              </a:rPr>
              <a:t>day</a:t>
            </a:r>
            <a:endParaRPr lang="en-US" sz="1100" dirty="0">
              <a:ea typeface="Times New Roman" charset="0"/>
              <a:cs typeface="Times New Roman" charset="0"/>
            </a:endParaRPr>
          </a:p>
        </p:txBody>
      </p:sp>
      <p:sp>
        <p:nvSpPr>
          <p:cNvPr id="17" name="Title 9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 smtClean="0"/>
              <a:t>Production </a:t>
            </a:r>
            <a:r>
              <a:rPr lang="en-US" dirty="0"/>
              <a:t>of U.S. crude oil and natural gas plant </a:t>
            </a:r>
            <a:r>
              <a:rPr lang="en-US" dirty="0" smtClean="0"/>
              <a:t>liquids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641080" y="4869656"/>
            <a:ext cx="384175" cy="273844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84948DD1-5963-4816-BE5A-05BCCCAC15E0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032" y="204870"/>
            <a:ext cx="576228" cy="576228"/>
          </a:xfrm>
          <a:prstGeom prst="rect">
            <a:avLst/>
          </a:prstGeom>
        </p:spPr>
      </p:pic>
      <p:graphicFrame>
        <p:nvGraphicFramePr>
          <p:cNvPr id="20" name="Content Placeholder 6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466051636"/>
              </p:ext>
            </p:extLst>
          </p:nvPr>
        </p:nvGraphicFramePr>
        <p:xfrm>
          <a:off x="685800" y="1498353"/>
          <a:ext cx="4022725" cy="30972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21" name="Content Placeholder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85761213"/>
              </p:ext>
            </p:extLst>
          </p:nvPr>
        </p:nvGraphicFramePr>
        <p:xfrm>
          <a:off x="4618038" y="1498353"/>
          <a:ext cx="3932238" cy="30972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22" name="TextBox 1"/>
          <p:cNvSpPr txBox="1"/>
          <p:nvPr/>
        </p:nvSpPr>
        <p:spPr bwMode="auto">
          <a:xfrm>
            <a:off x="3835083" y="1681178"/>
            <a:ext cx="1207826" cy="25966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27432" tIns="27432" rIns="27432" bIns="27432" rtlCol="0">
            <a:prstTxWarp prst="textNoShape">
              <a:avLst/>
            </a:prstTxWarp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eaLnBrk="0" hangingPunct="0"/>
            <a:endParaRPr lang="en-US" sz="1200" b="1" i="0" baseline="0" dirty="0" smtClean="0">
              <a:solidFill>
                <a:schemeClr val="accent2">
                  <a:lumMod val="75000"/>
                </a:schemeClr>
              </a:solidFill>
              <a:ea typeface="Times New Roman" charset="0"/>
              <a:cs typeface="Times New Roman" charset="0"/>
            </a:endParaRPr>
          </a:p>
          <a:p>
            <a:pPr eaLnBrk="0" hangingPunct="0"/>
            <a:endParaRPr lang="en-US" sz="1200" b="1" dirty="0">
              <a:solidFill>
                <a:schemeClr val="accent2">
                  <a:lumMod val="75000"/>
                </a:schemeClr>
              </a:solidFill>
              <a:ea typeface="Times New Roman" charset="0"/>
              <a:cs typeface="Times New Roman" charset="0"/>
            </a:endParaRPr>
          </a:p>
          <a:p>
            <a:pPr eaLnBrk="0" hangingPunct="0"/>
            <a:endParaRPr lang="en-US" sz="1200" b="1" i="0" baseline="0" dirty="0" smtClean="0">
              <a:solidFill>
                <a:schemeClr val="accent2">
                  <a:lumMod val="75000"/>
                </a:schemeClr>
              </a:solidFill>
              <a:ea typeface="Times New Roman" charset="0"/>
              <a:cs typeface="Times New Roman" charset="0"/>
            </a:endParaRPr>
          </a:p>
          <a:p>
            <a:pPr eaLnBrk="0" hangingPunct="0"/>
            <a:r>
              <a:rPr lang="en-US" sz="1200" b="1" i="0" baseline="0" dirty="0" smtClean="0">
                <a:solidFill>
                  <a:schemeClr val="accent2">
                    <a:lumMod val="75000"/>
                  </a:schemeClr>
                </a:solidFill>
                <a:ea typeface="Times New Roman" charset="0"/>
                <a:cs typeface="Times New Roman" charset="0"/>
              </a:rPr>
              <a:t>High Oil and Gas Supply</a:t>
            </a:r>
            <a:endParaRPr lang="en-US" sz="1200" b="1" i="0" baseline="0" dirty="0">
              <a:solidFill>
                <a:schemeClr val="accent2">
                  <a:lumMod val="75000"/>
                </a:schemeClr>
              </a:solidFill>
              <a:ea typeface="Times New Roman" charset="0"/>
              <a:cs typeface="Times New Roman" charset="0"/>
            </a:endParaRPr>
          </a:p>
          <a:p>
            <a:pPr eaLnBrk="0" hangingPunct="0"/>
            <a:r>
              <a:rPr lang="en-US" sz="1200" b="1" i="0" baseline="0" dirty="0">
                <a:solidFill>
                  <a:schemeClr val="accent5">
                    <a:lumMod val="75000"/>
                  </a:schemeClr>
                </a:solidFill>
                <a:ea typeface="Times New Roman" charset="0"/>
                <a:cs typeface="Times New Roman" charset="0"/>
              </a:rPr>
              <a:t>High Oil Price</a:t>
            </a:r>
          </a:p>
          <a:p>
            <a:pPr eaLnBrk="0" hangingPunct="0"/>
            <a:r>
              <a:rPr lang="en-US" sz="1200" b="1" i="0" baseline="0" dirty="0" smtClean="0">
                <a:solidFill>
                  <a:srgbClr val="000000"/>
                </a:solidFill>
                <a:ea typeface="Times New Roman" charset="0"/>
                <a:cs typeface="Times New Roman" charset="0"/>
              </a:rPr>
              <a:t>Reference</a:t>
            </a:r>
            <a:endParaRPr lang="en-US" sz="1200" b="1" i="0" baseline="0" dirty="0">
              <a:solidFill>
                <a:srgbClr val="000000"/>
              </a:solidFill>
              <a:ea typeface="Times New Roman" charset="0"/>
              <a:cs typeface="Times New Roman" charset="0"/>
            </a:endParaRPr>
          </a:p>
          <a:p>
            <a:pPr marL="0" marR="0" lvl="0" indent="0" defTabSz="914400" eaLnBrk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1" i="0" baseline="0" dirty="0" smtClean="0">
                <a:solidFill>
                  <a:schemeClr val="accent5">
                    <a:lumMod val="40000"/>
                    <a:lumOff val="60000"/>
                  </a:schemeClr>
                </a:solidFill>
                <a:effectLst/>
              </a:rPr>
              <a:t>Low </a:t>
            </a:r>
            <a:r>
              <a:rPr lang="en-US" sz="1200" b="1" i="0" baseline="0" dirty="0">
                <a:solidFill>
                  <a:schemeClr val="accent5">
                    <a:lumMod val="40000"/>
                    <a:lumOff val="60000"/>
                  </a:schemeClr>
                </a:solidFill>
                <a:effectLst/>
              </a:rPr>
              <a:t>Oil Price</a:t>
            </a:r>
            <a:endParaRPr lang="en-US" sz="1200" b="1" dirty="0">
              <a:solidFill>
                <a:schemeClr val="accent5">
                  <a:lumMod val="40000"/>
                  <a:lumOff val="60000"/>
                </a:schemeClr>
              </a:solidFill>
              <a:effectLst/>
            </a:endParaRPr>
          </a:p>
          <a:p>
            <a:pPr eaLnBrk="0" hangingPunct="0"/>
            <a:r>
              <a:rPr lang="en-US" sz="1200" b="1" i="0" baseline="0" dirty="0" smtClean="0"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Low Oil and Gas Supply</a:t>
            </a:r>
            <a:endParaRPr lang="en-US" sz="1200" b="1" i="0" baseline="0" dirty="0">
              <a:solidFill>
                <a:schemeClr val="accent2">
                  <a:lumMod val="40000"/>
                  <a:lumOff val="60000"/>
                </a:schemeClr>
              </a:solidFill>
              <a:ea typeface="Times New Roman" charset="0"/>
              <a:cs typeface="Times New Roman" charset="0"/>
            </a:endParaRPr>
          </a:p>
          <a:p>
            <a:pPr eaLnBrk="0" hangingPunct="0"/>
            <a:endParaRPr lang="en-US" sz="1200" i="0" dirty="0">
              <a:solidFill>
                <a:schemeClr val="accent3"/>
              </a:solidFill>
              <a:ea typeface="Times New Roman" charset="0"/>
              <a:cs typeface="Times New Roman" charset="0"/>
            </a:endParaRP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17"/>
          </p:nvPr>
        </p:nvSpPr>
        <p:spPr>
          <a:xfrm>
            <a:off x="4901247" y="1102894"/>
            <a:ext cx="3931920" cy="350851"/>
          </a:xfrm>
          <a:prstGeom prst="rect">
            <a:avLst/>
          </a:prstGeom>
        </p:spPr>
        <p:txBody>
          <a:bodyPr rIns="0"/>
          <a:lstStyle/>
          <a:p>
            <a:pPr marL="0" indent="0">
              <a:spcBef>
                <a:spcPts val="0"/>
              </a:spcBef>
            </a:pPr>
            <a:r>
              <a:rPr lang="en-US" b="1" dirty="0" smtClean="0"/>
              <a:t>U.S. natural gas plant liquids production</a:t>
            </a:r>
          </a:p>
          <a:p>
            <a:pPr marL="0" indent="0">
              <a:spcBef>
                <a:spcPts val="0"/>
              </a:spcBef>
            </a:pPr>
            <a:r>
              <a:rPr lang="en-US" b="1" dirty="0" smtClean="0"/>
              <a:t>AEO2021 side cases</a:t>
            </a:r>
          </a:p>
          <a:p>
            <a:pPr marL="0" indent="0">
              <a:spcBef>
                <a:spcPts val="0"/>
              </a:spcBef>
            </a:pPr>
            <a:r>
              <a:rPr lang="en-US" sz="1100" dirty="0" smtClean="0"/>
              <a:t>million barrels per day</a:t>
            </a:r>
          </a:p>
        </p:txBody>
      </p:sp>
      <p:sp>
        <p:nvSpPr>
          <p:cNvPr id="10" name="TextBox 1"/>
          <p:cNvSpPr txBox="1"/>
          <p:nvPr/>
        </p:nvSpPr>
        <p:spPr bwMode="auto">
          <a:xfrm>
            <a:off x="7767321" y="2409937"/>
            <a:ext cx="1207826" cy="2230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27432" tIns="27432" rIns="27432" bIns="27432" rtlCol="0">
            <a:prstTxWarp prst="textNoShape">
              <a:avLst/>
            </a:prstTxWarp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eaLnBrk="0" hangingPunct="0"/>
            <a:endParaRPr lang="en-US" sz="1200" b="1" i="0" baseline="0" dirty="0" smtClean="0">
              <a:solidFill>
                <a:schemeClr val="accent2">
                  <a:lumMod val="75000"/>
                </a:schemeClr>
              </a:solidFill>
              <a:ea typeface="Times New Roman" charset="0"/>
              <a:cs typeface="Times New Roman" charset="0"/>
            </a:endParaRPr>
          </a:p>
          <a:p>
            <a:pPr eaLnBrk="0" hangingPunct="0"/>
            <a:endParaRPr lang="en-US" sz="1200" b="1" dirty="0">
              <a:solidFill>
                <a:schemeClr val="accent2">
                  <a:lumMod val="75000"/>
                </a:schemeClr>
              </a:solidFill>
              <a:ea typeface="Times New Roman" charset="0"/>
              <a:cs typeface="Times New Roman" charset="0"/>
            </a:endParaRPr>
          </a:p>
          <a:p>
            <a:pPr eaLnBrk="0" hangingPunct="0"/>
            <a:endParaRPr lang="en-US" sz="1200" b="1" i="0" baseline="0" dirty="0" smtClean="0">
              <a:solidFill>
                <a:schemeClr val="accent2">
                  <a:lumMod val="75000"/>
                </a:schemeClr>
              </a:solidFill>
              <a:ea typeface="Times New Roman" charset="0"/>
              <a:cs typeface="Times New Roman" charset="0"/>
            </a:endParaRPr>
          </a:p>
          <a:p>
            <a:pPr eaLnBrk="0" hangingPunct="0"/>
            <a:r>
              <a:rPr lang="en-US" sz="1200" b="1" i="0" baseline="0" dirty="0" smtClean="0">
                <a:solidFill>
                  <a:schemeClr val="accent2">
                    <a:lumMod val="75000"/>
                  </a:schemeClr>
                </a:solidFill>
                <a:ea typeface="Times New Roman" charset="0"/>
                <a:cs typeface="Times New Roman" charset="0"/>
              </a:rPr>
              <a:t>High Oil and Gas Supply</a:t>
            </a:r>
            <a:endParaRPr lang="en-US" sz="1200" b="1" i="0" baseline="0" dirty="0">
              <a:solidFill>
                <a:schemeClr val="accent2">
                  <a:lumMod val="75000"/>
                </a:schemeClr>
              </a:solidFill>
              <a:ea typeface="Times New Roman" charset="0"/>
              <a:cs typeface="Times New Roman" charset="0"/>
            </a:endParaRPr>
          </a:p>
          <a:p>
            <a:pPr eaLnBrk="0" hangingPunct="0"/>
            <a:r>
              <a:rPr lang="en-US" sz="1200" b="1" i="0" baseline="0" dirty="0">
                <a:solidFill>
                  <a:schemeClr val="accent5">
                    <a:lumMod val="75000"/>
                  </a:schemeClr>
                </a:solidFill>
                <a:ea typeface="Times New Roman" charset="0"/>
                <a:cs typeface="Times New Roman" charset="0"/>
              </a:rPr>
              <a:t>High Oil Price</a:t>
            </a:r>
          </a:p>
          <a:p>
            <a:pPr eaLnBrk="0" hangingPunct="0"/>
            <a:r>
              <a:rPr lang="en-US" sz="1200" b="1" i="0" baseline="0" dirty="0" smtClean="0">
                <a:solidFill>
                  <a:srgbClr val="000000"/>
                </a:solidFill>
                <a:ea typeface="Times New Roman" charset="0"/>
                <a:cs typeface="Times New Roman" charset="0"/>
              </a:rPr>
              <a:t>Reference</a:t>
            </a:r>
            <a:endParaRPr lang="en-US" sz="1200" b="1" i="0" baseline="0" dirty="0">
              <a:solidFill>
                <a:srgbClr val="000000"/>
              </a:solidFill>
              <a:ea typeface="Times New Roman" charset="0"/>
              <a:cs typeface="Times New Roman" charset="0"/>
            </a:endParaRPr>
          </a:p>
          <a:p>
            <a:pPr marL="0" marR="0" lvl="0" indent="0" defTabSz="914400" eaLnBrk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1" i="0" baseline="0" dirty="0" smtClean="0">
                <a:solidFill>
                  <a:schemeClr val="accent5">
                    <a:lumMod val="40000"/>
                    <a:lumOff val="60000"/>
                  </a:schemeClr>
                </a:solidFill>
                <a:effectLst/>
              </a:rPr>
              <a:t>Low </a:t>
            </a:r>
            <a:r>
              <a:rPr lang="en-US" sz="1200" b="1" i="0" baseline="0" dirty="0">
                <a:solidFill>
                  <a:schemeClr val="accent5">
                    <a:lumMod val="40000"/>
                    <a:lumOff val="60000"/>
                  </a:schemeClr>
                </a:solidFill>
                <a:effectLst/>
              </a:rPr>
              <a:t>Oil Price</a:t>
            </a:r>
            <a:endParaRPr lang="en-US" sz="1200" b="1" dirty="0">
              <a:solidFill>
                <a:schemeClr val="accent5">
                  <a:lumMod val="40000"/>
                  <a:lumOff val="60000"/>
                </a:schemeClr>
              </a:solidFill>
              <a:effectLst/>
            </a:endParaRPr>
          </a:p>
          <a:p>
            <a:pPr eaLnBrk="0" hangingPunct="0"/>
            <a:r>
              <a:rPr lang="en-US" sz="1200" b="1" i="0" baseline="0" dirty="0" smtClean="0"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Low Oil and Gas Supply</a:t>
            </a:r>
            <a:endParaRPr lang="en-US" sz="1200" b="1" i="0" baseline="0" dirty="0">
              <a:solidFill>
                <a:schemeClr val="accent2">
                  <a:lumMod val="40000"/>
                  <a:lumOff val="60000"/>
                </a:schemeClr>
              </a:solidFill>
              <a:ea typeface="Times New Roman" charset="0"/>
              <a:cs typeface="Times New Roman" charset="0"/>
            </a:endParaRPr>
          </a:p>
          <a:p>
            <a:pPr eaLnBrk="0" hangingPunct="0"/>
            <a:endParaRPr lang="en-US" sz="1200" i="0" dirty="0">
              <a:solidFill>
                <a:schemeClr val="accent3"/>
              </a:solidFill>
              <a:ea typeface="Times New Roman" charset="0"/>
              <a:cs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502827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U.S. crude oil and natural gas plant liquids production and consumption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84948DD1-5963-4816-BE5A-05BCCCAC15E0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3</a:t>
            </a:fld>
            <a:endParaRPr lang="en-US" dirty="0">
              <a:solidFill>
                <a:srgbClr val="000000"/>
              </a:solidFill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032" y="204870"/>
            <a:ext cx="576228" cy="576228"/>
          </a:xfrm>
          <a:prstGeom prst="rect">
            <a:avLst/>
          </a:prstGeom>
        </p:spPr>
      </p:pic>
      <p:graphicFrame>
        <p:nvGraphicFramePr>
          <p:cNvPr id="8" name="Content Placeholder 10"/>
          <p:cNvGraphicFramePr>
            <a:graphicFrameLocks noGrp="1"/>
          </p:cNvGraphicFramePr>
          <p:nvPr>
            <p:ph sz="quarter" idx="12"/>
            <p:extLst>
              <p:ext uri="{D42A27DB-BD31-4B8C-83A1-F6EECF244321}">
                <p14:modId xmlns:p14="http://schemas.microsoft.com/office/powerpoint/2010/main" val="3351027072"/>
              </p:ext>
            </p:extLst>
          </p:nvPr>
        </p:nvGraphicFramePr>
        <p:xfrm>
          <a:off x="685799" y="829994"/>
          <a:ext cx="3682893" cy="36283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3" name="Content Placeholder 6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1827265787"/>
              </p:ext>
            </p:extLst>
          </p:nvPr>
        </p:nvGraphicFramePr>
        <p:xfrm>
          <a:off x="4435231" y="829301"/>
          <a:ext cx="4006315" cy="36283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20856366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032" y="204870"/>
            <a:ext cx="576228" cy="576228"/>
          </a:xfrm>
          <a:prstGeom prst="rect">
            <a:avLst/>
          </a:prstGeom>
        </p:spPr>
      </p:pic>
      <p:sp>
        <p:nvSpPr>
          <p:cNvPr id="4" name="Text Placeholder 3"/>
          <p:cNvSpPr>
            <a:spLocks noGrp="1"/>
          </p:cNvSpPr>
          <p:nvPr>
            <p:ph type="body" sz="quarter" idx="17"/>
          </p:nvPr>
        </p:nvSpPr>
        <p:spPr>
          <a:xfrm>
            <a:off x="685800" y="1162732"/>
            <a:ext cx="4572000" cy="350254"/>
          </a:xfrm>
        </p:spPr>
        <p:txBody>
          <a:bodyPr/>
          <a:lstStyle/>
          <a:p>
            <a:pPr marL="0" indent="0" eaLnBrk="0" hangingPunct="0">
              <a:spcBef>
                <a:spcPts val="0"/>
              </a:spcBef>
            </a:pPr>
            <a:r>
              <a:rPr lang="en-US" b="1" dirty="0" smtClean="0"/>
              <a:t>Reference case</a:t>
            </a:r>
          </a:p>
          <a:p>
            <a:pPr marL="0" indent="0" eaLnBrk="0" hangingPunct="0">
              <a:spcBef>
                <a:spcPts val="0"/>
              </a:spcBef>
            </a:pPr>
            <a:r>
              <a:rPr lang="en-US" sz="1100" dirty="0" smtClean="0">
                <a:latin typeface="Arial" panose="020B0604020202020204" pitchFamily="34" charset="0"/>
                <a:ea typeface="Times New Roman" charset="0"/>
                <a:cs typeface="Arial" panose="020B0604020202020204" pitchFamily="34" charset="0"/>
              </a:rPr>
              <a:t>million </a:t>
            </a:r>
            <a:r>
              <a:rPr lang="en-US" sz="1100" dirty="0">
                <a:latin typeface="Arial" panose="020B0604020202020204" pitchFamily="34" charset="0"/>
                <a:ea typeface="Times New Roman" charset="0"/>
                <a:cs typeface="Arial" panose="020B0604020202020204" pitchFamily="34" charset="0"/>
              </a:rPr>
              <a:t>barrels per </a:t>
            </a:r>
            <a:r>
              <a:rPr lang="en-US" sz="1100" dirty="0" smtClean="0">
                <a:latin typeface="Arial" panose="020B0604020202020204" pitchFamily="34" charset="0"/>
                <a:ea typeface="Times New Roman" charset="0"/>
                <a:cs typeface="Arial" panose="020B0604020202020204" pitchFamily="34" charset="0"/>
              </a:rPr>
              <a:t>day</a:t>
            </a:r>
            <a:endParaRPr lang="en-US" sz="1100" dirty="0">
              <a:latin typeface="Arial" panose="020B0604020202020204" pitchFamily="34" charset="0"/>
              <a:ea typeface="Times New Roman" charset="0"/>
              <a:cs typeface="Arial" panose="020B0604020202020204" pitchFamily="34" charset="0"/>
            </a:endParaRP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8"/>
          </p:nvPr>
        </p:nvSpPr>
        <p:spPr>
          <a:xfrm>
            <a:off x="3453791" y="1167556"/>
            <a:ext cx="2599267" cy="350851"/>
          </a:xfrm>
        </p:spPr>
        <p:txBody>
          <a:bodyPr/>
          <a:lstStyle/>
          <a:p>
            <a:pPr marL="0" indent="0" eaLnBrk="0" hangingPunct="0">
              <a:spcBef>
                <a:spcPts val="0"/>
              </a:spcBef>
            </a:pPr>
            <a:r>
              <a:rPr lang="en-US" b="1" dirty="0" smtClean="0">
                <a:latin typeface="Arial" panose="020B0604020202020204" pitchFamily="34" charset="0"/>
                <a:ea typeface="Times New Roman" charset="0"/>
                <a:cs typeface="Arial" panose="020B0604020202020204" pitchFamily="34" charset="0"/>
              </a:rPr>
              <a:t>Low Oil and Gas Supply case</a:t>
            </a:r>
          </a:p>
          <a:p>
            <a:pPr marL="0" indent="0" eaLnBrk="0" hangingPunct="0">
              <a:spcBef>
                <a:spcPts val="0"/>
              </a:spcBef>
            </a:pPr>
            <a:r>
              <a:rPr lang="en-US" sz="1100" dirty="0">
                <a:latin typeface="Arial" panose="020B0604020202020204" pitchFamily="34" charset="0"/>
                <a:ea typeface="Times New Roman" charset="0"/>
                <a:cs typeface="Arial" panose="020B0604020202020204" pitchFamily="34" charset="0"/>
              </a:rPr>
              <a:t>million barrels per </a:t>
            </a:r>
            <a:r>
              <a:rPr lang="en-US" sz="1100" dirty="0" smtClean="0">
                <a:latin typeface="Arial" panose="020B0604020202020204" pitchFamily="34" charset="0"/>
                <a:ea typeface="Times New Roman" charset="0"/>
                <a:cs typeface="Arial" panose="020B0604020202020204" pitchFamily="34" charset="0"/>
              </a:rPr>
              <a:t>day</a:t>
            </a:r>
            <a:endParaRPr lang="en-US" sz="1100" dirty="0">
              <a:latin typeface="Arial" panose="020B0604020202020204" pitchFamily="34" charset="0"/>
              <a:ea typeface="Times New Roman" charset="0"/>
              <a:cs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 smtClean="0"/>
              <a:t>U.S</a:t>
            </a:r>
            <a:r>
              <a:rPr lang="en-US" dirty="0"/>
              <a:t>. crude oil </a:t>
            </a:r>
            <a:r>
              <a:rPr lang="en-US" dirty="0" smtClean="0"/>
              <a:t>production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prstGeom prst="rect">
            <a:avLst/>
          </a:prstGeom>
        </p:spPr>
        <p:txBody>
          <a:bodyPr/>
          <a:lstStyle/>
          <a:p>
            <a:pPr>
              <a:defRPr/>
            </a:pPr>
            <a:fld id="{84948DD1-5963-4816-BE5A-05BCCCAC15E0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  <p:graphicFrame>
        <p:nvGraphicFramePr>
          <p:cNvPr id="17" name="Content Placeholder 6"/>
          <p:cNvGraphicFramePr>
            <a:graphicFrameLocks noGrp="1"/>
          </p:cNvGraphicFramePr>
          <p:nvPr>
            <p:ph sz="quarter" idx="12"/>
            <p:extLst>
              <p:ext uri="{D42A27DB-BD31-4B8C-83A1-F6EECF244321}">
                <p14:modId xmlns:p14="http://schemas.microsoft.com/office/powerpoint/2010/main" val="3259228388"/>
              </p:ext>
            </p:extLst>
          </p:nvPr>
        </p:nvGraphicFramePr>
        <p:xfrm>
          <a:off x="685800" y="1633338"/>
          <a:ext cx="2598738" cy="28654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9" name="Rectangle 8"/>
          <p:cNvSpPr/>
          <p:nvPr/>
        </p:nvSpPr>
        <p:spPr>
          <a:xfrm>
            <a:off x="1927217" y="3695073"/>
            <a:ext cx="595035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eaLnBrk="0" hangingPunct="0"/>
            <a:r>
              <a:rPr lang="en-US" sz="1000" b="1" dirty="0">
                <a:solidFill>
                  <a:schemeClr val="bg1"/>
                </a:solidFill>
                <a:ea typeface="Times New Roman" charset="0"/>
                <a:cs typeface="Times New Roman" charset="0"/>
              </a:rPr>
              <a:t>Alaska</a:t>
            </a:r>
          </a:p>
        </p:txBody>
      </p:sp>
      <p:sp>
        <p:nvSpPr>
          <p:cNvPr id="14" name="Text Placeholder 5"/>
          <p:cNvSpPr txBox="1">
            <a:spLocks/>
          </p:cNvSpPr>
          <p:nvPr/>
        </p:nvSpPr>
        <p:spPr>
          <a:xfrm>
            <a:off x="6233900" y="1167440"/>
            <a:ext cx="2599267" cy="350851"/>
          </a:xfrm>
          <a:prstGeom prst="rect">
            <a:avLst/>
          </a:prstGeom>
        </p:spPr>
        <p:txBody>
          <a:bodyPr tIns="0" rIns="0" bIns="0" anchor="b" anchorCtr="0"/>
          <a:lstStyle>
            <a:lvl1pPr marL="342900" marR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eaLnBrk="0" hangingPunct="0">
              <a:spcBef>
                <a:spcPts val="0"/>
              </a:spcBef>
            </a:pPr>
            <a:r>
              <a:rPr lang="en-US" b="1" dirty="0" smtClean="0">
                <a:latin typeface="Arial" panose="020B0604020202020204" pitchFamily="34" charset="0"/>
                <a:ea typeface="Times New Roman" charset="0"/>
                <a:cs typeface="Arial" panose="020B0604020202020204" pitchFamily="34" charset="0"/>
              </a:rPr>
              <a:t>High Oil and Gas Supply case</a:t>
            </a:r>
          </a:p>
          <a:p>
            <a:pPr marL="0" indent="0" eaLnBrk="0" hangingPunct="0">
              <a:spcBef>
                <a:spcPts val="0"/>
              </a:spcBef>
            </a:pPr>
            <a:r>
              <a:rPr lang="en-US" sz="1100" dirty="0" smtClean="0">
                <a:latin typeface="Arial" panose="020B0604020202020204" pitchFamily="34" charset="0"/>
                <a:ea typeface="Times New Roman" charset="0"/>
                <a:cs typeface="Arial" panose="020B0604020202020204" pitchFamily="34" charset="0"/>
              </a:rPr>
              <a:t>million </a:t>
            </a:r>
            <a:r>
              <a:rPr lang="en-US" sz="1100" dirty="0">
                <a:latin typeface="Arial" panose="020B0604020202020204" pitchFamily="34" charset="0"/>
                <a:ea typeface="Times New Roman" charset="0"/>
                <a:cs typeface="Arial" panose="020B0604020202020204" pitchFamily="34" charset="0"/>
              </a:rPr>
              <a:t>barrels per </a:t>
            </a:r>
            <a:r>
              <a:rPr lang="en-US" sz="1100" dirty="0" smtClean="0">
                <a:latin typeface="Arial" panose="020B0604020202020204" pitchFamily="34" charset="0"/>
                <a:ea typeface="Times New Roman" charset="0"/>
                <a:cs typeface="Arial" panose="020B0604020202020204" pitchFamily="34" charset="0"/>
              </a:rPr>
              <a:t>day</a:t>
            </a:r>
            <a:endParaRPr lang="en-US" sz="1100" dirty="0">
              <a:latin typeface="Arial" panose="020B0604020202020204" pitchFamily="34" charset="0"/>
              <a:ea typeface="Times New Roman" charset="0"/>
              <a:cs typeface="Arial" panose="020B0604020202020204" pitchFamily="34" charset="0"/>
            </a:endParaRPr>
          </a:p>
        </p:txBody>
      </p:sp>
      <p:graphicFrame>
        <p:nvGraphicFramePr>
          <p:cNvPr id="16" name="Content Placeholder 6"/>
          <p:cNvGraphicFramePr>
            <a:graphicFrameLocks noGrp="1"/>
          </p:cNvGraphicFramePr>
          <p:nvPr>
            <p:ph sz="quarter" idx="12"/>
            <p:extLst>
              <p:ext uri="{D42A27DB-BD31-4B8C-83A1-F6EECF244321}">
                <p14:modId xmlns:p14="http://schemas.microsoft.com/office/powerpoint/2010/main" val="2306922217"/>
              </p:ext>
            </p:extLst>
          </p:nvPr>
        </p:nvGraphicFramePr>
        <p:xfrm>
          <a:off x="3454320" y="1633338"/>
          <a:ext cx="2598738" cy="28654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18" name="Content Placeholder 6"/>
          <p:cNvGraphicFramePr>
            <a:graphicFrameLocks noGrp="1"/>
          </p:cNvGraphicFramePr>
          <p:nvPr>
            <p:ph sz="quarter" idx="12"/>
            <p:extLst>
              <p:ext uri="{D42A27DB-BD31-4B8C-83A1-F6EECF244321}">
                <p14:modId xmlns:p14="http://schemas.microsoft.com/office/powerpoint/2010/main" val="99259685"/>
              </p:ext>
            </p:extLst>
          </p:nvPr>
        </p:nvGraphicFramePr>
        <p:xfrm>
          <a:off x="6244431" y="1633338"/>
          <a:ext cx="2598738" cy="28654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685800" y="898754"/>
            <a:ext cx="6017217" cy="18466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eaLnBrk="0" hangingPunct="0">
              <a:spcBef>
                <a:spcPts val="0"/>
              </a:spcBef>
            </a:pPr>
            <a:r>
              <a:rPr lang="en-US" sz="1200" b="1" dirty="0">
                <a:latin typeface="Arial" panose="020B0604020202020204" pitchFamily="34" charset="0"/>
                <a:ea typeface="Times New Roman" charset="0"/>
                <a:cs typeface="Arial" panose="020B0604020202020204" pitchFamily="34" charset="0"/>
              </a:rPr>
              <a:t>U.S. crude oil production</a:t>
            </a:r>
            <a:r>
              <a:rPr lang="en-US" sz="1200" dirty="0">
                <a:latin typeface="Arial" panose="020B0604020202020204" pitchFamily="34" charset="0"/>
                <a:ea typeface="Times New Roman" charset="0"/>
                <a:cs typeface="Arial" panose="020B0604020202020204" pitchFamily="34" charset="0"/>
              </a:rPr>
              <a:t>, </a:t>
            </a:r>
            <a:r>
              <a:rPr lang="en-US" sz="1200" b="1" dirty="0">
                <a:latin typeface="Arial" panose="020B0604020202020204" pitchFamily="34" charset="0"/>
                <a:ea typeface="Times New Roman" charset="0"/>
                <a:cs typeface="Arial" panose="020B0604020202020204" pitchFamily="34" charset="0"/>
              </a:rPr>
              <a:t>AEO2021 o</a:t>
            </a:r>
            <a:r>
              <a:rPr lang="en-US" sz="1200" b="1" dirty="0"/>
              <a:t>il and gas supply cases</a:t>
            </a:r>
          </a:p>
        </p:txBody>
      </p:sp>
    </p:spTree>
    <p:extLst>
      <p:ext uri="{BB962C8B-B14F-4D97-AF65-F5344CB8AC3E}">
        <p14:creationId xmlns:p14="http://schemas.microsoft.com/office/powerpoint/2010/main" val="24875421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prstGeom prst="rect">
            <a:avLst/>
          </a:prstGeom>
        </p:spPr>
        <p:txBody>
          <a:bodyPr/>
          <a:lstStyle/>
          <a:p>
            <a:pPr>
              <a:defRPr/>
            </a:pPr>
            <a:fld id="{84948DD1-5963-4816-BE5A-05BCCCAC15E0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  <p:graphicFrame>
        <p:nvGraphicFramePr>
          <p:cNvPr id="26" name="Content Placeholder 6"/>
          <p:cNvGraphicFramePr>
            <a:graphicFrameLocks noGrp="1"/>
          </p:cNvGraphicFramePr>
          <p:nvPr>
            <p:ph sz="quarter" idx="4294967295"/>
            <p:extLst>
              <p:ext uri="{D42A27DB-BD31-4B8C-83A1-F6EECF244321}">
                <p14:modId xmlns:p14="http://schemas.microsoft.com/office/powerpoint/2010/main" val="4007617862"/>
              </p:ext>
            </p:extLst>
          </p:nvPr>
        </p:nvGraphicFramePr>
        <p:xfrm>
          <a:off x="5322785" y="1587011"/>
          <a:ext cx="3517078" cy="281464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27" name="Picture 2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032" y="204870"/>
            <a:ext cx="576228" cy="576228"/>
          </a:xfrm>
          <a:prstGeom prst="rect">
            <a:avLst/>
          </a:prstGeom>
        </p:spPr>
      </p:pic>
      <p:sp>
        <p:nvSpPr>
          <p:cNvPr id="28" name="Title 2"/>
          <p:cNvSpPr>
            <a:spLocks noGrp="1"/>
          </p:cNvSpPr>
          <p:nvPr>
            <p:ph type="title"/>
          </p:nvPr>
        </p:nvSpPr>
        <p:spPr>
          <a:xfrm>
            <a:off x="685800" y="38781"/>
            <a:ext cx="8001000" cy="761415"/>
          </a:xfrm>
          <a:prstGeom prst="rect">
            <a:avLst/>
          </a:prstGeom>
        </p:spPr>
        <p:txBody>
          <a:bodyPr/>
          <a:lstStyle/>
          <a:p>
            <a:r>
              <a:rPr lang="en-US" sz="2400" dirty="0" smtClean="0"/>
              <a:t>U.S. crude oil levels and cumulative production</a:t>
            </a: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18"/>
          </p:nvPr>
        </p:nvSpPr>
        <p:spPr>
          <a:xfrm>
            <a:off x="5322785" y="1157278"/>
            <a:ext cx="3245083" cy="350851"/>
          </a:xfrm>
          <a:solidFill>
            <a:schemeClr val="bg1"/>
          </a:solidFill>
        </p:spPr>
        <p:txBody>
          <a:bodyPr lIns="0"/>
          <a:lstStyle/>
          <a:p>
            <a:pPr marL="0" indent="0" algn="l" eaLnBrk="0" hangingPunct="0">
              <a:spcBef>
                <a:spcPts val="0"/>
              </a:spcBef>
            </a:pPr>
            <a:r>
              <a:rPr lang="en-US" b="1" dirty="0" smtClean="0">
                <a:latin typeface="Arial" panose="020B0604020202020204" pitchFamily="34" charset="0"/>
                <a:ea typeface="Times New Roman" charset="0"/>
                <a:cs typeface="Arial" panose="020B0604020202020204" pitchFamily="34" charset="0"/>
              </a:rPr>
              <a:t>Cumulative </a:t>
            </a:r>
            <a:r>
              <a:rPr lang="en-US" b="1" dirty="0">
                <a:latin typeface="Arial" panose="020B0604020202020204" pitchFamily="34" charset="0"/>
                <a:ea typeface="Times New Roman" charset="0"/>
                <a:cs typeface="Arial" panose="020B0604020202020204" pitchFamily="34" charset="0"/>
              </a:rPr>
              <a:t>crude oil </a:t>
            </a:r>
            <a:r>
              <a:rPr lang="en-US" b="1" dirty="0" smtClean="0">
                <a:latin typeface="Arial" panose="020B0604020202020204" pitchFamily="34" charset="0"/>
                <a:ea typeface="Times New Roman" charset="0"/>
                <a:cs typeface="Arial" panose="020B0604020202020204" pitchFamily="34" charset="0"/>
              </a:rPr>
              <a:t>production </a:t>
            </a:r>
          </a:p>
          <a:p>
            <a:pPr marL="0" indent="0" algn="l" eaLnBrk="0" hangingPunct="0">
              <a:spcBef>
                <a:spcPts val="0"/>
              </a:spcBef>
            </a:pPr>
            <a:r>
              <a:rPr lang="en-US" b="1" dirty="0" smtClean="0">
                <a:latin typeface="Arial" panose="020B0604020202020204" pitchFamily="34" charset="0"/>
                <a:ea typeface="Times New Roman" charset="0"/>
                <a:cs typeface="Arial" panose="020B0604020202020204" pitchFamily="34" charset="0"/>
              </a:rPr>
              <a:t>AEO2021 Reference case</a:t>
            </a:r>
            <a:endParaRPr lang="en-US" b="1" dirty="0">
              <a:latin typeface="Arial" panose="020B0604020202020204" pitchFamily="34" charset="0"/>
              <a:ea typeface="Times New Roman" charset="0"/>
              <a:cs typeface="Arial" panose="020B0604020202020204" pitchFamily="34" charset="0"/>
            </a:endParaRPr>
          </a:p>
          <a:p>
            <a:pPr marL="0" indent="0" algn="l" eaLnBrk="0" hangingPunct="0">
              <a:spcBef>
                <a:spcPts val="0"/>
              </a:spcBef>
            </a:pPr>
            <a:r>
              <a:rPr lang="en-US" sz="1100" dirty="0">
                <a:latin typeface="Arial" panose="020B0604020202020204" pitchFamily="34" charset="0"/>
                <a:ea typeface="Times New Roman" charset="0"/>
                <a:cs typeface="Arial" panose="020B0604020202020204" pitchFamily="34" charset="0"/>
              </a:rPr>
              <a:t>billion </a:t>
            </a:r>
            <a:r>
              <a:rPr lang="en-US" sz="1100" dirty="0" smtClean="0">
                <a:latin typeface="Arial" panose="020B0604020202020204" pitchFamily="34" charset="0"/>
                <a:ea typeface="Times New Roman" charset="0"/>
                <a:cs typeface="Arial" panose="020B0604020202020204" pitchFamily="34" charset="0"/>
              </a:rPr>
              <a:t>barrels</a:t>
            </a:r>
            <a:endParaRPr lang="en-US" sz="1100" dirty="0">
              <a:ea typeface="Times New Roman" charset="0"/>
              <a:cs typeface="Times New Roman" charset="0"/>
            </a:endParaRPr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17"/>
          </p:nvPr>
        </p:nvSpPr>
        <p:spPr>
          <a:xfrm>
            <a:off x="685800" y="1157278"/>
            <a:ext cx="3931920" cy="362255"/>
          </a:xfrm>
        </p:spPr>
        <p:txBody>
          <a:bodyPr/>
          <a:lstStyle/>
          <a:p>
            <a:pPr marL="0" indent="0" eaLnBrk="0" hangingPunct="0">
              <a:spcBef>
                <a:spcPts val="0"/>
              </a:spcBef>
            </a:pPr>
            <a:r>
              <a:rPr lang="en-US" b="1" dirty="0" smtClean="0">
                <a:latin typeface="Arial" panose="020B0604020202020204" pitchFamily="34" charset="0"/>
                <a:ea typeface="Times New Roman" charset="0"/>
                <a:cs typeface="Arial" panose="020B0604020202020204" pitchFamily="34" charset="0"/>
              </a:rPr>
              <a:t>Crude </a:t>
            </a:r>
            <a:r>
              <a:rPr lang="en-US" b="1" dirty="0">
                <a:latin typeface="Arial" panose="020B0604020202020204" pitchFamily="34" charset="0"/>
                <a:ea typeface="Times New Roman" charset="0"/>
                <a:cs typeface="Arial" panose="020B0604020202020204" pitchFamily="34" charset="0"/>
              </a:rPr>
              <a:t>oil </a:t>
            </a:r>
            <a:r>
              <a:rPr lang="en-US" b="1" dirty="0" smtClean="0">
                <a:latin typeface="Arial" panose="020B0604020202020204" pitchFamily="34" charset="0"/>
                <a:ea typeface="Times New Roman" charset="0"/>
                <a:cs typeface="Arial" panose="020B0604020202020204" pitchFamily="34" charset="0"/>
              </a:rPr>
              <a:t>production</a:t>
            </a:r>
          </a:p>
          <a:p>
            <a:pPr marL="0" indent="0" eaLnBrk="0" hangingPunct="0">
              <a:spcBef>
                <a:spcPts val="0"/>
              </a:spcBef>
            </a:pPr>
            <a:r>
              <a:rPr lang="en-US" b="1" dirty="0" smtClean="0">
                <a:latin typeface="Arial" panose="020B0604020202020204" pitchFamily="34" charset="0"/>
                <a:ea typeface="Times New Roman" charset="0"/>
                <a:cs typeface="Arial" panose="020B0604020202020204" pitchFamily="34" charset="0"/>
              </a:rPr>
              <a:t>AEO2021 Reference case</a:t>
            </a:r>
            <a:endParaRPr lang="en-US" b="1" dirty="0">
              <a:latin typeface="Arial" panose="020B0604020202020204" pitchFamily="34" charset="0"/>
              <a:ea typeface="Times New Roman" charset="0"/>
              <a:cs typeface="Arial" panose="020B0604020202020204" pitchFamily="34" charset="0"/>
            </a:endParaRPr>
          </a:p>
          <a:p>
            <a:pPr marL="0" indent="0" eaLnBrk="0" hangingPunct="0">
              <a:spcBef>
                <a:spcPts val="0"/>
              </a:spcBef>
            </a:pPr>
            <a:r>
              <a:rPr lang="en-US" sz="1100" dirty="0">
                <a:latin typeface="Arial" panose="020B0604020202020204" pitchFamily="34" charset="0"/>
                <a:ea typeface="Times New Roman" charset="0"/>
                <a:cs typeface="Arial" panose="020B0604020202020204" pitchFamily="34" charset="0"/>
              </a:rPr>
              <a:t>million barrels per </a:t>
            </a:r>
            <a:r>
              <a:rPr lang="en-US" sz="1100" dirty="0" smtClean="0">
                <a:latin typeface="Arial" panose="020B0604020202020204" pitchFamily="34" charset="0"/>
                <a:ea typeface="Times New Roman" charset="0"/>
                <a:cs typeface="Arial" panose="020B0604020202020204" pitchFamily="34" charset="0"/>
              </a:rPr>
              <a:t>day</a:t>
            </a:r>
            <a:endParaRPr lang="en-US" sz="1100" dirty="0">
              <a:latin typeface="Arial" panose="020B0604020202020204" pitchFamily="34" charset="0"/>
              <a:ea typeface="Times New Roman" charset="0"/>
              <a:cs typeface="Arial" panose="020B0604020202020204" pitchFamily="34" charset="0"/>
            </a:endParaRPr>
          </a:p>
        </p:txBody>
      </p:sp>
      <p:graphicFrame>
        <p:nvGraphicFramePr>
          <p:cNvPr id="34" name="Content Placeholder 6"/>
          <p:cNvGraphicFramePr>
            <a:graphicFrameLocks noGrp="1"/>
          </p:cNvGraphicFramePr>
          <p:nvPr>
            <p:ph sz="quarter" idx="12"/>
            <p:extLst>
              <p:ext uri="{D42A27DB-BD31-4B8C-83A1-F6EECF244321}">
                <p14:modId xmlns:p14="http://schemas.microsoft.com/office/powerpoint/2010/main" val="4057901504"/>
              </p:ext>
            </p:extLst>
          </p:nvPr>
        </p:nvGraphicFramePr>
        <p:xfrm>
          <a:off x="619260" y="1513102"/>
          <a:ext cx="3419962" cy="295133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32" name="TextBox 1"/>
          <p:cNvSpPr txBox="1"/>
          <p:nvPr/>
        </p:nvSpPr>
        <p:spPr bwMode="auto">
          <a:xfrm>
            <a:off x="3815009" y="1968439"/>
            <a:ext cx="1742582" cy="13531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27432" tIns="27432" rIns="27432" bIns="27432" rtlCol="0">
            <a:prstTxWarp prst="textNoShape">
              <a:avLst/>
            </a:prstTxWarp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eaLnBrk="0" hangingPunct="0"/>
            <a:r>
              <a:rPr lang="en-US" sz="1200" b="1" dirty="0">
                <a:solidFill>
                  <a:srgbClr val="000000"/>
                </a:solidFill>
                <a:ea typeface="Times New Roman" charset="0"/>
                <a:cs typeface="Times New Roman" charset="0"/>
              </a:rPr>
              <a:t>t</a:t>
            </a:r>
            <a:r>
              <a:rPr lang="en-US" sz="1200" b="1" dirty="0" smtClean="0">
                <a:solidFill>
                  <a:srgbClr val="000000"/>
                </a:solidFill>
                <a:ea typeface="Times New Roman" charset="0"/>
                <a:cs typeface="Times New Roman" charset="0"/>
              </a:rPr>
              <a:t>ight oil</a:t>
            </a:r>
          </a:p>
          <a:p>
            <a:pPr eaLnBrk="0" hangingPunct="0"/>
            <a:r>
              <a:rPr lang="en-US" sz="1200" b="1" dirty="0" smtClean="0">
                <a:solidFill>
                  <a:srgbClr val="0096D7">
                    <a:lumMod val="60000"/>
                    <a:lumOff val="40000"/>
                  </a:srgbClr>
                </a:solidFill>
                <a:ea typeface="Times New Roman" charset="0"/>
                <a:cs typeface="Times New Roman" charset="0"/>
              </a:rPr>
              <a:t>   </a:t>
            </a:r>
            <a:r>
              <a:rPr lang="en-US" sz="1200" b="1" dirty="0" err="1" smtClean="0">
                <a:solidFill>
                  <a:srgbClr val="0096D7">
                    <a:lumMod val="60000"/>
                    <a:lumOff val="40000"/>
                  </a:srgbClr>
                </a:solidFill>
                <a:ea typeface="Times New Roman" charset="0"/>
                <a:cs typeface="Times New Roman" charset="0"/>
              </a:rPr>
              <a:t>Wolfcamp</a:t>
            </a:r>
            <a:endParaRPr lang="en-US" sz="1200" b="1" dirty="0" smtClean="0">
              <a:solidFill>
                <a:srgbClr val="0096D7">
                  <a:lumMod val="60000"/>
                  <a:lumOff val="40000"/>
                </a:srgbClr>
              </a:solidFill>
              <a:ea typeface="Times New Roman" charset="0"/>
              <a:cs typeface="Times New Roman" charset="0"/>
            </a:endParaRPr>
          </a:p>
          <a:p>
            <a:pPr eaLnBrk="0" hangingPunct="0"/>
            <a:r>
              <a:rPr lang="en-US" sz="1200" b="1" dirty="0" smtClean="0">
                <a:solidFill>
                  <a:srgbClr val="0096D7">
                    <a:lumMod val="75000"/>
                  </a:srgbClr>
                </a:solidFill>
                <a:ea typeface="Times New Roman" charset="0"/>
                <a:cs typeface="Times New Roman" charset="0"/>
              </a:rPr>
              <a:t>   Bone Springs/</a:t>
            </a:r>
          </a:p>
          <a:p>
            <a:pPr eaLnBrk="0" hangingPunct="0"/>
            <a:r>
              <a:rPr lang="en-US" sz="1200" b="1" dirty="0" smtClean="0">
                <a:solidFill>
                  <a:srgbClr val="0096D7">
                    <a:lumMod val="75000"/>
                  </a:srgbClr>
                </a:solidFill>
                <a:ea typeface="Times New Roman" charset="0"/>
                <a:cs typeface="Times New Roman" charset="0"/>
              </a:rPr>
              <a:t>   Avalon</a:t>
            </a:r>
          </a:p>
          <a:p>
            <a:pPr eaLnBrk="0" hangingPunct="0"/>
            <a:r>
              <a:rPr lang="en-US" sz="1200" b="1" dirty="0" smtClean="0">
                <a:solidFill>
                  <a:srgbClr val="0096D7">
                    <a:lumMod val="50000"/>
                  </a:srgbClr>
                </a:solidFill>
                <a:ea typeface="Times New Roman" charset="0"/>
                <a:cs typeface="Times New Roman" charset="0"/>
              </a:rPr>
              <a:t>   </a:t>
            </a:r>
            <a:r>
              <a:rPr lang="en-US" sz="1200" b="1" dirty="0" err="1" smtClean="0">
                <a:solidFill>
                  <a:srgbClr val="0096D7">
                    <a:lumMod val="50000"/>
                  </a:srgbClr>
                </a:solidFill>
                <a:ea typeface="Times New Roman" charset="0"/>
                <a:cs typeface="Times New Roman" charset="0"/>
              </a:rPr>
              <a:t>Spraberry</a:t>
            </a:r>
            <a:endParaRPr lang="en-US" sz="1200" b="1" dirty="0" smtClean="0">
              <a:solidFill>
                <a:srgbClr val="0096D7">
                  <a:lumMod val="50000"/>
                </a:srgbClr>
              </a:solidFill>
              <a:ea typeface="Times New Roman" charset="0"/>
              <a:cs typeface="Times New Roman" charset="0"/>
            </a:endParaRPr>
          </a:p>
          <a:p>
            <a:pPr eaLnBrk="0" hangingPunct="0"/>
            <a:r>
              <a:rPr lang="en-US" sz="1200" b="1" dirty="0" smtClean="0">
                <a:solidFill>
                  <a:srgbClr val="5D9732"/>
                </a:solidFill>
                <a:ea typeface="Times New Roman" charset="0"/>
                <a:cs typeface="Times New Roman" charset="0"/>
              </a:rPr>
              <a:t>   Eagle Ford</a:t>
            </a:r>
          </a:p>
          <a:p>
            <a:pPr eaLnBrk="0" hangingPunct="0"/>
            <a:r>
              <a:rPr lang="en-US" sz="1200" b="1" dirty="0" smtClean="0">
                <a:solidFill>
                  <a:srgbClr val="A33340"/>
                </a:solidFill>
                <a:ea typeface="Times New Roman" charset="0"/>
                <a:cs typeface="Times New Roman" charset="0"/>
              </a:rPr>
              <a:t>   Bakken</a:t>
            </a:r>
          </a:p>
          <a:p>
            <a:pPr eaLnBrk="0" hangingPunct="0"/>
            <a:r>
              <a:rPr lang="en-US" sz="1200" b="1" dirty="0" smtClean="0">
                <a:solidFill>
                  <a:srgbClr val="A33340">
                    <a:lumMod val="75000"/>
                  </a:srgbClr>
                </a:solidFill>
                <a:ea typeface="Times New Roman" charset="0"/>
                <a:cs typeface="Times New Roman" charset="0"/>
              </a:rPr>
              <a:t>   Niobrara</a:t>
            </a:r>
          </a:p>
          <a:p>
            <a:pPr eaLnBrk="0" hangingPunct="0"/>
            <a:r>
              <a:rPr lang="en-US" sz="1200" b="1" dirty="0" smtClean="0">
                <a:solidFill>
                  <a:srgbClr val="BD732A"/>
                </a:solidFill>
                <a:ea typeface="Times New Roman" charset="0"/>
                <a:cs typeface="Times New Roman" charset="0"/>
              </a:rPr>
              <a:t>   other tight oil</a:t>
            </a:r>
          </a:p>
          <a:p>
            <a:pPr eaLnBrk="0" hangingPunct="0"/>
            <a:r>
              <a:rPr lang="en-US" sz="1200" b="1" dirty="0" smtClean="0">
                <a:solidFill>
                  <a:srgbClr val="BD732A">
                    <a:lumMod val="60000"/>
                    <a:lumOff val="40000"/>
                  </a:srgbClr>
                </a:solidFill>
                <a:ea typeface="Times New Roman" charset="0"/>
                <a:cs typeface="Times New Roman" charset="0"/>
              </a:rPr>
              <a:t>Alaska</a:t>
            </a:r>
          </a:p>
          <a:p>
            <a:pPr eaLnBrk="0" hangingPunct="0"/>
            <a:r>
              <a:rPr lang="en-US" sz="1200" b="1" dirty="0" smtClean="0">
                <a:solidFill>
                  <a:srgbClr val="FFC702"/>
                </a:solidFill>
                <a:ea typeface="Times New Roman" charset="0"/>
                <a:cs typeface="Times New Roman" charset="0"/>
              </a:rPr>
              <a:t>Gulf of Mexico</a:t>
            </a:r>
          </a:p>
          <a:p>
            <a:pPr eaLnBrk="0" hangingPunct="0"/>
            <a:r>
              <a:rPr lang="en-US" sz="1200" b="1" dirty="0" smtClean="0">
                <a:solidFill>
                  <a:srgbClr val="675005"/>
                </a:solidFill>
                <a:ea typeface="Times New Roman" charset="0"/>
                <a:cs typeface="Times New Roman" charset="0"/>
              </a:rPr>
              <a:t>other</a:t>
            </a:r>
          </a:p>
        </p:txBody>
      </p:sp>
    </p:spTree>
    <p:extLst>
      <p:ext uri="{BB962C8B-B14F-4D97-AF65-F5344CB8AC3E}">
        <p14:creationId xmlns:p14="http://schemas.microsoft.com/office/powerpoint/2010/main" val="8667002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" name="Content Placeholder 5"/>
          <p:cNvGraphicFramePr>
            <a:graphicFrameLocks noGrp="1"/>
          </p:cNvGraphicFramePr>
          <p:nvPr>
            <p:ph type="chart" sz="quarter" idx="12"/>
            <p:extLst>
              <p:ext uri="{D42A27DB-BD31-4B8C-83A1-F6EECF244321}">
                <p14:modId xmlns:p14="http://schemas.microsoft.com/office/powerpoint/2010/main" val="1732245135"/>
              </p:ext>
            </p:extLst>
          </p:nvPr>
        </p:nvGraphicFramePr>
        <p:xfrm>
          <a:off x="685800" y="1311275"/>
          <a:ext cx="8001000" cy="30781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7" name="Pictur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032" y="204870"/>
            <a:ext cx="576228" cy="57622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 smtClean="0"/>
              <a:t>Onshore </a:t>
            </a:r>
            <a:r>
              <a:rPr lang="en-US" dirty="0"/>
              <a:t>crude oil production in the Lower 48 </a:t>
            </a:r>
            <a:r>
              <a:rPr lang="en-US" dirty="0" smtClean="0"/>
              <a:t>states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prstGeom prst="rect">
            <a:avLst/>
          </a:prstGeom>
        </p:spPr>
        <p:txBody>
          <a:bodyPr/>
          <a:lstStyle/>
          <a:p>
            <a:pPr>
              <a:defRPr/>
            </a:pPr>
            <a:fld id="{84948DD1-5963-4816-BE5A-05BCCCAC15E0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  <p:sp>
        <p:nvSpPr>
          <p:cNvPr id="10" name="TextBox 1"/>
          <p:cNvSpPr txBox="1">
            <a:spLocks noGrp="1"/>
          </p:cNvSpPr>
          <p:nvPr>
            <p:ph type="body" sz="quarter" idx="13"/>
          </p:nvPr>
        </p:nvSpPr>
        <p:spPr bwMode="auto">
          <a:xfrm>
            <a:off x="685800" y="1037273"/>
            <a:ext cx="4005072" cy="4114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27432" tIns="27432" rIns="27432" bIns="27432" rtlCol="0">
            <a:prstTxWarp prst="textNoShape">
              <a:avLst/>
            </a:prstTxWarp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eaLnBrk="0" hangingPunct="0"/>
            <a:endParaRPr lang="en-US" sz="1200" b="1" i="0" dirty="0" smtClean="0">
              <a:solidFill>
                <a:schemeClr val="tx1"/>
              </a:solidFill>
              <a:latin typeface="+mn-lt"/>
              <a:ea typeface="Times New Roman" charset="0"/>
              <a:cs typeface="Times New Roman" charset="0"/>
            </a:endParaRPr>
          </a:p>
          <a:p>
            <a:pPr eaLnBrk="0" hangingPunct="0"/>
            <a:endParaRPr lang="en-US" sz="1200" b="1" dirty="0">
              <a:ea typeface="Times New Roman" charset="0"/>
              <a:cs typeface="Times New Roman" charset="0"/>
            </a:endParaRPr>
          </a:p>
          <a:p>
            <a:pPr eaLnBrk="0" hangingPunct="0"/>
            <a:endParaRPr lang="en-US" sz="1200" b="1" i="0" dirty="0" smtClean="0">
              <a:solidFill>
                <a:schemeClr val="tx1"/>
              </a:solidFill>
              <a:latin typeface="+mn-lt"/>
              <a:ea typeface="Times New Roman" charset="0"/>
              <a:cs typeface="Times New Roman" charset="0"/>
            </a:endParaRPr>
          </a:p>
          <a:p>
            <a:pPr eaLnBrk="0" hangingPunct="0"/>
            <a:endParaRPr lang="en-US" sz="1200" b="1" dirty="0">
              <a:ea typeface="Times New Roman" charset="0"/>
              <a:cs typeface="Times New Roman" charset="0"/>
            </a:endParaRPr>
          </a:p>
          <a:p>
            <a:pPr eaLnBrk="0" hangingPunct="0">
              <a:spcBef>
                <a:spcPts val="0"/>
              </a:spcBef>
            </a:pPr>
            <a:r>
              <a:rPr lang="en-US" sz="1200" b="1" i="0" dirty="0" smtClean="0">
                <a:solidFill>
                  <a:schemeClr val="tx1"/>
                </a:solidFill>
                <a:ea typeface="Times New Roman" charset="0"/>
                <a:cs typeface="Times New Roman" charset="0"/>
              </a:rPr>
              <a:t>Onshore crude</a:t>
            </a:r>
            <a:r>
              <a:rPr lang="en-US" sz="1200" b="1" i="0" baseline="0" dirty="0" smtClean="0">
                <a:solidFill>
                  <a:schemeClr val="tx1"/>
                </a:solidFill>
                <a:ea typeface="Times New Roman" charset="0"/>
                <a:cs typeface="Times New Roman" charset="0"/>
              </a:rPr>
              <a:t> oil</a:t>
            </a:r>
            <a:r>
              <a:rPr lang="en-US" sz="1200" b="1" i="0" dirty="0" smtClean="0">
                <a:solidFill>
                  <a:schemeClr val="tx1"/>
                </a:solidFill>
                <a:ea typeface="Times New Roman" charset="0"/>
                <a:cs typeface="Times New Roman" charset="0"/>
              </a:rPr>
              <a:t> production in the Lower 48 states by region</a:t>
            </a:r>
          </a:p>
          <a:p>
            <a:pPr eaLnBrk="0" hangingPunct="0">
              <a:spcBef>
                <a:spcPts val="0"/>
              </a:spcBef>
            </a:pPr>
            <a:r>
              <a:rPr lang="en-US" sz="1200" b="1" dirty="0" smtClean="0">
                <a:ea typeface="Times New Roman" charset="0"/>
                <a:cs typeface="Times New Roman" charset="0"/>
              </a:rPr>
              <a:t>AEO2021 Reference case</a:t>
            </a:r>
            <a:endParaRPr lang="en-US" sz="1200" b="1" i="0" dirty="0" smtClean="0">
              <a:solidFill>
                <a:schemeClr val="tx1"/>
              </a:solidFill>
              <a:ea typeface="Times New Roman" charset="0"/>
              <a:cs typeface="Times New Roman" charset="0"/>
            </a:endParaRPr>
          </a:p>
          <a:p>
            <a:pPr eaLnBrk="0" hangingPunct="0">
              <a:spcBef>
                <a:spcPts val="0"/>
              </a:spcBef>
            </a:pPr>
            <a:r>
              <a:rPr lang="en-US" i="0" baseline="0" dirty="0" smtClean="0">
                <a:solidFill>
                  <a:sysClr val="windowText" lastClr="000000"/>
                </a:solidFill>
                <a:ea typeface="Times New Roman" charset="0"/>
                <a:cs typeface="Times New Roman" charset="0"/>
              </a:rPr>
              <a:t>million barrels per day</a:t>
            </a:r>
          </a:p>
        </p:txBody>
      </p:sp>
      <p:pic>
        <p:nvPicPr>
          <p:cNvPr id="8" name="Picture 7" descr="image001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91277" y="1448753"/>
            <a:ext cx="1449803" cy="8460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794833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032" y="204870"/>
            <a:ext cx="576228" cy="576228"/>
          </a:xfrm>
          <a:prstGeom prst="rect">
            <a:avLst/>
          </a:prstGeom>
        </p:spPr>
      </p:pic>
      <p:sp>
        <p:nvSpPr>
          <p:cNvPr id="6" name="Title 5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 smtClean="0"/>
              <a:t>Natural </a:t>
            </a:r>
            <a:r>
              <a:rPr lang="en-US" dirty="0"/>
              <a:t>gas plant liquids production by region and </a:t>
            </a:r>
            <a:r>
              <a:rPr lang="en-US" dirty="0" smtClean="0"/>
              <a:t>type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prstGeom prst="rect">
            <a:avLst/>
          </a:prstGeom>
        </p:spPr>
        <p:txBody>
          <a:bodyPr/>
          <a:lstStyle/>
          <a:p>
            <a:pPr>
              <a:defRPr/>
            </a:pPr>
            <a:fld id="{84948DD1-5963-4816-BE5A-05BCCCAC15E0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  <p:graphicFrame>
        <p:nvGraphicFramePr>
          <p:cNvPr id="11" name="Content Placeholder 7"/>
          <p:cNvGraphicFramePr>
            <a:graphicFrameLocks noGrp="1"/>
          </p:cNvGraphicFramePr>
          <p:nvPr>
            <p:ph sz="quarter" idx="12"/>
            <p:extLst>
              <p:ext uri="{D42A27DB-BD31-4B8C-83A1-F6EECF244321}">
                <p14:modId xmlns:p14="http://schemas.microsoft.com/office/powerpoint/2010/main" val="2609454157"/>
              </p:ext>
            </p:extLst>
          </p:nvPr>
        </p:nvGraphicFramePr>
        <p:xfrm>
          <a:off x="685800" y="892175"/>
          <a:ext cx="3932238" cy="34972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3" name="Content Placeholder 6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1533219716"/>
              </p:ext>
            </p:extLst>
          </p:nvPr>
        </p:nvGraphicFramePr>
        <p:xfrm>
          <a:off x="4664075" y="892175"/>
          <a:ext cx="4022725" cy="34972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42546554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032" y="204870"/>
            <a:ext cx="576228" cy="576228"/>
          </a:xfrm>
          <a:prstGeom prst="rect">
            <a:avLst/>
          </a:prstGeom>
        </p:spPr>
      </p:pic>
      <p:graphicFrame>
        <p:nvGraphicFramePr>
          <p:cNvPr id="16" name="Content Placeholder 14"/>
          <p:cNvGraphicFramePr>
            <a:graphicFrameLocks noGrp="1"/>
          </p:cNvGraphicFramePr>
          <p:nvPr>
            <p:ph type="chart" sz="quarter" idx="12"/>
            <p:extLst>
              <p:ext uri="{D42A27DB-BD31-4B8C-83A1-F6EECF244321}">
                <p14:modId xmlns:p14="http://schemas.microsoft.com/office/powerpoint/2010/main" val="3176872101"/>
              </p:ext>
            </p:extLst>
          </p:nvPr>
        </p:nvGraphicFramePr>
        <p:xfrm>
          <a:off x="619260" y="1346469"/>
          <a:ext cx="8001000" cy="306233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 smtClean="0"/>
              <a:t>Biofuels </a:t>
            </a:r>
            <a:r>
              <a:rPr lang="en-US" dirty="0"/>
              <a:t>as a percentage of </a:t>
            </a:r>
            <a:r>
              <a:rPr lang="en-US" dirty="0" smtClean="0"/>
              <a:t>motor gasoline and diesel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prstGeom prst="rect">
            <a:avLst/>
          </a:prstGeom>
        </p:spPr>
        <p:txBody>
          <a:bodyPr/>
          <a:lstStyle/>
          <a:p>
            <a:pPr>
              <a:defRPr/>
            </a:pPr>
            <a:fld id="{84948DD1-5963-4816-BE5A-05BCCCAC15E0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619260" y="829994"/>
            <a:ext cx="6070298" cy="6309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0" hangingPunct="0"/>
            <a:r>
              <a:rPr lang="en-US" sz="1200" b="1" dirty="0">
                <a:ea typeface="Times New Roman" charset="0"/>
                <a:cs typeface="Times New Roman" charset="0"/>
              </a:rPr>
              <a:t>P</a:t>
            </a:r>
            <a:r>
              <a:rPr lang="en-US" sz="1200" b="1" dirty="0" smtClean="0">
                <a:ea typeface="Times New Roman" charset="0"/>
                <a:cs typeface="Times New Roman" charset="0"/>
              </a:rPr>
              <a:t>rojected biofuels percentage of gasoline and diesel consumption</a:t>
            </a:r>
          </a:p>
          <a:p>
            <a:pPr eaLnBrk="0" hangingPunct="0"/>
            <a:r>
              <a:rPr lang="en-US" sz="1200" b="1" dirty="0">
                <a:ea typeface="Times New Roman" charset="0"/>
                <a:cs typeface="Times New Roman" charset="0"/>
              </a:rPr>
              <a:t>AEO2021 </a:t>
            </a:r>
            <a:r>
              <a:rPr lang="en-US" sz="1200" b="1" dirty="0" smtClean="0">
                <a:ea typeface="Times New Roman" charset="0"/>
                <a:cs typeface="Times New Roman" charset="0"/>
              </a:rPr>
              <a:t>oil price cases</a:t>
            </a:r>
            <a:endParaRPr lang="en-US" sz="1200" b="1" dirty="0">
              <a:ea typeface="Times New Roman" charset="0"/>
              <a:cs typeface="Times New Roman" charset="0"/>
            </a:endParaRPr>
          </a:p>
          <a:p>
            <a:pPr eaLnBrk="0" hangingPunct="0"/>
            <a:r>
              <a:rPr lang="en-US" sz="1100" dirty="0">
                <a:ea typeface="Times New Roman" charset="0"/>
                <a:cs typeface="Times New Roman" charset="0"/>
              </a:rPr>
              <a:t>p</a:t>
            </a:r>
            <a:r>
              <a:rPr lang="en-US" sz="1100" dirty="0" smtClean="0">
                <a:ea typeface="Times New Roman" charset="0"/>
                <a:cs typeface="Times New Roman" charset="0"/>
              </a:rPr>
              <a:t>ercentage</a:t>
            </a:r>
            <a:endParaRPr lang="en-US" sz="1100" dirty="0">
              <a:ea typeface="Times New Roman" charset="0"/>
              <a:cs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873321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5" name="Content Placeholder 7"/>
          <p:cNvGraphicFramePr>
            <a:graphicFrameLocks noGrp="1"/>
          </p:cNvGraphicFramePr>
          <p:nvPr>
            <p:ph sz="quarter" idx="19"/>
            <p:extLst>
              <p:ext uri="{D42A27DB-BD31-4B8C-83A1-F6EECF244321}">
                <p14:modId xmlns:p14="http://schemas.microsoft.com/office/powerpoint/2010/main" val="2912814401"/>
              </p:ext>
            </p:extLst>
          </p:nvPr>
        </p:nvGraphicFramePr>
        <p:xfrm>
          <a:off x="3217998" y="1505459"/>
          <a:ext cx="2600325" cy="29453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26" name="Content Placeholder 6"/>
          <p:cNvGraphicFramePr>
            <a:graphicFrameLocks noGrp="1"/>
          </p:cNvGraphicFramePr>
          <p:nvPr>
            <p:ph sz="quarter" idx="20"/>
            <p:extLst>
              <p:ext uri="{D42A27DB-BD31-4B8C-83A1-F6EECF244321}">
                <p14:modId xmlns:p14="http://schemas.microsoft.com/office/powerpoint/2010/main" val="2150386650"/>
              </p:ext>
            </p:extLst>
          </p:nvPr>
        </p:nvGraphicFramePr>
        <p:xfrm>
          <a:off x="663327" y="1510230"/>
          <a:ext cx="2554671" cy="294535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2" name="Text Placeholder 1"/>
          <p:cNvSpPr>
            <a:spLocks noGrp="1"/>
          </p:cNvSpPr>
          <p:nvPr>
            <p:ph type="body" sz="quarter" idx="17"/>
          </p:nvPr>
        </p:nvSpPr>
        <p:spPr>
          <a:xfrm>
            <a:off x="663327" y="835423"/>
            <a:ext cx="4815324" cy="281091"/>
          </a:xfrm>
        </p:spPr>
        <p:txBody>
          <a:bodyPr/>
          <a:lstStyle/>
          <a:p>
            <a:pPr marL="91440" eaLnBrk="0" hangingPunct="0">
              <a:spcBef>
                <a:spcPts val="0"/>
              </a:spcBef>
            </a:pPr>
            <a:r>
              <a:rPr lang="en-US" sz="500" b="1" dirty="0" smtClean="0">
                <a:ea typeface="Times New Roman" charset="0"/>
                <a:cs typeface="Times New Roman" charset="0"/>
              </a:rPr>
              <a:t> </a:t>
            </a:r>
          </a:p>
          <a:p>
            <a:pPr marL="91440" eaLnBrk="0" hangingPunct="0">
              <a:spcBef>
                <a:spcPts val="0"/>
              </a:spcBef>
            </a:pPr>
            <a:r>
              <a:rPr lang="en-US" b="1" dirty="0" smtClean="0">
                <a:ea typeface="Times New Roman" charset="0"/>
                <a:cs typeface="Times New Roman" charset="0"/>
              </a:rPr>
              <a:t>Biofuels </a:t>
            </a:r>
            <a:r>
              <a:rPr lang="en-US" b="1" dirty="0">
                <a:ea typeface="Times New Roman" charset="0"/>
                <a:cs typeface="Times New Roman" charset="0"/>
              </a:rPr>
              <a:t>production by </a:t>
            </a:r>
            <a:r>
              <a:rPr lang="en-US" b="1" dirty="0" smtClean="0">
                <a:ea typeface="Times New Roman" charset="0"/>
                <a:cs typeface="Times New Roman" charset="0"/>
              </a:rPr>
              <a:t>type, AEO2021 h</a:t>
            </a:r>
            <a:r>
              <a:rPr lang="en-US" b="1" dirty="0" smtClean="0"/>
              <a:t>igh and low price cases</a:t>
            </a:r>
            <a:endParaRPr lang="en-US" b="1" dirty="0">
              <a:ea typeface="Times New Roman" charset="0"/>
              <a:cs typeface="Times New Roman" charset="0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/>
          </p:nvPr>
        </p:nvSpPr>
        <p:spPr>
          <a:xfrm>
            <a:off x="3217998" y="1183401"/>
            <a:ext cx="2599267" cy="350851"/>
          </a:xfrm>
        </p:spPr>
        <p:txBody>
          <a:bodyPr lIns="0"/>
          <a:lstStyle/>
          <a:p>
            <a:pPr eaLnBrk="0" hangingPunct="0"/>
            <a:endParaRPr lang="en-US" b="1" dirty="0" smtClean="0">
              <a:solidFill>
                <a:srgbClr val="000000"/>
              </a:solidFill>
            </a:endParaRPr>
          </a:p>
          <a:p>
            <a:pPr eaLnBrk="0" hangingPunct="0"/>
            <a:endParaRPr lang="en-US" b="1" dirty="0">
              <a:solidFill>
                <a:srgbClr val="000000"/>
              </a:solidFill>
            </a:endParaRPr>
          </a:p>
          <a:p>
            <a:pPr marL="0" indent="0" eaLnBrk="0" hangingPunct="0">
              <a:spcBef>
                <a:spcPts val="0"/>
              </a:spcBef>
            </a:pPr>
            <a:r>
              <a:rPr lang="en-US" b="1" dirty="0" smtClean="0">
                <a:solidFill>
                  <a:srgbClr val="000000"/>
                </a:solidFill>
              </a:rPr>
              <a:t>Low Oil </a:t>
            </a:r>
            <a:r>
              <a:rPr lang="en-US" b="1" dirty="0">
                <a:solidFill>
                  <a:srgbClr val="000000"/>
                </a:solidFill>
              </a:rPr>
              <a:t>P</a:t>
            </a:r>
            <a:r>
              <a:rPr lang="en-US" b="1" dirty="0" smtClean="0">
                <a:solidFill>
                  <a:srgbClr val="000000"/>
                </a:solidFill>
              </a:rPr>
              <a:t>rice case</a:t>
            </a:r>
          </a:p>
          <a:p>
            <a:pPr marL="0" indent="0" eaLnBrk="0" hangingPunct="0">
              <a:spcBef>
                <a:spcPts val="0"/>
              </a:spcBef>
            </a:pPr>
            <a:r>
              <a:rPr lang="en-US" sz="1100" dirty="0" smtClean="0">
                <a:ea typeface="Times New Roman" charset="0"/>
                <a:cs typeface="Times New Roman" charset="0"/>
              </a:rPr>
              <a:t>million </a:t>
            </a:r>
            <a:r>
              <a:rPr lang="en-US" sz="1100" dirty="0">
                <a:ea typeface="Times New Roman" charset="0"/>
                <a:cs typeface="Times New Roman" charset="0"/>
              </a:rPr>
              <a:t>barrels per </a:t>
            </a:r>
            <a:r>
              <a:rPr lang="en-US" sz="1100" dirty="0" smtClean="0">
                <a:ea typeface="Times New Roman" charset="0"/>
                <a:cs typeface="Times New Roman" charset="0"/>
              </a:rPr>
              <a:t>day</a:t>
            </a:r>
            <a:endParaRPr lang="en-US" sz="1100" dirty="0">
              <a:ea typeface="Times New Roman" charset="0"/>
              <a:cs typeface="Times New Roman" charset="0"/>
            </a:endParaRP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685800" y="74008"/>
            <a:ext cx="8001000" cy="761415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U.S</a:t>
            </a:r>
            <a:r>
              <a:rPr lang="en-US" dirty="0"/>
              <a:t>. </a:t>
            </a:r>
            <a:r>
              <a:rPr lang="en-US" dirty="0" smtClean="0"/>
              <a:t>biofuels production by type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659365" y="4818856"/>
            <a:ext cx="384175" cy="273844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84948DD1-5963-4816-BE5A-05BCCCAC15E0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9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21"/>
          </p:nvPr>
        </p:nvSpPr>
        <p:spPr>
          <a:xfrm>
            <a:off x="5617684" y="1183401"/>
            <a:ext cx="2599267" cy="350851"/>
          </a:xfrm>
        </p:spPr>
        <p:txBody>
          <a:bodyPr lIns="0"/>
          <a:lstStyle/>
          <a:p>
            <a:pPr eaLnBrk="0" hangingPunct="0"/>
            <a:endParaRPr lang="en-US" b="1" dirty="0" smtClean="0">
              <a:solidFill>
                <a:srgbClr val="000000"/>
              </a:solidFill>
            </a:endParaRPr>
          </a:p>
          <a:p>
            <a:pPr eaLnBrk="0" hangingPunct="0"/>
            <a:endParaRPr lang="en-US" sz="1100" dirty="0" smtClean="0">
              <a:ea typeface="Times New Roman" charset="0"/>
              <a:cs typeface="Times New Roman" charset="0"/>
            </a:endParaRPr>
          </a:p>
          <a:p>
            <a:pPr marL="0" indent="0" eaLnBrk="0" hangingPunct="0">
              <a:spcBef>
                <a:spcPts val="0"/>
              </a:spcBef>
            </a:pPr>
            <a:r>
              <a:rPr lang="en-US" b="1" dirty="0" smtClean="0">
                <a:ea typeface="Times New Roman" charset="0"/>
                <a:cs typeface="Times New Roman" charset="0"/>
              </a:rPr>
              <a:t>High Oil </a:t>
            </a:r>
            <a:r>
              <a:rPr lang="en-US" b="1" dirty="0">
                <a:ea typeface="Times New Roman" charset="0"/>
                <a:cs typeface="Times New Roman" charset="0"/>
              </a:rPr>
              <a:t>P</a:t>
            </a:r>
            <a:r>
              <a:rPr lang="en-US" b="1" dirty="0" smtClean="0">
                <a:ea typeface="Times New Roman" charset="0"/>
                <a:cs typeface="Times New Roman" charset="0"/>
              </a:rPr>
              <a:t>rice case</a:t>
            </a:r>
          </a:p>
          <a:p>
            <a:pPr marL="0" indent="0" eaLnBrk="0" hangingPunct="0">
              <a:spcBef>
                <a:spcPts val="0"/>
              </a:spcBef>
            </a:pPr>
            <a:r>
              <a:rPr lang="en-US" sz="1100" dirty="0" smtClean="0">
                <a:ea typeface="Times New Roman" charset="0"/>
                <a:cs typeface="Times New Roman" charset="0"/>
              </a:rPr>
              <a:t>million </a:t>
            </a:r>
            <a:r>
              <a:rPr lang="en-US" sz="1100" dirty="0">
                <a:ea typeface="Times New Roman" charset="0"/>
                <a:cs typeface="Times New Roman" charset="0"/>
              </a:rPr>
              <a:t>barrels per </a:t>
            </a:r>
            <a:r>
              <a:rPr lang="en-US" sz="1100" dirty="0" smtClean="0">
                <a:ea typeface="Times New Roman" charset="0"/>
                <a:cs typeface="Times New Roman" charset="0"/>
              </a:rPr>
              <a:t>day</a:t>
            </a:r>
            <a:endParaRPr lang="en-US" sz="1100" dirty="0">
              <a:ea typeface="Times New Roman" charset="0"/>
              <a:cs typeface="Times New Roman" charset="0"/>
            </a:endParaRPr>
          </a:p>
        </p:txBody>
      </p:sp>
      <p:graphicFrame>
        <p:nvGraphicFramePr>
          <p:cNvPr id="24" name="Content Placeholder 8"/>
          <p:cNvGraphicFramePr>
            <a:graphicFrameLocks noGrp="1"/>
          </p:cNvGraphicFramePr>
          <p:nvPr>
            <p:ph sz="quarter" idx="12"/>
            <p:extLst>
              <p:ext uri="{D42A27DB-BD31-4B8C-83A1-F6EECF244321}">
                <p14:modId xmlns:p14="http://schemas.microsoft.com/office/powerpoint/2010/main" val="1208154092"/>
              </p:ext>
            </p:extLst>
          </p:nvPr>
        </p:nvGraphicFramePr>
        <p:xfrm>
          <a:off x="5618213" y="1500687"/>
          <a:ext cx="2598738" cy="29453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pic>
        <p:nvPicPr>
          <p:cNvPr id="13" name="Picture 12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3032" y="204870"/>
            <a:ext cx="576228" cy="576228"/>
          </a:xfrm>
          <a:prstGeom prst="rect">
            <a:avLst/>
          </a:prstGeom>
        </p:spPr>
      </p:pic>
      <p:sp>
        <p:nvSpPr>
          <p:cNvPr id="14" name="Text Placeholder 2"/>
          <p:cNvSpPr>
            <a:spLocks noGrp="1"/>
          </p:cNvSpPr>
          <p:nvPr>
            <p:ph type="body" sz="quarter" idx="18"/>
          </p:nvPr>
        </p:nvSpPr>
        <p:spPr>
          <a:xfrm>
            <a:off x="663327" y="1183401"/>
            <a:ext cx="2599267" cy="350851"/>
          </a:xfrm>
        </p:spPr>
        <p:txBody>
          <a:bodyPr lIns="0"/>
          <a:lstStyle/>
          <a:p>
            <a:pPr eaLnBrk="0" hangingPunct="0"/>
            <a:endParaRPr lang="en-US" b="1" dirty="0" smtClean="0">
              <a:solidFill>
                <a:srgbClr val="000000"/>
              </a:solidFill>
            </a:endParaRPr>
          </a:p>
          <a:p>
            <a:pPr eaLnBrk="0" hangingPunct="0"/>
            <a:endParaRPr lang="en-US" b="1" dirty="0">
              <a:solidFill>
                <a:srgbClr val="000000"/>
              </a:solidFill>
            </a:endParaRPr>
          </a:p>
          <a:p>
            <a:pPr marL="0" indent="0" eaLnBrk="0" hangingPunct="0">
              <a:spcBef>
                <a:spcPts val="0"/>
              </a:spcBef>
            </a:pPr>
            <a:r>
              <a:rPr lang="en-US" b="1" dirty="0" smtClean="0">
                <a:solidFill>
                  <a:srgbClr val="000000"/>
                </a:solidFill>
              </a:rPr>
              <a:t>Reference case</a:t>
            </a:r>
          </a:p>
          <a:p>
            <a:pPr marL="0" indent="0" eaLnBrk="0" hangingPunct="0">
              <a:spcBef>
                <a:spcPts val="0"/>
              </a:spcBef>
            </a:pPr>
            <a:r>
              <a:rPr lang="en-US" sz="1100" dirty="0" smtClean="0">
                <a:ea typeface="Times New Roman" charset="0"/>
                <a:cs typeface="Times New Roman" charset="0"/>
              </a:rPr>
              <a:t>million </a:t>
            </a:r>
            <a:r>
              <a:rPr lang="en-US" sz="1100" dirty="0">
                <a:ea typeface="Times New Roman" charset="0"/>
                <a:cs typeface="Times New Roman" charset="0"/>
              </a:rPr>
              <a:t>barrels per </a:t>
            </a:r>
            <a:r>
              <a:rPr lang="en-US" sz="1100" dirty="0" smtClean="0">
                <a:ea typeface="Times New Roman" charset="0"/>
                <a:cs typeface="Times New Roman" charset="0"/>
              </a:rPr>
              <a:t>day</a:t>
            </a:r>
            <a:endParaRPr lang="en-US" sz="1100" dirty="0">
              <a:ea typeface="Times New Roman" charset="0"/>
              <a:cs typeface="Times New Roman" charset="0"/>
            </a:endParaRPr>
          </a:p>
        </p:txBody>
      </p:sp>
      <p:sp>
        <p:nvSpPr>
          <p:cNvPr id="15" name="TextBox 1"/>
          <p:cNvSpPr txBox="1"/>
          <p:nvPr/>
        </p:nvSpPr>
        <p:spPr bwMode="auto">
          <a:xfrm>
            <a:off x="1801637" y="2619327"/>
            <a:ext cx="1269352" cy="15376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rtlCol="0" anchor="t">
            <a:prstTxWarp prst="textNoShape">
              <a:avLst/>
            </a:prstTxWarp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eaLnBrk="0" hangingPunct="0"/>
            <a:r>
              <a:rPr lang="en-US" sz="1200" b="1" dirty="0" smtClean="0">
                <a:solidFill>
                  <a:schemeClr val="bg1"/>
                </a:solidFill>
                <a:ea typeface="Times New Roman" charset="0"/>
                <a:cs typeface="Times New Roman" charset="0"/>
              </a:rPr>
              <a:t>biodiesel</a:t>
            </a:r>
          </a:p>
          <a:p>
            <a:pPr eaLnBrk="0" hangingPunct="0"/>
            <a:endParaRPr lang="en-US" sz="1200" b="1" dirty="0" smtClean="0">
              <a:solidFill>
                <a:schemeClr val="bg1"/>
              </a:solidFill>
              <a:ea typeface="Times New Roman" charset="0"/>
              <a:cs typeface="Times New Roman" charset="0"/>
            </a:endParaRPr>
          </a:p>
          <a:p>
            <a:pPr eaLnBrk="0" hangingPunct="0"/>
            <a:endParaRPr lang="en-US" sz="1200" b="1" dirty="0" smtClean="0">
              <a:solidFill>
                <a:schemeClr val="bg1"/>
              </a:solidFill>
              <a:ea typeface="Times New Roman" charset="0"/>
              <a:cs typeface="Times New Roman" charset="0"/>
            </a:endParaRPr>
          </a:p>
          <a:p>
            <a:pPr eaLnBrk="0" hangingPunct="0"/>
            <a:r>
              <a:rPr lang="en-US" sz="1200" b="1" dirty="0" smtClean="0">
                <a:solidFill>
                  <a:schemeClr val="bg1"/>
                </a:solidFill>
                <a:ea typeface="Times New Roman" charset="0"/>
                <a:cs typeface="Times New Roman" charset="0"/>
              </a:rPr>
              <a:t>total ethanol</a:t>
            </a:r>
          </a:p>
          <a:p>
            <a:pPr eaLnBrk="0" hangingPunct="0"/>
            <a:endParaRPr lang="en-US" sz="1200" b="1" dirty="0" smtClean="0">
              <a:solidFill>
                <a:schemeClr val="bg1"/>
              </a:solidFill>
              <a:ea typeface="Times New Roman" charset="0"/>
              <a:cs typeface="Times New Roman" charset="0"/>
            </a:endParaRPr>
          </a:p>
          <a:p>
            <a:pPr eaLnBrk="0" hangingPunct="0"/>
            <a:endParaRPr lang="en-US" b="1" dirty="0" smtClean="0">
              <a:solidFill>
                <a:schemeClr val="bg1"/>
              </a:solidFill>
              <a:ea typeface="Times New Roman" charset="0"/>
              <a:cs typeface="Times New Roman" charset="0"/>
            </a:endParaRPr>
          </a:p>
          <a:p>
            <a:pPr eaLnBrk="0" hangingPunct="0"/>
            <a:endParaRPr lang="en-US" sz="600" b="1" dirty="0" smtClean="0">
              <a:solidFill>
                <a:schemeClr val="bg1"/>
              </a:solidFill>
              <a:ea typeface="Times New Roman" charset="0"/>
              <a:cs typeface="Times New Roman" charset="0"/>
            </a:endParaRPr>
          </a:p>
          <a:p>
            <a:pPr eaLnBrk="0" hangingPunct="0"/>
            <a:endParaRPr lang="en-US" sz="1200" b="1" dirty="0" smtClean="0">
              <a:solidFill>
                <a:schemeClr val="bg1"/>
              </a:solidFill>
              <a:ea typeface="Times New Roman" charset="0"/>
              <a:cs typeface="Times New Roman" charset="0"/>
            </a:endParaRPr>
          </a:p>
          <a:p>
            <a:pPr eaLnBrk="0" hangingPunct="0"/>
            <a:r>
              <a:rPr lang="en-US" sz="1200" b="1" dirty="0" smtClean="0">
                <a:solidFill>
                  <a:schemeClr val="bg1"/>
                </a:solidFill>
                <a:ea typeface="Times New Roman" charset="0"/>
                <a:cs typeface="Times New Roman" charset="0"/>
              </a:rPr>
              <a:t>other biomass</a:t>
            </a:r>
          </a:p>
        </p:txBody>
      </p:sp>
    </p:spTree>
    <p:extLst>
      <p:ext uri="{BB962C8B-B14F-4D97-AF65-F5344CB8AC3E}">
        <p14:creationId xmlns:p14="http://schemas.microsoft.com/office/powerpoint/2010/main" val="13623942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eia_template_16x9">
  <a:themeElements>
    <a:clrScheme name="EIA">
      <a:dk1>
        <a:srgbClr val="000000"/>
      </a:dk1>
      <a:lt1>
        <a:srgbClr val="FFFFFF"/>
      </a:lt1>
      <a:dk2>
        <a:srgbClr val="003953"/>
      </a:dk2>
      <a:lt2>
        <a:srgbClr val="333333"/>
      </a:lt2>
      <a:accent1>
        <a:srgbClr val="0096D7"/>
      </a:accent1>
      <a:accent2>
        <a:srgbClr val="BD732A"/>
      </a:accent2>
      <a:accent3>
        <a:srgbClr val="5D9732"/>
      </a:accent3>
      <a:accent4>
        <a:srgbClr val="FFC702"/>
      </a:accent4>
      <a:accent5>
        <a:srgbClr val="A33340"/>
      </a:accent5>
      <a:accent6>
        <a:srgbClr val="675005"/>
      </a:accent6>
      <a:hlink>
        <a:srgbClr val="0096D7"/>
      </a:hlink>
      <a:folHlink>
        <a:srgbClr val="5D9732"/>
      </a:folHlink>
    </a:clrScheme>
    <a:fontScheme name="EIA 1">
      <a:majorFont>
        <a:latin typeface="Times New Roman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EOtemplatenew2020" id="{22974630-7C29-4446-A3AF-BF6DC17F8D11}" vid="{67E6A860-A119-471C-8D66-7B6EFF9AB45B}"/>
    </a:ext>
  </a:extLst>
</a:theme>
</file>

<file path=ppt/theme/theme2.xml><?xml version="1.0" encoding="utf-8"?>
<a:theme xmlns:a="http://schemas.openxmlformats.org/drawingml/2006/main" name="1_eia_template_16x9">
  <a:themeElements>
    <a:clrScheme name="EIA">
      <a:dk1>
        <a:srgbClr val="000000"/>
      </a:dk1>
      <a:lt1>
        <a:srgbClr val="FFFFFF"/>
      </a:lt1>
      <a:dk2>
        <a:srgbClr val="003953"/>
      </a:dk2>
      <a:lt2>
        <a:srgbClr val="333333"/>
      </a:lt2>
      <a:accent1>
        <a:srgbClr val="0096D7"/>
      </a:accent1>
      <a:accent2>
        <a:srgbClr val="BD732A"/>
      </a:accent2>
      <a:accent3>
        <a:srgbClr val="5D9732"/>
      </a:accent3>
      <a:accent4>
        <a:srgbClr val="FFC702"/>
      </a:accent4>
      <a:accent5>
        <a:srgbClr val="A33340"/>
      </a:accent5>
      <a:accent6>
        <a:srgbClr val="675005"/>
      </a:accent6>
      <a:hlink>
        <a:srgbClr val="0096D7"/>
      </a:hlink>
      <a:folHlink>
        <a:srgbClr val="5D9732"/>
      </a:folHlink>
    </a:clrScheme>
    <a:fontScheme name="EIA 1">
      <a:majorFont>
        <a:latin typeface="Times New Roman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IA.potx" id="{29447570-E686-4A5C-B0E9-1075197C0273}" vid="{0F2230B6-DAD3-44F8-9B30-CFD495AC8147}"/>
    </a:ext>
  </a:extLst>
</a:theme>
</file>

<file path=ppt/theme/theme3.xml><?xml version="1.0" encoding="utf-8"?>
<a:theme xmlns:a="http://schemas.openxmlformats.org/drawingml/2006/main" name="2_eia_template_16x9">
  <a:themeElements>
    <a:clrScheme name="EIA">
      <a:dk1>
        <a:srgbClr val="000000"/>
      </a:dk1>
      <a:lt1>
        <a:srgbClr val="FFFFFF"/>
      </a:lt1>
      <a:dk2>
        <a:srgbClr val="003953"/>
      </a:dk2>
      <a:lt2>
        <a:srgbClr val="333333"/>
      </a:lt2>
      <a:accent1>
        <a:srgbClr val="0096D7"/>
      </a:accent1>
      <a:accent2>
        <a:srgbClr val="BD732A"/>
      </a:accent2>
      <a:accent3>
        <a:srgbClr val="5D9732"/>
      </a:accent3>
      <a:accent4>
        <a:srgbClr val="FFC702"/>
      </a:accent4>
      <a:accent5>
        <a:srgbClr val="A33340"/>
      </a:accent5>
      <a:accent6>
        <a:srgbClr val="675005"/>
      </a:accent6>
      <a:hlink>
        <a:srgbClr val="0096D7"/>
      </a:hlink>
      <a:folHlink>
        <a:srgbClr val="5D9732"/>
      </a:folHlink>
    </a:clrScheme>
    <a:fontScheme name="EIA 1">
      <a:majorFont>
        <a:latin typeface="Times New Roman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EOtemplatenew2020" id="{22974630-7C29-4446-A3AF-BF6DC17F8D11}" vid="{67E6A860-A119-471C-8D66-7B6EFF9AB45B}"/>
    </a:ext>
  </a:extLst>
</a:theme>
</file>

<file path=ppt/theme/theme4.xml><?xml version="1.0" encoding="utf-8"?>
<a:theme xmlns:a="http://schemas.openxmlformats.org/drawingml/2006/main" name="3_eia_template_16x9">
  <a:themeElements>
    <a:clrScheme name="EIA">
      <a:dk1>
        <a:srgbClr val="000000"/>
      </a:dk1>
      <a:lt1>
        <a:srgbClr val="FFFFFF"/>
      </a:lt1>
      <a:dk2>
        <a:srgbClr val="003953"/>
      </a:dk2>
      <a:lt2>
        <a:srgbClr val="333333"/>
      </a:lt2>
      <a:accent1>
        <a:srgbClr val="0096D7"/>
      </a:accent1>
      <a:accent2>
        <a:srgbClr val="BD732A"/>
      </a:accent2>
      <a:accent3>
        <a:srgbClr val="5D9732"/>
      </a:accent3>
      <a:accent4>
        <a:srgbClr val="FFC702"/>
      </a:accent4>
      <a:accent5>
        <a:srgbClr val="A33340"/>
      </a:accent5>
      <a:accent6>
        <a:srgbClr val="675005"/>
      </a:accent6>
      <a:hlink>
        <a:srgbClr val="0096D7"/>
      </a:hlink>
      <a:folHlink>
        <a:srgbClr val="5D9732"/>
      </a:folHlink>
    </a:clrScheme>
    <a:fontScheme name="EIA 1">
      <a:majorFont>
        <a:latin typeface="Times New Roman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IA.potx" id="{29447570-E686-4A5C-B0E9-1075197C0273}" vid="{0F2230B6-DAD3-44F8-9B30-CFD495AC8147}"/>
    </a:ext>
  </a:ext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EIA">
    <a:dk1>
      <a:srgbClr val="000000"/>
    </a:dk1>
    <a:lt1>
      <a:srgbClr val="FFFFFF"/>
    </a:lt1>
    <a:dk2>
      <a:srgbClr val="003953"/>
    </a:dk2>
    <a:lt2>
      <a:srgbClr val="333333"/>
    </a:lt2>
    <a:accent1>
      <a:srgbClr val="0096D7"/>
    </a:accent1>
    <a:accent2>
      <a:srgbClr val="BD732A"/>
    </a:accent2>
    <a:accent3>
      <a:srgbClr val="5D9732"/>
    </a:accent3>
    <a:accent4>
      <a:srgbClr val="FFC702"/>
    </a:accent4>
    <a:accent5>
      <a:srgbClr val="A33340"/>
    </a:accent5>
    <a:accent6>
      <a:srgbClr val="675005"/>
    </a:accent6>
    <a:hlink>
      <a:srgbClr val="0096D7"/>
    </a:hlink>
    <a:folHlink>
      <a:srgbClr val="5D9732"/>
    </a:folHlink>
  </a:clrScheme>
  <a:fontScheme name="EIA 1">
    <a:majorFont>
      <a:latin typeface="Times New Roman"/>
      <a:ea typeface=""/>
      <a:cs typeface=""/>
    </a:majorFont>
    <a:minorFont>
      <a:latin typeface="Arial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10.xml><?xml version="1.0" encoding="utf-8"?>
<a:themeOverride xmlns:a="http://schemas.openxmlformats.org/drawingml/2006/main">
  <a:clrScheme name="EIA">
    <a:dk1>
      <a:srgbClr val="000000"/>
    </a:dk1>
    <a:lt1>
      <a:srgbClr val="FFFFFF"/>
    </a:lt1>
    <a:dk2>
      <a:srgbClr val="003953"/>
    </a:dk2>
    <a:lt2>
      <a:srgbClr val="333333"/>
    </a:lt2>
    <a:accent1>
      <a:srgbClr val="0096D7"/>
    </a:accent1>
    <a:accent2>
      <a:srgbClr val="BD732A"/>
    </a:accent2>
    <a:accent3>
      <a:srgbClr val="5D9732"/>
    </a:accent3>
    <a:accent4>
      <a:srgbClr val="FFC702"/>
    </a:accent4>
    <a:accent5>
      <a:srgbClr val="A33340"/>
    </a:accent5>
    <a:accent6>
      <a:srgbClr val="675005"/>
    </a:accent6>
    <a:hlink>
      <a:srgbClr val="0096D7"/>
    </a:hlink>
    <a:folHlink>
      <a:srgbClr val="5D9732"/>
    </a:folHlink>
  </a:clrScheme>
  <a:fontScheme name="EIA 1">
    <a:majorFont>
      <a:latin typeface="Times New Roman"/>
      <a:ea typeface=""/>
      <a:cs typeface=""/>
    </a:majorFont>
    <a:minorFont>
      <a:latin typeface="Arial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11.xml><?xml version="1.0" encoding="utf-8"?>
<a:themeOverride xmlns:a="http://schemas.openxmlformats.org/drawingml/2006/main">
  <a:clrScheme name="EIA">
    <a:dk1>
      <a:srgbClr val="000000"/>
    </a:dk1>
    <a:lt1>
      <a:srgbClr val="FFFFFF"/>
    </a:lt1>
    <a:dk2>
      <a:srgbClr val="003953"/>
    </a:dk2>
    <a:lt2>
      <a:srgbClr val="333333"/>
    </a:lt2>
    <a:accent1>
      <a:srgbClr val="0096D7"/>
    </a:accent1>
    <a:accent2>
      <a:srgbClr val="BD732A"/>
    </a:accent2>
    <a:accent3>
      <a:srgbClr val="5D9732"/>
    </a:accent3>
    <a:accent4>
      <a:srgbClr val="FFC702"/>
    </a:accent4>
    <a:accent5>
      <a:srgbClr val="A33340"/>
    </a:accent5>
    <a:accent6>
      <a:srgbClr val="675005"/>
    </a:accent6>
    <a:hlink>
      <a:srgbClr val="0096D7"/>
    </a:hlink>
    <a:folHlink>
      <a:srgbClr val="5D9732"/>
    </a:folHlink>
  </a:clrScheme>
  <a:fontScheme name="EIA 1">
    <a:majorFont>
      <a:latin typeface="Times New Roman"/>
      <a:ea typeface=""/>
      <a:cs typeface=""/>
    </a:majorFont>
    <a:minorFont>
      <a:latin typeface="Arial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12.xml><?xml version="1.0" encoding="utf-8"?>
<a:themeOverride xmlns:a="http://schemas.openxmlformats.org/drawingml/2006/main">
  <a:clrScheme name="EIA">
    <a:dk1>
      <a:srgbClr val="000000"/>
    </a:dk1>
    <a:lt1>
      <a:srgbClr val="FFFFFF"/>
    </a:lt1>
    <a:dk2>
      <a:srgbClr val="003953"/>
    </a:dk2>
    <a:lt2>
      <a:srgbClr val="333333"/>
    </a:lt2>
    <a:accent1>
      <a:srgbClr val="0096D7"/>
    </a:accent1>
    <a:accent2>
      <a:srgbClr val="BD732A"/>
    </a:accent2>
    <a:accent3>
      <a:srgbClr val="5D9732"/>
    </a:accent3>
    <a:accent4>
      <a:srgbClr val="FFC702"/>
    </a:accent4>
    <a:accent5>
      <a:srgbClr val="A33340"/>
    </a:accent5>
    <a:accent6>
      <a:srgbClr val="675005"/>
    </a:accent6>
    <a:hlink>
      <a:srgbClr val="0096D7"/>
    </a:hlink>
    <a:folHlink>
      <a:srgbClr val="5D9732"/>
    </a:folHlink>
  </a:clrScheme>
  <a:fontScheme name="EIA 1">
    <a:majorFont>
      <a:latin typeface="Times New Roman"/>
      <a:ea typeface=""/>
      <a:cs typeface=""/>
    </a:majorFont>
    <a:minorFont>
      <a:latin typeface="Arial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13.xml><?xml version="1.0" encoding="utf-8"?>
<a:themeOverride xmlns:a="http://schemas.openxmlformats.org/drawingml/2006/main">
  <a:clrScheme name="EIA">
    <a:dk1>
      <a:srgbClr val="000000"/>
    </a:dk1>
    <a:lt1>
      <a:srgbClr val="FFFFFF"/>
    </a:lt1>
    <a:dk2>
      <a:srgbClr val="003953"/>
    </a:dk2>
    <a:lt2>
      <a:srgbClr val="333333"/>
    </a:lt2>
    <a:accent1>
      <a:srgbClr val="0096D7"/>
    </a:accent1>
    <a:accent2>
      <a:srgbClr val="BD732A"/>
    </a:accent2>
    <a:accent3>
      <a:srgbClr val="5D9732"/>
    </a:accent3>
    <a:accent4>
      <a:srgbClr val="FFC702"/>
    </a:accent4>
    <a:accent5>
      <a:srgbClr val="A33340"/>
    </a:accent5>
    <a:accent6>
      <a:srgbClr val="675005"/>
    </a:accent6>
    <a:hlink>
      <a:srgbClr val="0096D7"/>
    </a:hlink>
    <a:folHlink>
      <a:srgbClr val="5D9732"/>
    </a:folHlink>
  </a:clrScheme>
  <a:fontScheme name="EIA 1">
    <a:majorFont>
      <a:latin typeface="Times New Roman"/>
      <a:ea typeface=""/>
      <a:cs typeface=""/>
    </a:majorFont>
    <a:minorFont>
      <a:latin typeface="Arial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14.xml><?xml version="1.0" encoding="utf-8"?>
<a:themeOverride xmlns:a="http://schemas.openxmlformats.org/drawingml/2006/main">
  <a:clrScheme name="EIA">
    <a:dk1>
      <a:srgbClr val="000000"/>
    </a:dk1>
    <a:lt1>
      <a:srgbClr val="FFFFFF"/>
    </a:lt1>
    <a:dk2>
      <a:srgbClr val="003953"/>
    </a:dk2>
    <a:lt2>
      <a:srgbClr val="333333"/>
    </a:lt2>
    <a:accent1>
      <a:srgbClr val="0096D7"/>
    </a:accent1>
    <a:accent2>
      <a:srgbClr val="BD732A"/>
    </a:accent2>
    <a:accent3>
      <a:srgbClr val="5D9732"/>
    </a:accent3>
    <a:accent4>
      <a:srgbClr val="FFC702"/>
    </a:accent4>
    <a:accent5>
      <a:srgbClr val="A33340"/>
    </a:accent5>
    <a:accent6>
      <a:srgbClr val="675005"/>
    </a:accent6>
    <a:hlink>
      <a:srgbClr val="0096D7"/>
    </a:hlink>
    <a:folHlink>
      <a:srgbClr val="5D9732"/>
    </a:folHlink>
  </a:clrScheme>
  <a:fontScheme name="EIA 1">
    <a:majorFont>
      <a:latin typeface="Times New Roman"/>
      <a:ea typeface=""/>
      <a:cs typeface=""/>
    </a:majorFont>
    <a:minorFont>
      <a:latin typeface="Arial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15.xml><?xml version="1.0" encoding="utf-8"?>
<a:themeOverride xmlns:a="http://schemas.openxmlformats.org/drawingml/2006/main">
  <a:clrScheme name="EIA">
    <a:dk1>
      <a:srgbClr val="000000"/>
    </a:dk1>
    <a:lt1>
      <a:srgbClr val="FFFFFF"/>
    </a:lt1>
    <a:dk2>
      <a:srgbClr val="003953"/>
    </a:dk2>
    <a:lt2>
      <a:srgbClr val="333333"/>
    </a:lt2>
    <a:accent1>
      <a:srgbClr val="0096D7"/>
    </a:accent1>
    <a:accent2>
      <a:srgbClr val="BD732A"/>
    </a:accent2>
    <a:accent3>
      <a:srgbClr val="5D9732"/>
    </a:accent3>
    <a:accent4>
      <a:srgbClr val="FFC702"/>
    </a:accent4>
    <a:accent5>
      <a:srgbClr val="A33340"/>
    </a:accent5>
    <a:accent6>
      <a:srgbClr val="675005"/>
    </a:accent6>
    <a:hlink>
      <a:srgbClr val="0096D7"/>
    </a:hlink>
    <a:folHlink>
      <a:srgbClr val="5D9732"/>
    </a:folHlink>
  </a:clrScheme>
  <a:fontScheme name="EIA 1">
    <a:majorFont>
      <a:latin typeface="Times New Roman"/>
      <a:ea typeface=""/>
      <a:cs typeface=""/>
    </a:majorFont>
    <a:minorFont>
      <a:latin typeface="Arial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16.xml><?xml version="1.0" encoding="utf-8"?>
<a:themeOverride xmlns:a="http://schemas.openxmlformats.org/drawingml/2006/main">
  <a:clrScheme name="EIA">
    <a:dk1>
      <a:srgbClr val="000000"/>
    </a:dk1>
    <a:lt1>
      <a:srgbClr val="FFFFFF"/>
    </a:lt1>
    <a:dk2>
      <a:srgbClr val="003953"/>
    </a:dk2>
    <a:lt2>
      <a:srgbClr val="333333"/>
    </a:lt2>
    <a:accent1>
      <a:srgbClr val="0096D7"/>
    </a:accent1>
    <a:accent2>
      <a:srgbClr val="BD732A"/>
    </a:accent2>
    <a:accent3>
      <a:srgbClr val="5D9732"/>
    </a:accent3>
    <a:accent4>
      <a:srgbClr val="FFC702"/>
    </a:accent4>
    <a:accent5>
      <a:srgbClr val="A33340"/>
    </a:accent5>
    <a:accent6>
      <a:srgbClr val="675005"/>
    </a:accent6>
    <a:hlink>
      <a:srgbClr val="0096D7"/>
    </a:hlink>
    <a:folHlink>
      <a:srgbClr val="5D9732"/>
    </a:folHlink>
  </a:clrScheme>
  <a:fontScheme name="EIA 1">
    <a:majorFont>
      <a:latin typeface="Times New Roman"/>
      <a:ea typeface=""/>
      <a:cs typeface=""/>
    </a:majorFont>
    <a:minorFont>
      <a:latin typeface="Arial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17.xml><?xml version="1.0" encoding="utf-8"?>
<a:themeOverride xmlns:a="http://schemas.openxmlformats.org/drawingml/2006/main">
  <a:clrScheme name="EIA">
    <a:dk1>
      <a:srgbClr val="000000"/>
    </a:dk1>
    <a:lt1>
      <a:srgbClr val="FFFFFF"/>
    </a:lt1>
    <a:dk2>
      <a:srgbClr val="003953"/>
    </a:dk2>
    <a:lt2>
      <a:srgbClr val="333333"/>
    </a:lt2>
    <a:accent1>
      <a:srgbClr val="0096D7"/>
    </a:accent1>
    <a:accent2>
      <a:srgbClr val="BD732A"/>
    </a:accent2>
    <a:accent3>
      <a:srgbClr val="5D9732"/>
    </a:accent3>
    <a:accent4>
      <a:srgbClr val="FFC702"/>
    </a:accent4>
    <a:accent5>
      <a:srgbClr val="A33340"/>
    </a:accent5>
    <a:accent6>
      <a:srgbClr val="675005"/>
    </a:accent6>
    <a:hlink>
      <a:srgbClr val="0096D7"/>
    </a:hlink>
    <a:folHlink>
      <a:srgbClr val="5D9732"/>
    </a:folHlink>
  </a:clrScheme>
  <a:fontScheme name="EIA 1">
    <a:majorFont>
      <a:latin typeface="Times New Roman"/>
      <a:ea typeface=""/>
      <a:cs typeface=""/>
    </a:majorFont>
    <a:minorFont>
      <a:latin typeface="Arial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18.xml><?xml version="1.0" encoding="utf-8"?>
<a:themeOverride xmlns:a="http://schemas.openxmlformats.org/drawingml/2006/main">
  <a:clrScheme name="EIA">
    <a:dk1>
      <a:srgbClr val="000000"/>
    </a:dk1>
    <a:lt1>
      <a:srgbClr val="FFFFFF"/>
    </a:lt1>
    <a:dk2>
      <a:srgbClr val="003953"/>
    </a:dk2>
    <a:lt2>
      <a:srgbClr val="333333"/>
    </a:lt2>
    <a:accent1>
      <a:srgbClr val="0096D7"/>
    </a:accent1>
    <a:accent2>
      <a:srgbClr val="BD732A"/>
    </a:accent2>
    <a:accent3>
      <a:srgbClr val="5D9732"/>
    </a:accent3>
    <a:accent4>
      <a:srgbClr val="FFC702"/>
    </a:accent4>
    <a:accent5>
      <a:srgbClr val="A33340"/>
    </a:accent5>
    <a:accent6>
      <a:srgbClr val="675005"/>
    </a:accent6>
    <a:hlink>
      <a:srgbClr val="0096D7"/>
    </a:hlink>
    <a:folHlink>
      <a:srgbClr val="5D9732"/>
    </a:folHlink>
  </a:clrScheme>
  <a:fontScheme name="EIA 1">
    <a:majorFont>
      <a:latin typeface="Times New Roman"/>
      <a:ea typeface=""/>
      <a:cs typeface=""/>
    </a:majorFont>
    <a:minorFont>
      <a:latin typeface="Arial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19.xml><?xml version="1.0" encoding="utf-8"?>
<a:themeOverride xmlns:a="http://schemas.openxmlformats.org/drawingml/2006/main">
  <a:clrScheme name="EIA">
    <a:dk1>
      <a:srgbClr val="000000"/>
    </a:dk1>
    <a:lt1>
      <a:srgbClr val="FFFFFF"/>
    </a:lt1>
    <a:dk2>
      <a:srgbClr val="003953"/>
    </a:dk2>
    <a:lt2>
      <a:srgbClr val="333333"/>
    </a:lt2>
    <a:accent1>
      <a:srgbClr val="0096D7"/>
    </a:accent1>
    <a:accent2>
      <a:srgbClr val="BD732A"/>
    </a:accent2>
    <a:accent3>
      <a:srgbClr val="5D9732"/>
    </a:accent3>
    <a:accent4>
      <a:srgbClr val="FFC702"/>
    </a:accent4>
    <a:accent5>
      <a:srgbClr val="A33340"/>
    </a:accent5>
    <a:accent6>
      <a:srgbClr val="675005"/>
    </a:accent6>
    <a:hlink>
      <a:srgbClr val="0096D7"/>
    </a:hlink>
    <a:folHlink>
      <a:srgbClr val="5D9732"/>
    </a:folHlink>
  </a:clrScheme>
  <a:fontScheme name="EIA 1">
    <a:majorFont>
      <a:latin typeface="Times New Roman"/>
      <a:ea typeface=""/>
      <a:cs typeface=""/>
    </a:majorFont>
    <a:minorFont>
      <a:latin typeface="Arial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2.xml><?xml version="1.0" encoding="utf-8"?>
<a:themeOverride xmlns:a="http://schemas.openxmlformats.org/drawingml/2006/main">
  <a:clrScheme name="EIA">
    <a:dk1>
      <a:srgbClr val="000000"/>
    </a:dk1>
    <a:lt1>
      <a:srgbClr val="FFFFFF"/>
    </a:lt1>
    <a:dk2>
      <a:srgbClr val="003953"/>
    </a:dk2>
    <a:lt2>
      <a:srgbClr val="333333"/>
    </a:lt2>
    <a:accent1>
      <a:srgbClr val="0096D7"/>
    </a:accent1>
    <a:accent2>
      <a:srgbClr val="BD732A"/>
    </a:accent2>
    <a:accent3>
      <a:srgbClr val="5D9732"/>
    </a:accent3>
    <a:accent4>
      <a:srgbClr val="FFC702"/>
    </a:accent4>
    <a:accent5>
      <a:srgbClr val="A33340"/>
    </a:accent5>
    <a:accent6>
      <a:srgbClr val="675005"/>
    </a:accent6>
    <a:hlink>
      <a:srgbClr val="0096D7"/>
    </a:hlink>
    <a:folHlink>
      <a:srgbClr val="5D9732"/>
    </a:folHlink>
  </a:clrScheme>
  <a:fontScheme name="EIA 1">
    <a:majorFont>
      <a:latin typeface="Times New Roman"/>
      <a:ea typeface=""/>
      <a:cs typeface=""/>
    </a:majorFont>
    <a:minorFont>
      <a:latin typeface="Arial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20.xml><?xml version="1.0" encoding="utf-8"?>
<a:themeOverride xmlns:a="http://schemas.openxmlformats.org/drawingml/2006/main">
  <a:clrScheme name="EIA">
    <a:dk1>
      <a:srgbClr val="000000"/>
    </a:dk1>
    <a:lt1>
      <a:srgbClr val="FFFFFF"/>
    </a:lt1>
    <a:dk2>
      <a:srgbClr val="003953"/>
    </a:dk2>
    <a:lt2>
      <a:srgbClr val="333333"/>
    </a:lt2>
    <a:accent1>
      <a:srgbClr val="0096D7"/>
    </a:accent1>
    <a:accent2>
      <a:srgbClr val="BD732A"/>
    </a:accent2>
    <a:accent3>
      <a:srgbClr val="5D9732"/>
    </a:accent3>
    <a:accent4>
      <a:srgbClr val="FFC702"/>
    </a:accent4>
    <a:accent5>
      <a:srgbClr val="A33340"/>
    </a:accent5>
    <a:accent6>
      <a:srgbClr val="675005"/>
    </a:accent6>
    <a:hlink>
      <a:srgbClr val="0096D7"/>
    </a:hlink>
    <a:folHlink>
      <a:srgbClr val="5D9732"/>
    </a:folHlink>
  </a:clrScheme>
  <a:fontScheme name="EIA 1">
    <a:majorFont>
      <a:latin typeface="Times New Roman"/>
      <a:ea typeface=""/>
      <a:cs typeface=""/>
    </a:majorFont>
    <a:minorFont>
      <a:latin typeface="Arial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3.xml><?xml version="1.0" encoding="utf-8"?>
<a:themeOverride xmlns:a="http://schemas.openxmlformats.org/drawingml/2006/main">
  <a:clrScheme name="EIA">
    <a:dk1>
      <a:srgbClr val="000000"/>
    </a:dk1>
    <a:lt1>
      <a:srgbClr val="FFFFFF"/>
    </a:lt1>
    <a:dk2>
      <a:srgbClr val="003953"/>
    </a:dk2>
    <a:lt2>
      <a:srgbClr val="333333"/>
    </a:lt2>
    <a:accent1>
      <a:srgbClr val="0096D7"/>
    </a:accent1>
    <a:accent2>
      <a:srgbClr val="BD732A"/>
    </a:accent2>
    <a:accent3>
      <a:srgbClr val="5D9732"/>
    </a:accent3>
    <a:accent4>
      <a:srgbClr val="FFC702"/>
    </a:accent4>
    <a:accent5>
      <a:srgbClr val="A33340"/>
    </a:accent5>
    <a:accent6>
      <a:srgbClr val="675005"/>
    </a:accent6>
    <a:hlink>
      <a:srgbClr val="0096D7"/>
    </a:hlink>
    <a:folHlink>
      <a:srgbClr val="5D9732"/>
    </a:folHlink>
  </a:clrScheme>
  <a:fontScheme name="EIA 1">
    <a:majorFont>
      <a:latin typeface="Times New Roman"/>
      <a:ea typeface=""/>
      <a:cs typeface=""/>
    </a:majorFont>
    <a:minorFont>
      <a:latin typeface="Arial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4.xml><?xml version="1.0" encoding="utf-8"?>
<a:themeOverride xmlns:a="http://schemas.openxmlformats.org/drawingml/2006/main">
  <a:clrScheme name="EIA">
    <a:dk1>
      <a:srgbClr val="000000"/>
    </a:dk1>
    <a:lt1>
      <a:srgbClr val="FFFFFF"/>
    </a:lt1>
    <a:dk2>
      <a:srgbClr val="003953"/>
    </a:dk2>
    <a:lt2>
      <a:srgbClr val="333333"/>
    </a:lt2>
    <a:accent1>
      <a:srgbClr val="0096D7"/>
    </a:accent1>
    <a:accent2>
      <a:srgbClr val="BD732A"/>
    </a:accent2>
    <a:accent3>
      <a:srgbClr val="5D9732"/>
    </a:accent3>
    <a:accent4>
      <a:srgbClr val="FFC702"/>
    </a:accent4>
    <a:accent5>
      <a:srgbClr val="A33340"/>
    </a:accent5>
    <a:accent6>
      <a:srgbClr val="675005"/>
    </a:accent6>
    <a:hlink>
      <a:srgbClr val="0096D7"/>
    </a:hlink>
    <a:folHlink>
      <a:srgbClr val="5D9732"/>
    </a:folHlink>
  </a:clrScheme>
  <a:fontScheme name="EIA 1">
    <a:majorFont>
      <a:latin typeface="Times New Roman"/>
      <a:ea typeface=""/>
      <a:cs typeface=""/>
    </a:majorFont>
    <a:minorFont>
      <a:latin typeface="Arial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5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6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7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8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9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AEOtemplatenew2020</Template>
  <TotalTime>7162</TotalTime>
  <Words>688</Words>
  <Application>Microsoft Office PowerPoint</Application>
  <PresentationFormat>On-screen Show (16:9)</PresentationFormat>
  <Paragraphs>287</Paragraphs>
  <Slides>13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13</vt:i4>
      </vt:variant>
    </vt:vector>
  </HeadingPairs>
  <TitlesOfParts>
    <vt:vector size="20" baseType="lpstr">
      <vt:lpstr>Arial</vt:lpstr>
      <vt:lpstr>Calibri</vt:lpstr>
      <vt:lpstr>Times New Roman</vt:lpstr>
      <vt:lpstr>eia_template_16x9</vt:lpstr>
      <vt:lpstr>1_eia_template_16x9</vt:lpstr>
      <vt:lpstr>2_eia_template_16x9</vt:lpstr>
      <vt:lpstr>3_eia_template_16x9</vt:lpstr>
      <vt:lpstr>PowerPoint Presentation</vt:lpstr>
      <vt:lpstr>Production of U.S. crude oil and natural gas plant liquids</vt:lpstr>
      <vt:lpstr>U.S. crude oil and natural gas plant liquids production and consumption</vt:lpstr>
      <vt:lpstr>U.S. crude oil production</vt:lpstr>
      <vt:lpstr>U.S. crude oil levels and cumulative production</vt:lpstr>
      <vt:lpstr>Onshore crude oil production in the Lower 48 states</vt:lpstr>
      <vt:lpstr>Natural gas plant liquids production by region and type</vt:lpstr>
      <vt:lpstr>Biofuels as a percentage of motor gasoline and diesel</vt:lpstr>
      <vt:lpstr>U.S. biofuels production by type</vt:lpstr>
      <vt:lpstr>U.S. refinery utilization</vt:lpstr>
      <vt:lpstr>U.S. petroleum and other liquids trade</vt:lpstr>
      <vt:lpstr>Ethanol and motor gasoline consumption</vt:lpstr>
      <vt:lpstr>Motor gasoline and diesel prices</vt:lpstr>
    </vt:vector>
  </TitlesOfParts>
  <Company>EIA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York, Stephen</dc:creator>
  <cp:lastModifiedBy>Kline, Mala M.</cp:lastModifiedBy>
  <cp:revision>587</cp:revision>
  <cp:lastPrinted>2021-01-27T18:35:50Z</cp:lastPrinted>
  <dcterms:created xsi:type="dcterms:W3CDTF">2020-01-29T19:43:09Z</dcterms:created>
  <dcterms:modified xsi:type="dcterms:W3CDTF">2021-09-22T13:49:36Z</dcterms:modified>
</cp:coreProperties>
</file>